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 autoCompressPictures="0">
  <p:sldMasterIdLst>
    <p:sldMasterId id="2147483650" r:id="rId4"/>
  </p:sldMasterIdLst>
  <p:notesMasterIdLst>
    <p:notesMasterId r:id="rId13"/>
  </p:notesMasterIdLst>
  <p:sldIdLst>
    <p:sldId id="479" r:id="rId5"/>
    <p:sldId id="480" r:id="rId6"/>
    <p:sldId id="481" r:id="rId7"/>
    <p:sldId id="482" r:id="rId8"/>
    <p:sldId id="483" r:id="rId9"/>
    <p:sldId id="484" r:id="rId10"/>
    <p:sldId id="343" r:id="rId11"/>
    <p:sldId id="344" r:id="rId1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Author" initials="A" lastIdx="14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DE9E9"/>
    <a:srgbClr val="E6E6E6"/>
    <a:srgbClr val="F3AFBA"/>
    <a:srgbClr val="F7C9D1"/>
    <a:srgbClr val="BB6D05"/>
    <a:srgbClr val="B4001B"/>
    <a:srgbClr val="3B4D55"/>
    <a:srgbClr val="9399A1"/>
    <a:srgbClr val="DEE6E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CF09730-AA43-4CB9-B12E-05EFB53A0365}" v="69" dt="2024-10-07T19:48:43.800"/>
  </p1510:revLst>
</p1510:revInfo>
</file>

<file path=ppt/tableStyles.xml><?xml version="1.0" encoding="utf-8"?>
<a:tblStyleLst xmlns:a="http://schemas.openxmlformats.org/drawingml/2006/main" def="{69012ECD-51FC-41F1-AA8D-1B2483CD663E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735" autoAdjust="0"/>
    <p:restoredTop sz="94274" autoAdjust="0"/>
  </p:normalViewPr>
  <p:slideViewPr>
    <p:cSldViewPr snapToGrid="0">
      <p:cViewPr varScale="1">
        <p:scale>
          <a:sx n="83" d="100"/>
          <a:sy n="83" d="100"/>
        </p:scale>
        <p:origin x="498" y="90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commentAuthors" Target="commentAuthor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https://rigov-my.sharepoint.com/personal/karen_statser_ohhs_ri_gov/Documents/Documents/Home%20Care%20Provider%20Referral%20Portal/weekly%20report/Referral%20Metrics%202024-9-19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https://rigov-my.sharepoint.com/personal/karen_statser_ohhs_ri_gov/Documents/Documents/Home%20Care%20Provider%20Referral%20Portal/weekly%20report/Referral%20Metrics%202024-9-19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https://rigov-my.sharepoint.com/personal/karen_statser_ohhs_ri_gov/Documents/Documents/Home%20Care%20Provider%20Referral%20Portal/weekly%20report/Referral%20Metrics%202024-9-19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https://rigov-my.sharepoint.com/personal/karen_statser_ohhs_ri_gov/Documents/Documents/Home%20Care%20Provider%20Referral%20Portal/weekly%20report/Referral%20Metrics%202024-9-19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Inflow/Outflow</a:t>
            </a:r>
          </a:p>
        </c:rich>
      </c:tx>
      <c:layout>
        <c:manualLayout>
          <c:xMode val="edge"/>
          <c:yMode val="edge"/>
          <c:x val="0.42473675508664605"/>
          <c:y val="0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'[Referral Metrics 2024-9-19.xlsx]Weekly Summary'!$A$10</c:f>
              <c:strCache>
                <c:ptCount val="1"/>
                <c:pt idx="0">
                  <c:v>Referrals Entered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2"/>
              <c:layout>
                <c:manualLayout>
                  <c:x val="-6.3656672040099962E-17"/>
                  <c:y val="-3.2407407407407489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323-483D-B0E3-5712B744D5CC}"/>
                </c:ext>
              </c:extLst>
            </c:dLbl>
            <c:dLbl>
              <c:idx val="3"/>
              <c:layout>
                <c:manualLayout>
                  <c:x val="-6.3656672040099962E-17"/>
                  <c:y val="-4.1666666666666664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323-483D-B0E3-5712B744D5CC}"/>
                </c:ext>
              </c:extLst>
            </c:dLbl>
            <c:dLbl>
              <c:idx val="5"/>
              <c:layout>
                <c:manualLayout>
                  <c:x val="1.2029746281714786E-5"/>
                  <c:y val="-3.9953339165937594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E323-483D-B0E3-5712B744D5CC}"/>
                </c:ext>
              </c:extLst>
            </c:dLbl>
            <c:dLbl>
              <c:idx val="7"/>
              <c:layout>
                <c:manualLayout>
                  <c:x val="-1.736111111111111E-3"/>
                  <c:y val="4.1856226305044776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E323-483D-B0E3-5712B744D5CC}"/>
                </c:ext>
              </c:extLst>
            </c:dLbl>
            <c:dLbl>
              <c:idx val="8"/>
              <c:layout>
                <c:manualLayout>
                  <c:x val="-3.4601924759405074E-3"/>
                  <c:y val="3.8057742782152229E-4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E323-483D-B0E3-5712B744D5C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'[Referral Metrics 2024-9-19.xlsx]Weekly Summary'!$B$9:$K$9</c:f>
              <c:numCache>
                <c:formatCode>mm/dd/yyyy</c:formatCode>
                <c:ptCount val="10"/>
                <c:pt idx="0">
                  <c:v>45487</c:v>
                </c:pt>
                <c:pt idx="1">
                  <c:v>45494</c:v>
                </c:pt>
                <c:pt idx="2">
                  <c:v>45501</c:v>
                </c:pt>
                <c:pt idx="3">
                  <c:v>45508</c:v>
                </c:pt>
                <c:pt idx="4">
                  <c:v>45515</c:v>
                </c:pt>
                <c:pt idx="5">
                  <c:v>45522</c:v>
                </c:pt>
                <c:pt idx="6">
                  <c:v>45529</c:v>
                </c:pt>
                <c:pt idx="7">
                  <c:v>45536</c:v>
                </c:pt>
                <c:pt idx="8">
                  <c:v>45543</c:v>
                </c:pt>
                <c:pt idx="9">
                  <c:v>45550</c:v>
                </c:pt>
              </c:numCache>
            </c:numRef>
          </c:cat>
          <c:val>
            <c:numRef>
              <c:f>'[Referral Metrics 2024-9-19.xlsx]Weekly Summary'!$B$10:$K$10</c:f>
              <c:numCache>
                <c:formatCode>General</c:formatCode>
                <c:ptCount val="10"/>
                <c:pt idx="0">
                  <c:v>16</c:v>
                </c:pt>
                <c:pt idx="1">
                  <c:v>23</c:v>
                </c:pt>
                <c:pt idx="2">
                  <c:v>20</c:v>
                </c:pt>
                <c:pt idx="3">
                  <c:v>26</c:v>
                </c:pt>
                <c:pt idx="4">
                  <c:v>14</c:v>
                </c:pt>
                <c:pt idx="5">
                  <c:v>24</c:v>
                </c:pt>
                <c:pt idx="6">
                  <c:v>12</c:v>
                </c:pt>
                <c:pt idx="7">
                  <c:v>20</c:v>
                </c:pt>
                <c:pt idx="8">
                  <c:v>18</c:v>
                </c:pt>
                <c:pt idx="9">
                  <c:v>15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E323-483D-B0E3-5712B744D5CC}"/>
            </c:ext>
          </c:extLst>
        </c:ser>
        <c:ser>
          <c:idx val="1"/>
          <c:order val="1"/>
          <c:tx>
            <c:strRef>
              <c:f>'[Referral Metrics 2024-9-19.xlsx]Weekly Summary'!$A$25</c:f>
              <c:strCache>
                <c:ptCount val="1"/>
                <c:pt idx="0">
                  <c:v>Total Referrals Processed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'[Referral Metrics 2024-9-19.xlsx]Weekly Summary'!$B$9:$K$9</c:f>
              <c:numCache>
                <c:formatCode>mm/dd/yyyy</c:formatCode>
                <c:ptCount val="10"/>
                <c:pt idx="0">
                  <c:v>45487</c:v>
                </c:pt>
                <c:pt idx="1">
                  <c:v>45494</c:v>
                </c:pt>
                <c:pt idx="2">
                  <c:v>45501</c:v>
                </c:pt>
                <c:pt idx="3">
                  <c:v>45508</c:v>
                </c:pt>
                <c:pt idx="4">
                  <c:v>45515</c:v>
                </c:pt>
                <c:pt idx="5">
                  <c:v>45522</c:v>
                </c:pt>
                <c:pt idx="6">
                  <c:v>45529</c:v>
                </c:pt>
                <c:pt idx="7">
                  <c:v>45536</c:v>
                </c:pt>
                <c:pt idx="8">
                  <c:v>45543</c:v>
                </c:pt>
                <c:pt idx="9">
                  <c:v>45550</c:v>
                </c:pt>
              </c:numCache>
            </c:numRef>
          </c:cat>
          <c:val>
            <c:numRef>
              <c:f>'[Referral Metrics 2024-9-19.xlsx]Weekly Summary'!$B$25:$K$25</c:f>
              <c:numCache>
                <c:formatCode>General</c:formatCode>
                <c:ptCount val="10"/>
                <c:pt idx="0">
                  <c:v>11</c:v>
                </c:pt>
                <c:pt idx="1">
                  <c:v>23</c:v>
                </c:pt>
                <c:pt idx="2">
                  <c:v>16</c:v>
                </c:pt>
                <c:pt idx="3">
                  <c:v>24</c:v>
                </c:pt>
                <c:pt idx="4">
                  <c:v>12</c:v>
                </c:pt>
                <c:pt idx="5">
                  <c:v>20</c:v>
                </c:pt>
                <c:pt idx="6">
                  <c:v>12</c:v>
                </c:pt>
                <c:pt idx="7">
                  <c:v>12</c:v>
                </c:pt>
                <c:pt idx="8">
                  <c:v>18</c:v>
                </c:pt>
                <c:pt idx="9">
                  <c:v>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E323-483D-B0E3-5712B744D5CC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axId val="256267151"/>
        <c:axId val="1616763952"/>
      </c:barChart>
      <c:barChart>
        <c:barDir val="col"/>
        <c:grouping val="clustered"/>
        <c:varyColors val="0"/>
        <c:ser>
          <c:idx val="2"/>
          <c:order val="2"/>
          <c:tx>
            <c:strRef>
              <c:f>'[Referral Metrics 2024-9-19.xlsx]Weekly Summary'!$A$24</c:f>
              <c:strCache>
                <c:ptCount val="1"/>
                <c:pt idx="0">
                  <c:v>Repeat Referral</c:v>
                </c:pt>
              </c:strCache>
            </c:strRef>
          </c:tx>
          <c:spPr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dLbls>
            <c:dLbl>
              <c:idx val="7"/>
              <c:layout>
                <c:manualLayout>
                  <c:x val="-1.736111111111111E-3"/>
                  <c:y val="0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E323-483D-B0E3-5712B744D5CC}"/>
                </c:ext>
              </c:extLst>
            </c:dLbl>
            <c:spPr>
              <a:solidFill>
                <a:schemeClr val="lt1"/>
              </a:solidFill>
              <a:ln>
                <a:solidFill>
                  <a:schemeClr val="dk1">
                    <a:lumMod val="25000"/>
                    <a:lumOff val="75000"/>
                  </a:schemeClr>
                </a:solidFill>
              </a:ln>
              <a:effectLst/>
            </c:spPr>
            <c:txPr>
              <a:bodyPr rot="0" spcFirstLastPara="1" vertOverflow="clip" horzOverflow="clip" vert="horz" wrap="square" lIns="36576" tIns="18288" rIns="36576" bIns="18288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dk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flowChartOffpageConnector">
                    <a:avLst/>
                  </a:prstGeom>
                  <a:noFill/>
                  <a:ln>
                    <a:noFill/>
                  </a:ln>
                </c15:spPr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'[Referral Metrics 2024-9-19.xlsx]Weekly Summary'!$B$9:$K$9</c:f>
              <c:numCache>
                <c:formatCode>mm/dd/yyyy</c:formatCode>
                <c:ptCount val="10"/>
                <c:pt idx="0">
                  <c:v>45487</c:v>
                </c:pt>
                <c:pt idx="1">
                  <c:v>45494</c:v>
                </c:pt>
                <c:pt idx="2">
                  <c:v>45501</c:v>
                </c:pt>
                <c:pt idx="3">
                  <c:v>45508</c:v>
                </c:pt>
                <c:pt idx="4">
                  <c:v>45515</c:v>
                </c:pt>
                <c:pt idx="5">
                  <c:v>45522</c:v>
                </c:pt>
                <c:pt idx="6">
                  <c:v>45529</c:v>
                </c:pt>
                <c:pt idx="7">
                  <c:v>45536</c:v>
                </c:pt>
                <c:pt idx="8">
                  <c:v>45543</c:v>
                </c:pt>
                <c:pt idx="9">
                  <c:v>45550</c:v>
                </c:pt>
              </c:numCache>
            </c:numRef>
          </c:cat>
          <c:val>
            <c:numRef>
              <c:f>'[Referral Metrics 2024-9-19.xlsx]Weekly Summary'!$B$24:$K$24</c:f>
              <c:numCache>
                <c:formatCode>General</c:formatCode>
                <c:ptCount val="10"/>
                <c:pt idx="0">
                  <c:v>3</c:v>
                </c:pt>
                <c:pt idx="1">
                  <c:v>0</c:v>
                </c:pt>
                <c:pt idx="2">
                  <c:v>0</c:v>
                </c:pt>
                <c:pt idx="3">
                  <c:v>2</c:v>
                </c:pt>
                <c:pt idx="4">
                  <c:v>1</c:v>
                </c:pt>
                <c:pt idx="5">
                  <c:v>0</c:v>
                </c:pt>
                <c:pt idx="6">
                  <c:v>0</c:v>
                </c:pt>
                <c:pt idx="7">
                  <c:v>1</c:v>
                </c:pt>
                <c:pt idx="8">
                  <c:v>0</c:v>
                </c:pt>
                <c:pt idx="9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E323-483D-B0E3-5712B744D5CC}"/>
            </c:ext>
          </c:extLst>
        </c:ser>
        <c:ser>
          <c:idx val="3"/>
          <c:order val="3"/>
          <c:tx>
            <c:v>Processed 2</c:v>
          </c:tx>
          <c:spPr>
            <a:noFill/>
            <a:ln>
              <a:noFill/>
            </a:ln>
            <a:effectLst/>
          </c:spPr>
          <c:invertIfNegative val="0"/>
          <c:dLbls>
            <c:delete val="1"/>
          </c:dLbls>
          <c:cat>
            <c:numRef>
              <c:f>'[Referral Metrics 2024-9-19.xlsx]Weekly Summary'!$B$9:$K$9</c:f>
              <c:numCache>
                <c:formatCode>mm/dd/yyyy</c:formatCode>
                <c:ptCount val="10"/>
                <c:pt idx="0">
                  <c:v>45487</c:v>
                </c:pt>
                <c:pt idx="1">
                  <c:v>45494</c:v>
                </c:pt>
                <c:pt idx="2">
                  <c:v>45501</c:v>
                </c:pt>
                <c:pt idx="3">
                  <c:v>45508</c:v>
                </c:pt>
                <c:pt idx="4">
                  <c:v>45515</c:v>
                </c:pt>
                <c:pt idx="5">
                  <c:v>45522</c:v>
                </c:pt>
                <c:pt idx="6">
                  <c:v>45529</c:v>
                </c:pt>
                <c:pt idx="7">
                  <c:v>45536</c:v>
                </c:pt>
                <c:pt idx="8">
                  <c:v>45543</c:v>
                </c:pt>
                <c:pt idx="9">
                  <c:v>45550</c:v>
                </c:pt>
              </c:numCache>
            </c:numRef>
          </c:cat>
          <c:val>
            <c:numRef>
              <c:f>'[Referral Metrics 2024-9-19.xlsx]Weekly Summary'!$B$25:$K$25</c:f>
              <c:numCache>
                <c:formatCode>General</c:formatCode>
                <c:ptCount val="10"/>
                <c:pt idx="0">
                  <c:v>11</c:v>
                </c:pt>
                <c:pt idx="1">
                  <c:v>23</c:v>
                </c:pt>
                <c:pt idx="2">
                  <c:v>16</c:v>
                </c:pt>
                <c:pt idx="3">
                  <c:v>24</c:v>
                </c:pt>
                <c:pt idx="4">
                  <c:v>12</c:v>
                </c:pt>
                <c:pt idx="5">
                  <c:v>20</c:v>
                </c:pt>
                <c:pt idx="6">
                  <c:v>12</c:v>
                </c:pt>
                <c:pt idx="7">
                  <c:v>12</c:v>
                </c:pt>
                <c:pt idx="8">
                  <c:v>18</c:v>
                </c:pt>
                <c:pt idx="9">
                  <c:v>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9-E323-483D-B0E3-5712B744D5CC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axId val="415059392"/>
        <c:axId val="415057728"/>
      </c:barChart>
      <c:catAx>
        <c:axId val="256267151"/>
        <c:scaling>
          <c:orientation val="minMax"/>
        </c:scaling>
        <c:delete val="0"/>
        <c:axPos val="b"/>
        <c:numFmt formatCode="mm/dd/yyyy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616763952"/>
        <c:crosses val="autoZero"/>
        <c:auto val="0"/>
        <c:lblAlgn val="ctr"/>
        <c:lblOffset val="100"/>
        <c:noMultiLvlLbl val="0"/>
      </c:catAx>
      <c:valAx>
        <c:axId val="1616763952"/>
        <c:scaling>
          <c:orientation val="minMax"/>
          <c:max val="25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56267151"/>
        <c:crosses val="autoZero"/>
        <c:crossBetween val="between"/>
      </c:valAx>
      <c:valAx>
        <c:axId val="415057728"/>
        <c:scaling>
          <c:orientation val="minMax"/>
          <c:max val="25"/>
        </c:scaling>
        <c:delete val="0"/>
        <c:axPos val="r"/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15059392"/>
        <c:crosses val="max"/>
        <c:crossBetween val="between"/>
      </c:valAx>
      <c:dateAx>
        <c:axId val="415059392"/>
        <c:scaling>
          <c:orientation val="minMax"/>
        </c:scaling>
        <c:delete val="1"/>
        <c:axPos val="b"/>
        <c:numFmt formatCode="mm/dd/yyyy" sourceLinked="1"/>
        <c:majorTickMark val="out"/>
        <c:minorTickMark val="none"/>
        <c:tickLblPos val="nextTo"/>
        <c:crossAx val="415057728"/>
        <c:crosses val="autoZero"/>
        <c:auto val="1"/>
        <c:lblOffset val="100"/>
        <c:baseTimeUnit val="days"/>
      </c:dateAx>
      <c:spPr>
        <a:noFill/>
        <a:ln>
          <a:noFill/>
        </a:ln>
        <a:effectLst/>
      </c:spPr>
    </c:plotArea>
    <c:legend>
      <c:legendPos val="b"/>
      <c:legendEntry>
        <c:idx val="3"/>
        <c:txPr>
          <a:bodyPr rot="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</c:legendEntry>
      <c:layout>
        <c:manualLayout>
          <c:xMode val="edge"/>
          <c:yMode val="edge"/>
          <c:x val="0.16408554038833145"/>
          <c:y val="0.92646158312084381"/>
          <c:w val="0.6718289192233371"/>
          <c:h val="6.2631240386440398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Pool of Available Referrals</a:t>
            </a:r>
            <a:r>
              <a:rPr lang="en-US" baseline="0"/>
              <a:t> at Week Start</a:t>
            </a:r>
            <a:endParaRPr lang="en-US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'[Referral Metrics 2024-9-19.xlsx]Weekly Summary'!$A$26</c:f>
              <c:strCache>
                <c:ptCount val="1"/>
                <c:pt idx="0">
                  <c:v>Total Hours Available at Week Start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numRef>
              <c:f>'[Referral Metrics 2024-9-19.xlsx]Weekly Summary'!$B$9:$K$9</c:f>
              <c:numCache>
                <c:formatCode>mm/dd/yyyy</c:formatCode>
                <c:ptCount val="10"/>
                <c:pt idx="0">
                  <c:v>45487</c:v>
                </c:pt>
                <c:pt idx="1">
                  <c:v>45494</c:v>
                </c:pt>
                <c:pt idx="2">
                  <c:v>45501</c:v>
                </c:pt>
                <c:pt idx="3">
                  <c:v>45508</c:v>
                </c:pt>
                <c:pt idx="4">
                  <c:v>45515</c:v>
                </c:pt>
                <c:pt idx="5">
                  <c:v>45522</c:v>
                </c:pt>
                <c:pt idx="6">
                  <c:v>45529</c:v>
                </c:pt>
                <c:pt idx="7">
                  <c:v>45536</c:v>
                </c:pt>
                <c:pt idx="8">
                  <c:v>45543</c:v>
                </c:pt>
                <c:pt idx="9">
                  <c:v>45550</c:v>
                </c:pt>
              </c:numCache>
            </c:numRef>
          </c:cat>
          <c:val>
            <c:numRef>
              <c:f>'[Referral Metrics 2024-9-19.xlsx]Weekly Summary'!$B$26:$K$26</c:f>
              <c:numCache>
                <c:formatCode>General</c:formatCode>
                <c:ptCount val="10"/>
                <c:pt idx="0">
                  <c:v>4219</c:v>
                </c:pt>
                <c:pt idx="1">
                  <c:v>4395</c:v>
                </c:pt>
                <c:pt idx="2">
                  <c:v>4314</c:v>
                </c:pt>
                <c:pt idx="3">
                  <c:v>4288</c:v>
                </c:pt>
                <c:pt idx="4">
                  <c:v>4276</c:v>
                </c:pt>
                <c:pt idx="5">
                  <c:v>4271</c:v>
                </c:pt>
                <c:pt idx="6">
                  <c:v>4338</c:v>
                </c:pt>
                <c:pt idx="7">
                  <c:v>4248</c:v>
                </c:pt>
                <c:pt idx="8">
                  <c:v>4268</c:v>
                </c:pt>
                <c:pt idx="9">
                  <c:v>4088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06F-44B0-9DDF-23858EC3F59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53909999"/>
        <c:axId val="537117551"/>
      </c:barChart>
      <c:lineChart>
        <c:grouping val="standard"/>
        <c:varyColors val="0"/>
        <c:ser>
          <c:idx val="1"/>
          <c:order val="1"/>
          <c:tx>
            <c:strRef>
              <c:f>'[Referral Metrics 2024-9-19.xlsx]Weekly Summary'!$A$27</c:f>
              <c:strCache>
                <c:ptCount val="1"/>
                <c:pt idx="0">
                  <c:v>Total Clients Available at Week Start</c:v>
                </c:pt>
              </c:strCache>
            </c:strRef>
          </c:tx>
          <c:spPr>
            <a:ln w="28575" cap="rnd">
              <a:solidFill>
                <a:schemeClr val="accent1">
                  <a:lumMod val="40000"/>
                  <a:lumOff val="60000"/>
                </a:schemeClr>
              </a:solidFill>
              <a:round/>
            </a:ln>
            <a:effectLst/>
          </c:spPr>
          <c:marker>
            <c:symbol val="none"/>
          </c:marker>
          <c:cat>
            <c:numRef>
              <c:f>'[Referral Metrics 2024-9-19.xlsx]Weekly Summary'!$B$9:$K$9</c:f>
              <c:numCache>
                <c:formatCode>mm/dd/yyyy</c:formatCode>
                <c:ptCount val="10"/>
                <c:pt idx="0">
                  <c:v>45487</c:v>
                </c:pt>
                <c:pt idx="1">
                  <c:v>45494</c:v>
                </c:pt>
                <c:pt idx="2">
                  <c:v>45501</c:v>
                </c:pt>
                <c:pt idx="3">
                  <c:v>45508</c:v>
                </c:pt>
                <c:pt idx="4">
                  <c:v>45515</c:v>
                </c:pt>
                <c:pt idx="5">
                  <c:v>45522</c:v>
                </c:pt>
                <c:pt idx="6">
                  <c:v>45529</c:v>
                </c:pt>
                <c:pt idx="7">
                  <c:v>45536</c:v>
                </c:pt>
                <c:pt idx="8">
                  <c:v>45543</c:v>
                </c:pt>
                <c:pt idx="9">
                  <c:v>45550</c:v>
                </c:pt>
              </c:numCache>
            </c:numRef>
          </c:cat>
          <c:val>
            <c:numRef>
              <c:f>'[Referral Metrics 2024-9-19.xlsx]Weekly Summary'!$B$27:$K$27</c:f>
              <c:numCache>
                <c:formatCode>General</c:formatCode>
                <c:ptCount val="10"/>
                <c:pt idx="0">
                  <c:v>167</c:v>
                </c:pt>
                <c:pt idx="1">
                  <c:v>170</c:v>
                </c:pt>
                <c:pt idx="2">
                  <c:v>163</c:v>
                </c:pt>
                <c:pt idx="3">
                  <c:v>165</c:v>
                </c:pt>
                <c:pt idx="4">
                  <c:v>165</c:v>
                </c:pt>
                <c:pt idx="5">
                  <c:v>166</c:v>
                </c:pt>
                <c:pt idx="6">
                  <c:v>165</c:v>
                </c:pt>
                <c:pt idx="7">
                  <c:v>165</c:v>
                </c:pt>
                <c:pt idx="8">
                  <c:v>159</c:v>
                </c:pt>
                <c:pt idx="9">
                  <c:v>157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B06F-44B0-9DDF-23858EC3F59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98397967"/>
        <c:axId val="537124623"/>
      </c:lineChart>
      <c:catAx>
        <c:axId val="253909999"/>
        <c:scaling>
          <c:orientation val="minMax"/>
        </c:scaling>
        <c:delete val="0"/>
        <c:axPos val="b"/>
        <c:numFmt formatCode="mm/dd/yyyy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37117551"/>
        <c:crosses val="autoZero"/>
        <c:auto val="0"/>
        <c:lblAlgn val="ctr"/>
        <c:lblOffset val="100"/>
        <c:noMultiLvlLbl val="0"/>
      </c:catAx>
      <c:valAx>
        <c:axId val="537117551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Hours Available</a:t>
                </a:r>
              </a:p>
            </c:rich>
          </c:tx>
          <c:layout>
            <c:manualLayout>
              <c:xMode val="edge"/>
              <c:yMode val="edge"/>
              <c:x val="7.6754385964912276E-3"/>
              <c:y val="0.34185451161227454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53909999"/>
        <c:crosses val="autoZero"/>
        <c:crossBetween val="between"/>
      </c:valAx>
      <c:valAx>
        <c:axId val="537124623"/>
        <c:scaling>
          <c:orientation val="minMax"/>
          <c:min val="0"/>
        </c:scaling>
        <c:delete val="0"/>
        <c:axPos val="r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Clients Available</a:t>
                </a:r>
              </a:p>
            </c:rich>
          </c:tx>
          <c:layout>
            <c:manualLayout>
              <c:xMode val="edge"/>
              <c:yMode val="edge"/>
              <c:x val="0.9766008771929825"/>
              <c:y val="0.3367799353194163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98397967"/>
        <c:crosses val="max"/>
        <c:crossBetween val="between"/>
      </c:valAx>
      <c:dateAx>
        <c:axId val="198397967"/>
        <c:scaling>
          <c:orientation val="minMax"/>
        </c:scaling>
        <c:delete val="1"/>
        <c:axPos val="b"/>
        <c:numFmt formatCode="mm/dd/yyyy" sourceLinked="1"/>
        <c:majorTickMark val="out"/>
        <c:minorTickMark val="none"/>
        <c:tickLblPos val="nextTo"/>
        <c:crossAx val="537124623"/>
        <c:crosses val="autoZero"/>
        <c:auto val="1"/>
        <c:lblOffset val="100"/>
        <c:baseTimeUnit val="days"/>
      </c:dateAx>
      <c:dTable>
        <c:showHorzBorder val="1"/>
        <c:showVertBorder val="1"/>
        <c:showOutline val="1"/>
        <c:showKeys val="1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1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</c:dTable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Current Aging of Available</a:t>
            </a:r>
            <a:r>
              <a:rPr lang="en-US" baseline="0"/>
              <a:t> Referrals</a:t>
            </a:r>
            <a:endParaRPr lang="en-US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5.3231879668887545E-2"/>
          <c:y val="0.15232648002333041"/>
          <c:w val="0.71172538528837759"/>
          <c:h val="0.7368719014289880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'[Referral Metrics 2024-9-19.xlsx]Urgency &amp; Aging'!$M$35</c:f>
              <c:strCache>
                <c:ptCount val="1"/>
                <c:pt idx="0">
                  <c:v>Less than 1 week</c:v>
                </c:pt>
              </c:strCache>
            </c:strRef>
          </c:tx>
          <c:spPr>
            <a:solidFill>
              <a:srgbClr val="00B05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'[Referral Metrics 2024-9-19.xlsx]Urgency &amp; Aging'!$P$34</c:f>
              <c:strCache>
                <c:ptCount val="1"/>
                <c:pt idx="0">
                  <c:v>Available &amp; Selected Referrals</c:v>
                </c:pt>
              </c:strCache>
            </c:strRef>
          </c:cat>
          <c:val>
            <c:numRef>
              <c:f>'[Referral Metrics 2024-9-19.xlsx]Urgency &amp; Aging'!$P$35</c:f>
              <c:numCache>
                <c:formatCode>General</c:formatCode>
                <c:ptCount val="1"/>
                <c:pt idx="0">
                  <c:v>15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4D0-4058-8E3E-0C3104686E4F}"/>
            </c:ext>
          </c:extLst>
        </c:ser>
        <c:ser>
          <c:idx val="1"/>
          <c:order val="1"/>
          <c:tx>
            <c:strRef>
              <c:f>'[Referral Metrics 2024-9-19.xlsx]Urgency &amp; Aging'!$M$36</c:f>
              <c:strCache>
                <c:ptCount val="1"/>
                <c:pt idx="0">
                  <c:v>Between 1-2 weeks</c:v>
                </c:pt>
              </c:strCache>
            </c:strRef>
          </c:tx>
          <c:spPr>
            <a:solidFill>
              <a:srgbClr val="92D05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'[Referral Metrics 2024-9-19.xlsx]Urgency &amp; Aging'!$P$34</c:f>
              <c:strCache>
                <c:ptCount val="1"/>
                <c:pt idx="0">
                  <c:v>Available &amp; Selected Referrals</c:v>
                </c:pt>
              </c:strCache>
            </c:strRef>
          </c:cat>
          <c:val>
            <c:numRef>
              <c:f>'[Referral Metrics 2024-9-19.xlsx]Urgency &amp; Aging'!$P$36</c:f>
              <c:numCache>
                <c:formatCode>General</c:formatCode>
                <c:ptCount val="1"/>
                <c:pt idx="0">
                  <c:v>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4D0-4058-8E3E-0C3104686E4F}"/>
            </c:ext>
          </c:extLst>
        </c:ser>
        <c:ser>
          <c:idx val="2"/>
          <c:order val="2"/>
          <c:tx>
            <c:strRef>
              <c:f>'[Referral Metrics 2024-9-19.xlsx]Urgency &amp; Aging'!$M$37</c:f>
              <c:strCache>
                <c:ptCount val="1"/>
                <c:pt idx="0">
                  <c:v>Between 2-3 weeks</c:v>
                </c:pt>
              </c:strCache>
            </c:strRef>
          </c:tx>
          <c:spPr>
            <a:solidFill>
              <a:schemeClr val="accent4">
                <a:lumMod val="20000"/>
                <a:lumOff val="8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'[Referral Metrics 2024-9-19.xlsx]Urgency &amp; Aging'!$P$34</c:f>
              <c:strCache>
                <c:ptCount val="1"/>
                <c:pt idx="0">
                  <c:v>Available &amp; Selected Referrals</c:v>
                </c:pt>
              </c:strCache>
            </c:strRef>
          </c:cat>
          <c:val>
            <c:numRef>
              <c:f>'[Referral Metrics 2024-9-19.xlsx]Urgency &amp; Aging'!$P$37</c:f>
              <c:numCache>
                <c:formatCode>General</c:formatCode>
                <c:ptCount val="1"/>
                <c:pt idx="0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54D0-4058-8E3E-0C3104686E4F}"/>
            </c:ext>
          </c:extLst>
        </c:ser>
        <c:ser>
          <c:idx val="3"/>
          <c:order val="3"/>
          <c:tx>
            <c:strRef>
              <c:f>'[Referral Metrics 2024-9-19.xlsx]Urgency &amp; Aging'!$M$38</c:f>
              <c:strCache>
                <c:ptCount val="1"/>
                <c:pt idx="0">
                  <c:v>3 weeks to 1 month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'[Referral Metrics 2024-9-19.xlsx]Urgency &amp; Aging'!$P$34</c:f>
              <c:strCache>
                <c:ptCount val="1"/>
                <c:pt idx="0">
                  <c:v>Available &amp; Selected Referrals</c:v>
                </c:pt>
              </c:strCache>
            </c:strRef>
          </c:cat>
          <c:val>
            <c:numRef>
              <c:f>'[Referral Metrics 2024-9-19.xlsx]Urgency &amp; Aging'!$P$38</c:f>
              <c:numCache>
                <c:formatCode>General</c:formatCode>
                <c:ptCount val="1"/>
                <c:pt idx="0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54D0-4058-8E3E-0C3104686E4F}"/>
            </c:ext>
          </c:extLst>
        </c:ser>
        <c:ser>
          <c:idx val="4"/>
          <c:order val="4"/>
          <c:tx>
            <c:strRef>
              <c:f>'[Referral Metrics 2024-9-19.xlsx]Urgency &amp; Aging'!$M$39</c:f>
              <c:strCache>
                <c:ptCount val="1"/>
                <c:pt idx="0">
                  <c:v>Between 1 to 2 months</c:v>
                </c:pt>
              </c:strCache>
            </c:strRef>
          </c:tx>
          <c:spPr>
            <a:solidFill>
              <a:srgbClr val="FF993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'[Referral Metrics 2024-9-19.xlsx]Urgency &amp; Aging'!$P$34</c:f>
              <c:strCache>
                <c:ptCount val="1"/>
                <c:pt idx="0">
                  <c:v>Available &amp; Selected Referrals</c:v>
                </c:pt>
              </c:strCache>
            </c:strRef>
          </c:cat>
          <c:val>
            <c:numRef>
              <c:f>'[Referral Metrics 2024-9-19.xlsx]Urgency &amp; Aging'!$P$39</c:f>
              <c:numCache>
                <c:formatCode>General</c:formatCode>
                <c:ptCount val="1"/>
                <c:pt idx="0">
                  <c:v>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54D0-4058-8E3E-0C3104686E4F}"/>
            </c:ext>
          </c:extLst>
        </c:ser>
        <c:ser>
          <c:idx val="5"/>
          <c:order val="5"/>
          <c:tx>
            <c:strRef>
              <c:f>'[Referral Metrics 2024-9-19.xlsx]Urgency &amp; Aging'!$M$40</c:f>
              <c:strCache>
                <c:ptCount val="1"/>
                <c:pt idx="0">
                  <c:v>Between 2-3 Months</c:v>
                </c:pt>
              </c:strCache>
            </c:strRef>
          </c:tx>
          <c:spPr>
            <a:solidFill>
              <a:srgbClr val="FF660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'[Referral Metrics 2024-9-19.xlsx]Urgency &amp; Aging'!$P$34</c:f>
              <c:strCache>
                <c:ptCount val="1"/>
                <c:pt idx="0">
                  <c:v>Available &amp; Selected Referrals</c:v>
                </c:pt>
              </c:strCache>
            </c:strRef>
          </c:cat>
          <c:val>
            <c:numRef>
              <c:f>'[Referral Metrics 2024-9-19.xlsx]Urgency &amp; Aging'!$P$40</c:f>
              <c:numCache>
                <c:formatCode>General</c:formatCode>
                <c:ptCount val="1"/>
                <c:pt idx="0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54D0-4058-8E3E-0C3104686E4F}"/>
            </c:ext>
          </c:extLst>
        </c:ser>
        <c:ser>
          <c:idx val="6"/>
          <c:order val="6"/>
          <c:tx>
            <c:strRef>
              <c:f>'[Referral Metrics 2024-9-19.xlsx]Urgency &amp; Aging'!$M$41</c:f>
              <c:strCache>
                <c:ptCount val="1"/>
                <c:pt idx="0">
                  <c:v>Over 3 months on Portal</c:v>
                </c:pt>
              </c:strCache>
            </c:strRef>
          </c:tx>
          <c:spPr>
            <a:solidFill>
              <a:schemeClr val="accent1">
                <a:lumMod val="6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'[Referral Metrics 2024-9-19.xlsx]Urgency &amp; Aging'!$P$34</c:f>
              <c:strCache>
                <c:ptCount val="1"/>
                <c:pt idx="0">
                  <c:v>Available &amp; Selected Referrals</c:v>
                </c:pt>
              </c:strCache>
            </c:strRef>
          </c:cat>
          <c:val>
            <c:numRef>
              <c:f>'[Referral Metrics 2024-9-19.xlsx]Urgency &amp; Aging'!$P$41</c:f>
              <c:numCache>
                <c:formatCode>General</c:formatCode>
                <c:ptCount val="1"/>
                <c:pt idx="0">
                  <c:v>119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54D0-4058-8E3E-0C3104686E4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axId val="76817839"/>
        <c:axId val="258353215"/>
      </c:barChart>
      <c:catAx>
        <c:axId val="76817839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58353215"/>
        <c:crosses val="autoZero"/>
        <c:auto val="1"/>
        <c:lblAlgn val="ctr"/>
        <c:lblOffset val="100"/>
        <c:noMultiLvlLbl val="0"/>
      </c:catAx>
      <c:valAx>
        <c:axId val="258353215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6817839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7577888821589609"/>
          <c:y val="0.12873195538057741"/>
          <c:w val="0.22939060502052627"/>
          <c:h val="0.75944581146106738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strRef>
          <c:f>'[Referral Metrics 2024-9-19.xlsx]Urgency &amp; Aging'!$M$5</c:f>
          <c:strCache>
            <c:ptCount val="1"/>
            <c:pt idx="0">
              <c:v>Aging when Processed</c:v>
            </c:pt>
          </c:strCache>
        </c:strRef>
      </c:tx>
      <c:layout>
        <c:manualLayout>
          <c:xMode val="edge"/>
          <c:yMode val="edge"/>
          <c:x val="0.42821785001425722"/>
          <c:y val="2.7777777777777776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'[Referral Metrics 2024-9-19.xlsx]Urgency &amp; Aging'!$M$6</c:f>
              <c:strCache>
                <c:ptCount val="1"/>
                <c:pt idx="0">
                  <c:v>Less than 1 week</c:v>
                </c:pt>
              </c:strCache>
            </c:strRef>
          </c:tx>
          <c:spPr>
            <a:solidFill>
              <a:srgbClr val="00B050"/>
            </a:solidFill>
            <a:ln>
              <a:noFill/>
            </a:ln>
            <a:effectLst/>
          </c:spPr>
          <c:invertIfNegative val="0"/>
          <c:cat>
            <c:strRef>
              <c:f>'[Referral Metrics 2024-9-19.xlsx]Urgency &amp; Aging'!$N$5:$W$5</c:f>
              <c:strCache>
                <c:ptCount val="10"/>
                <c:pt idx="0">
                  <c:v>7/14/2024</c:v>
                </c:pt>
                <c:pt idx="1">
                  <c:v>7/21/2024</c:v>
                </c:pt>
                <c:pt idx="2">
                  <c:v>7/28/2024</c:v>
                </c:pt>
                <c:pt idx="3">
                  <c:v>8/4/2024</c:v>
                </c:pt>
                <c:pt idx="4">
                  <c:v>8/11/2024</c:v>
                </c:pt>
                <c:pt idx="5">
                  <c:v>8/18/2024</c:v>
                </c:pt>
                <c:pt idx="6">
                  <c:v>8/25/2024</c:v>
                </c:pt>
                <c:pt idx="7">
                  <c:v>9/1/2024</c:v>
                </c:pt>
                <c:pt idx="8">
                  <c:v>9/8/2024</c:v>
                </c:pt>
                <c:pt idx="9">
                  <c:v>9/15/2024</c:v>
                </c:pt>
              </c:strCache>
            </c:strRef>
          </c:cat>
          <c:val>
            <c:numRef>
              <c:f>'[Referral Metrics 2024-9-19.xlsx]Urgency &amp; Aging'!$N$6:$W$6</c:f>
              <c:numCache>
                <c:formatCode>General</c:formatCode>
                <c:ptCount val="10"/>
                <c:pt idx="0">
                  <c:v>7</c:v>
                </c:pt>
                <c:pt idx="1">
                  <c:v>13</c:v>
                </c:pt>
                <c:pt idx="2">
                  <c:v>15</c:v>
                </c:pt>
                <c:pt idx="3">
                  <c:v>18</c:v>
                </c:pt>
                <c:pt idx="4">
                  <c:v>6</c:v>
                </c:pt>
                <c:pt idx="5">
                  <c:v>10</c:v>
                </c:pt>
                <c:pt idx="6">
                  <c:v>6</c:v>
                </c:pt>
                <c:pt idx="7">
                  <c:v>8</c:v>
                </c:pt>
                <c:pt idx="8">
                  <c:v>9</c:v>
                </c:pt>
                <c:pt idx="9">
                  <c:v>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337-4503-B03A-F6771BEF4FE5}"/>
            </c:ext>
          </c:extLst>
        </c:ser>
        <c:ser>
          <c:idx val="1"/>
          <c:order val="1"/>
          <c:tx>
            <c:strRef>
              <c:f>'[Referral Metrics 2024-9-19.xlsx]Urgency &amp; Aging'!$M$7</c:f>
              <c:strCache>
                <c:ptCount val="1"/>
                <c:pt idx="0">
                  <c:v>Between 1-2 weeks</c:v>
                </c:pt>
              </c:strCache>
            </c:strRef>
          </c:tx>
          <c:spPr>
            <a:solidFill>
              <a:srgbClr val="92D050"/>
            </a:solidFill>
            <a:ln>
              <a:noFill/>
            </a:ln>
            <a:effectLst/>
          </c:spPr>
          <c:invertIfNegative val="0"/>
          <c:cat>
            <c:strRef>
              <c:f>'[Referral Metrics 2024-9-19.xlsx]Urgency &amp; Aging'!$N$5:$W$5</c:f>
              <c:strCache>
                <c:ptCount val="10"/>
                <c:pt idx="0">
                  <c:v>7/14/2024</c:v>
                </c:pt>
                <c:pt idx="1">
                  <c:v>7/21/2024</c:v>
                </c:pt>
                <c:pt idx="2">
                  <c:v>7/28/2024</c:v>
                </c:pt>
                <c:pt idx="3">
                  <c:v>8/4/2024</c:v>
                </c:pt>
                <c:pt idx="4">
                  <c:v>8/11/2024</c:v>
                </c:pt>
                <c:pt idx="5">
                  <c:v>8/18/2024</c:v>
                </c:pt>
                <c:pt idx="6">
                  <c:v>8/25/2024</c:v>
                </c:pt>
                <c:pt idx="7">
                  <c:v>9/1/2024</c:v>
                </c:pt>
                <c:pt idx="8">
                  <c:v>9/8/2024</c:v>
                </c:pt>
                <c:pt idx="9">
                  <c:v>9/15/2024</c:v>
                </c:pt>
              </c:strCache>
            </c:strRef>
          </c:cat>
          <c:val>
            <c:numRef>
              <c:f>'[Referral Metrics 2024-9-19.xlsx]Urgency &amp; Aging'!$N$7:$W$7</c:f>
              <c:numCache>
                <c:formatCode>General</c:formatCode>
                <c:ptCount val="10"/>
                <c:pt idx="0">
                  <c:v>0</c:v>
                </c:pt>
                <c:pt idx="1">
                  <c:v>2</c:v>
                </c:pt>
                <c:pt idx="2">
                  <c:v>1</c:v>
                </c:pt>
                <c:pt idx="3">
                  <c:v>3</c:v>
                </c:pt>
                <c:pt idx="4">
                  <c:v>3</c:v>
                </c:pt>
                <c:pt idx="5">
                  <c:v>1</c:v>
                </c:pt>
                <c:pt idx="6">
                  <c:v>3</c:v>
                </c:pt>
                <c:pt idx="7">
                  <c:v>3</c:v>
                </c:pt>
                <c:pt idx="8">
                  <c:v>3</c:v>
                </c:pt>
                <c:pt idx="9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337-4503-B03A-F6771BEF4FE5}"/>
            </c:ext>
          </c:extLst>
        </c:ser>
        <c:ser>
          <c:idx val="2"/>
          <c:order val="2"/>
          <c:tx>
            <c:strRef>
              <c:f>'[Referral Metrics 2024-9-19.xlsx]Urgency &amp; Aging'!$M$8</c:f>
              <c:strCache>
                <c:ptCount val="1"/>
                <c:pt idx="0">
                  <c:v>Between 2-3 weeks</c:v>
                </c:pt>
              </c:strCache>
            </c:strRef>
          </c:tx>
          <c:spPr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  <a:effectLst/>
          </c:spPr>
          <c:invertIfNegative val="0"/>
          <c:cat>
            <c:strRef>
              <c:f>'[Referral Metrics 2024-9-19.xlsx]Urgency &amp; Aging'!$N$5:$W$5</c:f>
              <c:strCache>
                <c:ptCount val="10"/>
                <c:pt idx="0">
                  <c:v>7/14/2024</c:v>
                </c:pt>
                <c:pt idx="1">
                  <c:v>7/21/2024</c:v>
                </c:pt>
                <c:pt idx="2">
                  <c:v>7/28/2024</c:v>
                </c:pt>
                <c:pt idx="3">
                  <c:v>8/4/2024</c:v>
                </c:pt>
                <c:pt idx="4">
                  <c:v>8/11/2024</c:v>
                </c:pt>
                <c:pt idx="5">
                  <c:v>8/18/2024</c:v>
                </c:pt>
                <c:pt idx="6">
                  <c:v>8/25/2024</c:v>
                </c:pt>
                <c:pt idx="7">
                  <c:v>9/1/2024</c:v>
                </c:pt>
                <c:pt idx="8">
                  <c:v>9/8/2024</c:v>
                </c:pt>
                <c:pt idx="9">
                  <c:v>9/15/2024</c:v>
                </c:pt>
              </c:strCache>
            </c:strRef>
          </c:cat>
          <c:val>
            <c:numRef>
              <c:f>'[Referral Metrics 2024-9-19.xlsx]Urgency &amp; Aging'!$N$8:$W$8</c:f>
              <c:numCache>
                <c:formatCode>General</c:formatCode>
                <c:ptCount val="10"/>
                <c:pt idx="0">
                  <c:v>2</c:v>
                </c:pt>
                <c:pt idx="1">
                  <c:v>4</c:v>
                </c:pt>
                <c:pt idx="2">
                  <c:v>0</c:v>
                </c:pt>
                <c:pt idx="3">
                  <c:v>1</c:v>
                </c:pt>
                <c:pt idx="4">
                  <c:v>1</c:v>
                </c:pt>
                <c:pt idx="5">
                  <c:v>5</c:v>
                </c:pt>
                <c:pt idx="6">
                  <c:v>1</c:v>
                </c:pt>
                <c:pt idx="7">
                  <c:v>0</c:v>
                </c:pt>
                <c:pt idx="8">
                  <c:v>3</c:v>
                </c:pt>
                <c:pt idx="9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D337-4503-B03A-F6771BEF4FE5}"/>
            </c:ext>
          </c:extLst>
        </c:ser>
        <c:ser>
          <c:idx val="3"/>
          <c:order val="3"/>
          <c:tx>
            <c:strRef>
              <c:f>'[Referral Metrics 2024-9-19.xlsx]Urgency &amp; Aging'!$M$9</c:f>
              <c:strCache>
                <c:ptCount val="1"/>
                <c:pt idx="0">
                  <c:v>3 weeks to 1 month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strRef>
              <c:f>'[Referral Metrics 2024-9-19.xlsx]Urgency &amp; Aging'!$N$5:$W$5</c:f>
              <c:strCache>
                <c:ptCount val="10"/>
                <c:pt idx="0">
                  <c:v>7/14/2024</c:v>
                </c:pt>
                <c:pt idx="1">
                  <c:v>7/21/2024</c:v>
                </c:pt>
                <c:pt idx="2">
                  <c:v>7/28/2024</c:v>
                </c:pt>
                <c:pt idx="3">
                  <c:v>8/4/2024</c:v>
                </c:pt>
                <c:pt idx="4">
                  <c:v>8/11/2024</c:v>
                </c:pt>
                <c:pt idx="5">
                  <c:v>8/18/2024</c:v>
                </c:pt>
                <c:pt idx="6">
                  <c:v>8/25/2024</c:v>
                </c:pt>
                <c:pt idx="7">
                  <c:v>9/1/2024</c:v>
                </c:pt>
                <c:pt idx="8">
                  <c:v>9/8/2024</c:v>
                </c:pt>
                <c:pt idx="9">
                  <c:v>9/15/2024</c:v>
                </c:pt>
              </c:strCache>
            </c:strRef>
          </c:cat>
          <c:val>
            <c:numRef>
              <c:f>'[Referral Metrics 2024-9-19.xlsx]Urgency &amp; Aging'!$N$9:$W$9</c:f>
              <c:numCache>
                <c:formatCode>General</c:formatCode>
                <c:ptCount val="10"/>
                <c:pt idx="0">
                  <c:v>1</c:v>
                </c:pt>
                <c:pt idx="1">
                  <c:v>2</c:v>
                </c:pt>
                <c:pt idx="2">
                  <c:v>0</c:v>
                </c:pt>
                <c:pt idx="3">
                  <c:v>0</c:v>
                </c:pt>
                <c:pt idx="4">
                  <c:v>1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D337-4503-B03A-F6771BEF4FE5}"/>
            </c:ext>
          </c:extLst>
        </c:ser>
        <c:ser>
          <c:idx val="4"/>
          <c:order val="4"/>
          <c:tx>
            <c:strRef>
              <c:f>'[Referral Metrics 2024-9-19.xlsx]Urgency &amp; Aging'!$M$10</c:f>
              <c:strCache>
                <c:ptCount val="1"/>
                <c:pt idx="0">
                  <c:v>Between 1 to 2 months</c:v>
                </c:pt>
              </c:strCache>
            </c:strRef>
          </c:tx>
          <c:spPr>
            <a:solidFill>
              <a:srgbClr val="FF9933"/>
            </a:solidFill>
            <a:ln>
              <a:noFill/>
            </a:ln>
            <a:effectLst/>
          </c:spPr>
          <c:invertIfNegative val="0"/>
          <c:cat>
            <c:strRef>
              <c:f>'[Referral Metrics 2024-9-19.xlsx]Urgency &amp; Aging'!$N$5:$W$5</c:f>
              <c:strCache>
                <c:ptCount val="10"/>
                <c:pt idx="0">
                  <c:v>7/14/2024</c:v>
                </c:pt>
                <c:pt idx="1">
                  <c:v>7/21/2024</c:v>
                </c:pt>
                <c:pt idx="2">
                  <c:v>7/28/2024</c:v>
                </c:pt>
                <c:pt idx="3">
                  <c:v>8/4/2024</c:v>
                </c:pt>
                <c:pt idx="4">
                  <c:v>8/11/2024</c:v>
                </c:pt>
                <c:pt idx="5">
                  <c:v>8/18/2024</c:v>
                </c:pt>
                <c:pt idx="6">
                  <c:v>8/25/2024</c:v>
                </c:pt>
                <c:pt idx="7">
                  <c:v>9/1/2024</c:v>
                </c:pt>
                <c:pt idx="8">
                  <c:v>9/8/2024</c:v>
                </c:pt>
                <c:pt idx="9">
                  <c:v>9/15/2024</c:v>
                </c:pt>
              </c:strCache>
            </c:strRef>
          </c:cat>
          <c:val>
            <c:numRef>
              <c:f>'[Referral Metrics 2024-9-19.xlsx]Urgency &amp; Aging'!$N$10:$W$10</c:f>
              <c:numCache>
                <c:formatCode>General</c:formatCode>
                <c:ptCount val="10"/>
                <c:pt idx="0">
                  <c:v>1</c:v>
                </c:pt>
                <c:pt idx="1">
                  <c:v>1</c:v>
                </c:pt>
                <c:pt idx="2">
                  <c:v>0</c:v>
                </c:pt>
                <c:pt idx="3">
                  <c:v>2</c:v>
                </c:pt>
                <c:pt idx="4">
                  <c:v>0</c:v>
                </c:pt>
                <c:pt idx="5">
                  <c:v>3</c:v>
                </c:pt>
                <c:pt idx="6">
                  <c:v>2</c:v>
                </c:pt>
                <c:pt idx="7">
                  <c:v>0</c:v>
                </c:pt>
                <c:pt idx="8">
                  <c:v>1</c:v>
                </c:pt>
                <c:pt idx="9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D337-4503-B03A-F6771BEF4FE5}"/>
            </c:ext>
          </c:extLst>
        </c:ser>
        <c:ser>
          <c:idx val="5"/>
          <c:order val="5"/>
          <c:tx>
            <c:strRef>
              <c:f>'[Referral Metrics 2024-9-19.xlsx]Urgency &amp; Aging'!$M$11</c:f>
              <c:strCache>
                <c:ptCount val="1"/>
                <c:pt idx="0">
                  <c:v>Between 2-3 Months</c:v>
                </c:pt>
              </c:strCache>
            </c:strRef>
          </c:tx>
          <c:spPr>
            <a:solidFill>
              <a:srgbClr val="FF6600"/>
            </a:solidFill>
            <a:ln>
              <a:noFill/>
            </a:ln>
            <a:effectLst/>
          </c:spPr>
          <c:invertIfNegative val="0"/>
          <c:cat>
            <c:strRef>
              <c:f>'[Referral Metrics 2024-9-19.xlsx]Urgency &amp; Aging'!$N$5:$W$5</c:f>
              <c:strCache>
                <c:ptCount val="10"/>
                <c:pt idx="0">
                  <c:v>7/14/2024</c:v>
                </c:pt>
                <c:pt idx="1">
                  <c:v>7/21/2024</c:v>
                </c:pt>
                <c:pt idx="2">
                  <c:v>7/28/2024</c:v>
                </c:pt>
                <c:pt idx="3">
                  <c:v>8/4/2024</c:v>
                </c:pt>
                <c:pt idx="4">
                  <c:v>8/11/2024</c:v>
                </c:pt>
                <c:pt idx="5">
                  <c:v>8/18/2024</c:v>
                </c:pt>
                <c:pt idx="6">
                  <c:v>8/25/2024</c:v>
                </c:pt>
                <c:pt idx="7">
                  <c:v>9/1/2024</c:v>
                </c:pt>
                <c:pt idx="8">
                  <c:v>9/8/2024</c:v>
                </c:pt>
                <c:pt idx="9">
                  <c:v>9/15/2024</c:v>
                </c:pt>
              </c:strCache>
            </c:strRef>
          </c:cat>
          <c:val>
            <c:numRef>
              <c:f>'[Referral Metrics 2024-9-19.xlsx]Urgency &amp; Aging'!$N$11:$W$11</c:f>
              <c:numCache>
                <c:formatCode>General</c:formatCode>
                <c:ptCount val="10"/>
                <c:pt idx="0">
                  <c:v>0</c:v>
                </c:pt>
                <c:pt idx="1">
                  <c:v>1</c:v>
                </c:pt>
                <c:pt idx="2">
                  <c:v>0</c:v>
                </c:pt>
                <c:pt idx="3">
                  <c:v>0</c:v>
                </c:pt>
                <c:pt idx="4">
                  <c:v>1</c:v>
                </c:pt>
                <c:pt idx="5">
                  <c:v>1</c:v>
                </c:pt>
                <c:pt idx="6">
                  <c:v>0</c:v>
                </c:pt>
                <c:pt idx="7">
                  <c:v>0</c:v>
                </c:pt>
                <c:pt idx="8">
                  <c:v>1</c:v>
                </c:pt>
                <c:pt idx="9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D337-4503-B03A-F6771BEF4FE5}"/>
            </c:ext>
          </c:extLst>
        </c:ser>
        <c:ser>
          <c:idx val="6"/>
          <c:order val="6"/>
          <c:tx>
            <c:strRef>
              <c:f>'[Referral Metrics 2024-9-19.xlsx]Urgency &amp; Aging'!$M$12</c:f>
              <c:strCache>
                <c:ptCount val="1"/>
                <c:pt idx="0">
                  <c:v>Over 3 months on Portal</c:v>
                </c:pt>
              </c:strCache>
            </c:strRef>
          </c:tx>
          <c:spPr>
            <a:solidFill>
              <a:schemeClr val="accent1">
                <a:lumMod val="75000"/>
              </a:schemeClr>
            </a:solidFill>
            <a:ln>
              <a:noFill/>
            </a:ln>
            <a:effectLst/>
          </c:spPr>
          <c:invertIfNegative val="0"/>
          <c:cat>
            <c:strRef>
              <c:f>'[Referral Metrics 2024-9-19.xlsx]Urgency &amp; Aging'!$N$5:$W$5</c:f>
              <c:strCache>
                <c:ptCount val="10"/>
                <c:pt idx="0">
                  <c:v>7/14/2024</c:v>
                </c:pt>
                <c:pt idx="1">
                  <c:v>7/21/2024</c:v>
                </c:pt>
                <c:pt idx="2">
                  <c:v>7/28/2024</c:v>
                </c:pt>
                <c:pt idx="3">
                  <c:v>8/4/2024</c:v>
                </c:pt>
                <c:pt idx="4">
                  <c:v>8/11/2024</c:v>
                </c:pt>
                <c:pt idx="5">
                  <c:v>8/18/2024</c:v>
                </c:pt>
                <c:pt idx="6">
                  <c:v>8/25/2024</c:v>
                </c:pt>
                <c:pt idx="7">
                  <c:v>9/1/2024</c:v>
                </c:pt>
                <c:pt idx="8">
                  <c:v>9/8/2024</c:v>
                </c:pt>
                <c:pt idx="9">
                  <c:v>9/15/2024</c:v>
                </c:pt>
              </c:strCache>
            </c:strRef>
          </c:cat>
          <c:val>
            <c:numRef>
              <c:f>'[Referral Metrics 2024-9-19.xlsx]Urgency &amp; Aging'!$N$12:$W$12</c:f>
              <c:numCache>
                <c:formatCode>General</c:formatCode>
                <c:ptCount val="10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1</c:v>
                </c:pt>
                <c:pt idx="8">
                  <c:v>1</c:v>
                </c:pt>
                <c:pt idx="9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D337-4503-B03A-F6771BEF4FE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90943471"/>
        <c:axId val="748435056"/>
      </c:barChart>
      <c:lineChart>
        <c:grouping val="standard"/>
        <c:varyColors val="0"/>
        <c:ser>
          <c:idx val="7"/>
          <c:order val="7"/>
          <c:tx>
            <c:strRef>
              <c:f>'[Referral Metrics 2024-9-19.xlsx]Urgency &amp; Aging'!$M$13</c:f>
              <c:strCache>
                <c:ptCount val="1"/>
                <c:pt idx="0">
                  <c:v>Grand Total</c:v>
                </c:pt>
              </c:strCache>
            </c:strRef>
          </c:tx>
          <c:spPr>
            <a:ln w="28575" cap="rnd">
              <a:noFill/>
              <a:round/>
            </a:ln>
            <a:effectLst/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'[Referral Metrics 2024-9-19.xlsx]Urgency &amp; Aging'!$N$5:$W$5</c:f>
              <c:strCache>
                <c:ptCount val="10"/>
                <c:pt idx="0">
                  <c:v>7/14/2024</c:v>
                </c:pt>
                <c:pt idx="1">
                  <c:v>7/21/2024</c:v>
                </c:pt>
                <c:pt idx="2">
                  <c:v>7/28/2024</c:v>
                </c:pt>
                <c:pt idx="3">
                  <c:v>8/4/2024</c:v>
                </c:pt>
                <c:pt idx="4">
                  <c:v>8/11/2024</c:v>
                </c:pt>
                <c:pt idx="5">
                  <c:v>8/18/2024</c:v>
                </c:pt>
                <c:pt idx="6">
                  <c:v>8/25/2024</c:v>
                </c:pt>
                <c:pt idx="7">
                  <c:v>9/1/2024</c:v>
                </c:pt>
                <c:pt idx="8">
                  <c:v>9/8/2024</c:v>
                </c:pt>
                <c:pt idx="9">
                  <c:v>9/15/2024</c:v>
                </c:pt>
              </c:strCache>
            </c:strRef>
          </c:cat>
          <c:val>
            <c:numRef>
              <c:f>'[Referral Metrics 2024-9-19.xlsx]Urgency &amp; Aging'!$N$13:$W$13</c:f>
              <c:numCache>
                <c:formatCode>General</c:formatCode>
                <c:ptCount val="10"/>
                <c:pt idx="0">
                  <c:v>11</c:v>
                </c:pt>
                <c:pt idx="1">
                  <c:v>23</c:v>
                </c:pt>
                <c:pt idx="2">
                  <c:v>16</c:v>
                </c:pt>
                <c:pt idx="3">
                  <c:v>24</c:v>
                </c:pt>
                <c:pt idx="4">
                  <c:v>12</c:v>
                </c:pt>
                <c:pt idx="5">
                  <c:v>20</c:v>
                </c:pt>
                <c:pt idx="6">
                  <c:v>12</c:v>
                </c:pt>
                <c:pt idx="7">
                  <c:v>12</c:v>
                </c:pt>
                <c:pt idx="8">
                  <c:v>18</c:v>
                </c:pt>
                <c:pt idx="9">
                  <c:v>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7-D337-4503-B03A-F6771BEF4FE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90943471"/>
        <c:axId val="748435056"/>
      </c:lineChart>
      <c:catAx>
        <c:axId val="19094347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48435056"/>
        <c:crosses val="autoZero"/>
        <c:auto val="1"/>
        <c:lblAlgn val="ctr"/>
        <c:lblOffset val="100"/>
        <c:noMultiLvlLbl val="0"/>
      </c:catAx>
      <c:valAx>
        <c:axId val="74843505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90943471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egendEntry>
        <c:idx val="7"/>
        <c:delete val="1"/>
      </c:legendEntry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800" dirty="0"/>
              <a:t>Home Care Clients Waiting &gt;30 Days by Agency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stacked"/>
        <c:varyColors val="0"/>
        <c:ser>
          <c:idx val="1"/>
          <c:order val="1"/>
          <c:tx>
            <c:strRef>
              <c:f>'[Referral Metrics 2024-9-19.xlsx]Monthly Combined'!$A$17</c:f>
              <c:strCache>
                <c:ptCount val="1"/>
                <c:pt idx="0">
                  <c:v>Medicaid FFS</c:v>
                </c:pt>
              </c:strCache>
            </c:strRef>
          </c:tx>
          <c:spPr>
            <a:solidFill>
              <a:schemeClr val="accent2">
                <a:lumMod val="5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'[Referral Metrics 2024-9-19.xlsx]Monthly Combined'!$W$17:$Y$17</c:f>
              <c:numCache>
                <c:formatCode>General</c:formatCode>
                <c:ptCount val="3"/>
                <c:pt idx="0">
                  <c:v>142</c:v>
                </c:pt>
                <c:pt idx="1">
                  <c:v>137</c:v>
                </c:pt>
                <c:pt idx="2">
                  <c:v>134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89B-4897-9843-517E7385F799}"/>
            </c:ext>
          </c:extLst>
        </c:ser>
        <c:ser>
          <c:idx val="2"/>
          <c:order val="2"/>
          <c:tx>
            <c:strRef>
              <c:f>'[Referral Metrics 2024-9-19.xlsx]Monthly Combined'!$A$20</c:f>
              <c:strCache>
                <c:ptCount val="1"/>
                <c:pt idx="0">
                  <c:v>OHA@Home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'[Referral Metrics 2024-9-19.xlsx]Monthly Combined'!$W$20:$Y$20</c:f>
              <c:numCache>
                <c:formatCode>General</c:formatCode>
                <c:ptCount val="3"/>
                <c:pt idx="0">
                  <c:v>37</c:v>
                </c:pt>
                <c:pt idx="1">
                  <c:v>21</c:v>
                </c:pt>
                <c:pt idx="2">
                  <c:v>14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89B-4897-9843-517E7385F799}"/>
            </c:ext>
          </c:extLst>
        </c:ser>
        <c:ser>
          <c:idx val="3"/>
          <c:order val="3"/>
          <c:tx>
            <c:strRef>
              <c:f>'[Referral Metrics 2024-9-19.xlsx]Monthly Combined'!$A$21</c:f>
              <c:strCache>
                <c:ptCount val="1"/>
                <c:pt idx="0">
                  <c:v>NHP MMP</c:v>
                </c:pt>
              </c:strCache>
            </c:strRef>
          </c:tx>
          <c:spPr>
            <a:solidFill>
              <a:srgbClr val="00B0F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'[Referral Metrics 2024-9-19.xlsx]Monthly Combined'!$W$21:$Y$21</c:f>
              <c:numCache>
                <c:formatCode>General</c:formatCode>
                <c:ptCount val="3"/>
                <c:pt idx="0">
                  <c:v>16</c:v>
                </c:pt>
                <c:pt idx="1">
                  <c:v>18</c:v>
                </c:pt>
                <c:pt idx="2">
                  <c:v>29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489B-4897-9843-517E7385F799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100"/>
        <c:axId val="2087541696"/>
        <c:axId val="1042450912"/>
      </c:barChart>
      <c:lineChart>
        <c:grouping val="standard"/>
        <c:varyColors val="0"/>
        <c:ser>
          <c:idx val="0"/>
          <c:order val="0"/>
          <c:tx>
            <c:strRef>
              <c:f>'[Referral Metrics 2024-9-19.xlsx]Monthly Combined'!$A$16</c:f>
              <c:strCache>
                <c:ptCount val="1"/>
                <c:pt idx="0">
                  <c:v>Total Referrals Waiting &gt; 30 days 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'[Referral Metrics 2024-9-19.xlsx]Monthly Combined'!$W$2:$Y$2</c:f>
              <c:strCache>
                <c:ptCount val="3"/>
                <c:pt idx="0">
                  <c:v>4/1/2024</c:v>
                </c:pt>
                <c:pt idx="1">
                  <c:v>5/1/2024</c:v>
                </c:pt>
                <c:pt idx="2">
                  <c:v>6/1/2024</c:v>
                </c:pt>
              </c:strCache>
            </c:strRef>
          </c:cat>
          <c:val>
            <c:numRef>
              <c:f>'[Referral Metrics 2024-9-19.xlsx]Monthly Combined'!$W$16:$Y$16</c:f>
              <c:numCache>
                <c:formatCode>General</c:formatCode>
                <c:ptCount val="3"/>
                <c:pt idx="0">
                  <c:v>195</c:v>
                </c:pt>
                <c:pt idx="1">
                  <c:v>176</c:v>
                </c:pt>
                <c:pt idx="2">
                  <c:v>177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489B-4897-9843-517E7385F799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2087541696"/>
        <c:axId val="1042450912"/>
      </c:lineChart>
      <c:catAx>
        <c:axId val="2087541696"/>
        <c:scaling>
          <c:orientation val="minMax"/>
        </c:scaling>
        <c:delete val="0"/>
        <c:axPos val="b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042450912"/>
        <c:crosses val="autoZero"/>
        <c:auto val="1"/>
        <c:lblAlgn val="ctr"/>
        <c:lblOffset val="100"/>
        <c:noMultiLvlLbl val="0"/>
      </c:catAx>
      <c:valAx>
        <c:axId val="104245091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08754169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5.2301758368065665E-2"/>
          <c:y val="0.93193527969879464"/>
          <c:w val="0.8999998731349248"/>
          <c:h val="5.0481945697838863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800"/>
              <a:t>Monthly</a:t>
            </a:r>
            <a:r>
              <a:rPr lang="en-US" sz="1800" baseline="0"/>
              <a:t> </a:t>
            </a:r>
            <a:r>
              <a:rPr lang="en-US" sz="1800"/>
              <a:t>Home Care Hours</a:t>
            </a:r>
            <a:r>
              <a:rPr lang="en-US" sz="1800" baseline="0"/>
              <a:t> Unfulfilled </a:t>
            </a:r>
            <a:r>
              <a:rPr lang="en-US" sz="1800"/>
              <a:t>by Agency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9.8534776902887145E-2"/>
          <c:y val="0.18527954401629004"/>
          <c:w val="0.8709096675415573"/>
          <c:h val="0.54766921091112086"/>
        </c:manualLayout>
      </c:layout>
      <c:barChart>
        <c:barDir val="col"/>
        <c:grouping val="stacked"/>
        <c:varyColors val="0"/>
        <c:ser>
          <c:idx val="11"/>
          <c:order val="3"/>
          <c:tx>
            <c:strRef>
              <c:f>'[Referral Metrics 2024-9-19.xlsx]Monthly Combined'!$A$15</c:f>
              <c:strCache>
                <c:ptCount val="1"/>
                <c:pt idx="0">
                  <c:v>NHP MMP</c:v>
                </c:pt>
              </c:strCache>
            </c:strRef>
          </c:tx>
          <c:spPr>
            <a:solidFill>
              <a:schemeClr val="accent6">
                <a:lumMod val="6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'[Referral Metrics 2024-9-19.xlsx]Monthly Combined'!$W$3:$Y$3</c:f>
              <c:numCache>
                <c:formatCode>mmm\-yy</c:formatCode>
                <c:ptCount val="3"/>
                <c:pt idx="0">
                  <c:v>45383</c:v>
                </c:pt>
                <c:pt idx="1">
                  <c:v>45413</c:v>
                </c:pt>
                <c:pt idx="2">
                  <c:v>45444</c:v>
                </c:pt>
              </c:numCache>
            </c:numRef>
          </c:cat>
          <c:val>
            <c:numRef>
              <c:f>'[Referral Metrics 2024-9-19.xlsx]Monthly Combined'!$B$15:$V$15</c:f>
            </c:numRef>
          </c:val>
          <c:extLst>
            <c:ext xmlns:c16="http://schemas.microsoft.com/office/drawing/2014/chart" uri="{C3380CC4-5D6E-409C-BE32-E72D297353CC}">
              <c16:uniqueId val="{00000000-528D-4835-A5C8-D19D4E7C845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2103434255"/>
        <c:axId val="2103441743"/>
        <c:extLst/>
      </c:barChart>
      <c:barChart>
        <c:barDir val="col"/>
        <c:grouping val="stacked"/>
        <c:varyColors val="0"/>
        <c:ser>
          <c:idx val="7"/>
          <c:order val="1"/>
          <c:tx>
            <c:strRef>
              <c:f>'[Referral Metrics 2024-9-19.xlsx]Monthly Combined'!$A$11</c:f>
              <c:strCache>
                <c:ptCount val="1"/>
                <c:pt idx="0">
                  <c:v>Medicaid FFS</c:v>
                </c:pt>
              </c:strCache>
            </c:strRef>
          </c:tx>
          <c:spPr>
            <a:solidFill>
              <a:schemeClr val="accent2">
                <a:lumMod val="6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'[Referral Metrics 2024-9-19.xlsx]Monthly Combined'!$W$3:$Y$3</c:f>
              <c:numCache>
                <c:formatCode>mmm\-yy</c:formatCode>
                <c:ptCount val="3"/>
                <c:pt idx="0">
                  <c:v>45383</c:v>
                </c:pt>
                <c:pt idx="1">
                  <c:v>45413</c:v>
                </c:pt>
                <c:pt idx="2">
                  <c:v>45444</c:v>
                </c:pt>
              </c:numCache>
            </c:numRef>
          </c:cat>
          <c:val>
            <c:numRef>
              <c:f>'[Referral Metrics 2024-9-19.xlsx]Monthly Combined'!$W$11:$Y$11</c:f>
              <c:numCache>
                <c:formatCode>General</c:formatCode>
                <c:ptCount val="3"/>
                <c:pt idx="0">
                  <c:v>4042</c:v>
                </c:pt>
                <c:pt idx="1">
                  <c:v>3840</c:v>
                </c:pt>
                <c:pt idx="2">
                  <c:v>4370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28D-4835-A5C8-D19D4E7C845A}"/>
            </c:ext>
          </c:extLst>
        </c:ser>
        <c:ser>
          <c:idx val="10"/>
          <c:order val="2"/>
          <c:tx>
            <c:strRef>
              <c:f>'[Referral Metrics 2024-9-19.xlsx]Monthly Combined'!$A$14</c:f>
              <c:strCache>
                <c:ptCount val="1"/>
                <c:pt idx="0">
                  <c:v>OHA@Home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'[Referral Metrics 2024-9-19.xlsx]Monthly Combined'!$W$3:$Y$3</c:f>
              <c:numCache>
                <c:formatCode>mmm\-yy</c:formatCode>
                <c:ptCount val="3"/>
                <c:pt idx="0">
                  <c:v>45383</c:v>
                </c:pt>
                <c:pt idx="1">
                  <c:v>45413</c:v>
                </c:pt>
                <c:pt idx="2">
                  <c:v>45444</c:v>
                </c:pt>
              </c:numCache>
            </c:numRef>
          </c:cat>
          <c:val>
            <c:numRef>
              <c:f>'[Referral Metrics 2024-9-19.xlsx]Monthly Combined'!$W$14:$Y$14</c:f>
              <c:numCache>
                <c:formatCode>General</c:formatCode>
                <c:ptCount val="3"/>
                <c:pt idx="0">
                  <c:v>377</c:v>
                </c:pt>
                <c:pt idx="1">
                  <c:v>322</c:v>
                </c:pt>
                <c:pt idx="2">
                  <c:v>399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528D-4835-A5C8-D19D4E7C845A}"/>
            </c:ext>
          </c:extLst>
        </c:ser>
        <c:ser>
          <c:idx val="0"/>
          <c:order val="4"/>
          <c:tx>
            <c:strRef>
              <c:f>'[Referral Metrics 2024-9-19.xlsx]Monthly Combined'!$A$15</c:f>
              <c:strCache>
                <c:ptCount val="1"/>
                <c:pt idx="0">
                  <c:v>NHP MMP</c:v>
                </c:pt>
              </c:strCache>
            </c:strRef>
          </c:tx>
          <c:spPr>
            <a:solidFill>
              <a:srgbClr val="00B0F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'[Referral Metrics 2024-9-19.xlsx]Monthly Combined'!$W$15:$Y$15</c:f>
              <c:numCache>
                <c:formatCode>General</c:formatCode>
                <c:ptCount val="3"/>
                <c:pt idx="0">
                  <c:v>304</c:v>
                </c:pt>
                <c:pt idx="1">
                  <c:v>283</c:v>
                </c:pt>
                <c:pt idx="2">
                  <c:v>390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528D-4835-A5C8-D19D4E7C845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2103434255"/>
        <c:axId val="2103441743"/>
      </c:barChart>
      <c:lineChart>
        <c:grouping val="standard"/>
        <c:varyColors val="0"/>
        <c:ser>
          <c:idx val="6"/>
          <c:order val="0"/>
          <c:tx>
            <c:strRef>
              <c:f>'[Referral Metrics 2024-9-19.xlsx]Monthly Combined'!$A$10</c:f>
              <c:strCache>
                <c:ptCount val="1"/>
                <c:pt idx="0">
                  <c:v>Total Weekly Hours Outstanding </c:v>
                </c:pt>
              </c:strCache>
            </c:strRef>
          </c:tx>
          <c:spPr>
            <a:ln w="28575" cap="rnd">
              <a:solidFill>
                <a:schemeClr val="accent1">
                  <a:lumMod val="60000"/>
                </a:schemeClr>
              </a:solidFill>
              <a:round/>
            </a:ln>
            <a:effectLst/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'[Referral Metrics 2024-9-19.xlsx]Monthly Combined'!$W$3:$Y$3</c:f>
              <c:numCache>
                <c:formatCode>mmm\-yy</c:formatCode>
                <c:ptCount val="3"/>
                <c:pt idx="0">
                  <c:v>45383</c:v>
                </c:pt>
                <c:pt idx="1">
                  <c:v>45413</c:v>
                </c:pt>
                <c:pt idx="2">
                  <c:v>45444</c:v>
                </c:pt>
              </c:numCache>
            </c:numRef>
          </c:cat>
          <c:val>
            <c:numRef>
              <c:f>'[Referral Metrics 2024-9-19.xlsx]Monthly Combined'!$W$10:$Y$10</c:f>
              <c:numCache>
                <c:formatCode>General</c:formatCode>
                <c:ptCount val="3"/>
                <c:pt idx="0">
                  <c:v>4723</c:v>
                </c:pt>
                <c:pt idx="1">
                  <c:v>4445</c:v>
                </c:pt>
                <c:pt idx="2">
                  <c:v>5159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528D-4835-A5C8-D19D4E7C845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103434255"/>
        <c:axId val="2103441743"/>
        <c:extLst/>
      </c:lineChart>
      <c:dateAx>
        <c:axId val="2103434255"/>
        <c:scaling>
          <c:orientation val="minMax"/>
        </c:scaling>
        <c:delete val="0"/>
        <c:axPos val="b"/>
        <c:numFmt formatCode="mmm\-yy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103441743"/>
        <c:crosses val="autoZero"/>
        <c:auto val="1"/>
        <c:lblOffset val="100"/>
        <c:baseTimeUnit val="months"/>
      </c:dateAx>
      <c:valAx>
        <c:axId val="2103441743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103434255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10187530411619712"/>
          <c:y val="0.80911022233907715"/>
          <c:w val="0.49152850372507612"/>
          <c:h val="0.1908898377481397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t" anchorCtr="0"/>
        <a:lstStyle/>
        <a:p>
          <a:pPr>
            <a:defRPr sz="10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F730EFF-4DEE-4E97-9D13-5D460C4E01D7}" type="datetimeFigureOut">
              <a:rPr lang="ru-RU" smtClean="0"/>
              <a:t>07.10.2024</a:t>
            </a:fld>
            <a:endParaRPr lang="ru-R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71CEB2E-2861-4439-B3C7-4B58EA3C42C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34094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icture Placeholder 20">
            <a:extLst>
              <a:ext uri="{FF2B5EF4-FFF2-40B4-BE49-F238E27FC236}">
                <a16:creationId xmlns:a16="http://schemas.microsoft.com/office/drawing/2014/main" id="{25E961FD-291E-4942-B84C-5A716FDD4302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304800" y="304799"/>
            <a:ext cx="11572875" cy="3538728"/>
          </a:xfrm>
          <a:gradFill flip="none" rotWithShape="1">
            <a:gsLst>
              <a:gs pos="0">
                <a:schemeClr val="accent5">
                  <a:lumMod val="20000"/>
                  <a:lumOff val="80000"/>
                </a:schemeClr>
              </a:gs>
              <a:gs pos="72000">
                <a:schemeClr val="accent5">
                  <a:lumMod val="40000"/>
                  <a:lumOff val="60000"/>
                </a:schemeClr>
              </a:gs>
            </a:gsLst>
            <a:lin ang="2700000" scaled="1"/>
            <a:tileRect/>
          </a:gradFill>
          <a:ln>
            <a:noFill/>
          </a:ln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13" name="Прямоугольник 2">
            <a:extLst>
              <a:ext uri="{FF2B5EF4-FFF2-40B4-BE49-F238E27FC236}">
                <a16:creationId xmlns:a16="http://schemas.microsoft.com/office/drawing/2014/main" id="{B7877920-6C8D-4802-81F7-DCDE19AEA2A6}"/>
              </a:ext>
            </a:extLst>
          </p:cNvPr>
          <p:cNvSpPr/>
          <p:nvPr/>
        </p:nvSpPr>
        <p:spPr>
          <a:xfrm>
            <a:off x="304800" y="4159116"/>
            <a:ext cx="8899100" cy="2386744"/>
          </a:xfrm>
          <a:prstGeom prst="rect">
            <a:avLst/>
          </a:prstGeom>
          <a:solidFill>
            <a:srgbClr val="1A49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Прямоугольник 11">
            <a:extLst>
              <a:ext uri="{FF2B5EF4-FFF2-40B4-BE49-F238E27FC236}">
                <a16:creationId xmlns:a16="http://schemas.microsoft.com/office/drawing/2014/main" id="{AC6E8A01-1018-4AFE-A229-B735D9B018CB}"/>
              </a:ext>
            </a:extLst>
          </p:cNvPr>
          <p:cNvSpPr/>
          <p:nvPr/>
        </p:nvSpPr>
        <p:spPr>
          <a:xfrm>
            <a:off x="9526469" y="4159116"/>
            <a:ext cx="2351843" cy="2386744"/>
          </a:xfrm>
          <a:prstGeom prst="rect">
            <a:avLst/>
          </a:prstGeom>
          <a:solidFill>
            <a:srgbClr val="8FBAE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5" name="Graphic 14">
            <a:extLst>
              <a:ext uri="{FF2B5EF4-FFF2-40B4-BE49-F238E27FC236}">
                <a16:creationId xmlns:a16="http://schemas.microsoft.com/office/drawing/2014/main" id="{3665694F-8DF2-4937-B609-8F95E258987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103271" y="5097963"/>
            <a:ext cx="1198238" cy="509050"/>
          </a:xfrm>
          <a:prstGeom prst="rect">
            <a:avLst/>
          </a:prstGeom>
        </p:spPr>
      </p:pic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7C450DC8-B6F7-403F-8C0C-54545608D944}"/>
              </a:ext>
            </a:extLst>
          </p:cNvPr>
          <p:cNvCxnSpPr/>
          <p:nvPr/>
        </p:nvCxnSpPr>
        <p:spPr>
          <a:xfrm>
            <a:off x="730471" y="5249772"/>
            <a:ext cx="597962" cy="0"/>
          </a:xfrm>
          <a:prstGeom prst="line">
            <a:avLst/>
          </a:prstGeom>
          <a:ln w="76200">
            <a:solidFill>
              <a:srgbClr val="EC515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>
            <a:extLst>
              <a:ext uri="{FF2B5EF4-FFF2-40B4-BE49-F238E27FC236}">
                <a16:creationId xmlns:a16="http://schemas.microsoft.com/office/drawing/2014/main" id="{65534C59-34ED-4253-B5D0-0B6A3FABBF6D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22817" y="4399360"/>
            <a:ext cx="8266176" cy="701731"/>
          </a:xfrm>
        </p:spPr>
        <p:txBody>
          <a:bodyPr anchor="t"/>
          <a:lstStyle>
            <a:lvl1pPr algn="l">
              <a:defRPr sz="44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YOUR DECK’S TITLE GOES HERE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455C329-DC2F-488E-861C-64EAB89C8320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622817" y="5332289"/>
            <a:ext cx="8266176" cy="1069848"/>
          </a:xfrm>
        </p:spPr>
        <p:txBody>
          <a:bodyPr>
            <a:noAutofit/>
          </a:bodyPr>
          <a:lstStyle>
            <a:lvl1pPr marL="0" indent="0" algn="l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Your Deck’s sub-title goes here. Just make sure it doesn’t exceed two lines!</a:t>
            </a:r>
          </a:p>
        </p:txBody>
      </p:sp>
    </p:spTree>
    <p:extLst>
      <p:ext uri="{BB962C8B-B14F-4D97-AF65-F5344CB8AC3E}">
        <p14:creationId xmlns:p14="http://schemas.microsoft.com/office/powerpoint/2010/main" val="16903901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hree Columns Paragraph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FE519F-1D34-453A-9D12-A881B3106CC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04800" y="172857"/>
            <a:ext cx="11582400" cy="701731"/>
          </a:xfrm>
        </p:spPr>
        <p:txBody>
          <a:bodyPr/>
          <a:lstStyle/>
          <a:p>
            <a:r>
              <a:rPr lang="en-US" dirty="0"/>
              <a:t>YOUR SLIDE’S TITLE GOES HERE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46B341-0739-4A4B-A870-F350F235D3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1/19/2021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51F020-DF80-4E72-992F-41D29778C2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NHTP - MFP Business Process Presentation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C06A8F3-E230-4772-BC90-5044FB7518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719988" y="6170673"/>
            <a:ext cx="586986" cy="338328"/>
          </a:xfrm>
          <a:prstGeom prst="rect">
            <a:avLst/>
          </a:prstGeom>
        </p:spPr>
        <p:txBody>
          <a:bodyPr/>
          <a:lstStyle/>
          <a:p>
            <a:fld id="{35EDF84B-C6E0-4237-8292-AD6332EF7C1F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50A8CA55-E1DC-4B08-9E74-256ECBEB362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04800" y="1031273"/>
            <a:ext cx="11582400" cy="850392"/>
          </a:xfrm>
        </p:spPr>
        <p:txBody>
          <a:bodyPr>
            <a:noAutofit/>
          </a:bodyPr>
          <a:lstStyle>
            <a:lvl1pPr marL="0" indent="0">
              <a:buNone/>
              <a:defRPr sz="2100">
                <a:solidFill>
                  <a:schemeClr val="accent6"/>
                </a:solidFill>
                <a:latin typeface="+mj-lt"/>
              </a:defRPr>
            </a:lvl1pPr>
            <a:lvl2pPr marL="457200" indent="0">
              <a:buNone/>
              <a:defRPr sz="2100">
                <a:latin typeface="+mj-lt"/>
              </a:defRPr>
            </a:lvl2pPr>
            <a:lvl3pPr marL="914400" indent="0">
              <a:buNone/>
              <a:defRPr sz="2100">
                <a:latin typeface="+mj-lt"/>
              </a:defRPr>
            </a:lvl3pPr>
            <a:lvl4pPr marL="1371600" indent="0">
              <a:buNone/>
              <a:defRPr sz="2100">
                <a:latin typeface="+mj-lt"/>
              </a:defRPr>
            </a:lvl4pPr>
            <a:lvl5pPr marL="1828800" indent="0">
              <a:buNone/>
              <a:defRPr sz="2100">
                <a:latin typeface="+mj-lt"/>
              </a:defRPr>
            </a:lvl5pPr>
          </a:lstStyle>
          <a:p>
            <a:pPr lvl="0"/>
            <a:r>
              <a:rPr lang="en-US" dirty="0"/>
              <a:t>You can put your slide’s sub-title (or strap line) over here. Make sure it’s concise and to the point. Also, do your best to not exceed two lines.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51E94711-1222-4A37-8026-D8C0D6ED420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304800" y="2087878"/>
            <a:ext cx="11582400" cy="3703320"/>
          </a:xfrm>
        </p:spPr>
        <p:txBody>
          <a:bodyPr numCol="3" spcCol="914400"/>
          <a:lstStyle>
            <a:lvl1pPr marL="0" indent="0">
              <a:buNone/>
              <a:tabLst/>
              <a:defRPr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6941606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ullet Poi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FE519F-1D34-453A-9D12-A881B3106CC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04800" y="172857"/>
            <a:ext cx="11582400" cy="701731"/>
          </a:xfrm>
        </p:spPr>
        <p:txBody>
          <a:bodyPr/>
          <a:lstStyle/>
          <a:p>
            <a:r>
              <a:rPr lang="en-US" dirty="0"/>
              <a:t>YOUR SLIDE’S TITLE GOES HERE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46B341-0739-4A4B-A870-F350F235D3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1/19/2021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51F020-DF80-4E72-992F-41D29778C2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NHTP - MFP Business Process Presentation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C06A8F3-E230-4772-BC90-5044FB7518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719988" y="6170673"/>
            <a:ext cx="586986" cy="338328"/>
          </a:xfrm>
          <a:prstGeom prst="rect">
            <a:avLst/>
          </a:prstGeom>
        </p:spPr>
        <p:txBody>
          <a:bodyPr/>
          <a:lstStyle/>
          <a:p>
            <a:fld id="{35EDF84B-C6E0-4237-8292-AD6332EF7C1F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50A8CA55-E1DC-4B08-9E74-256ECBEB362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04800" y="1031273"/>
            <a:ext cx="11582400" cy="850392"/>
          </a:xfrm>
        </p:spPr>
        <p:txBody>
          <a:bodyPr>
            <a:noAutofit/>
          </a:bodyPr>
          <a:lstStyle>
            <a:lvl1pPr marL="0" indent="0">
              <a:buNone/>
              <a:defRPr sz="2100">
                <a:solidFill>
                  <a:schemeClr val="accent6"/>
                </a:solidFill>
                <a:latin typeface="+mj-lt"/>
              </a:defRPr>
            </a:lvl1pPr>
            <a:lvl2pPr marL="457200" indent="0">
              <a:buNone/>
              <a:defRPr sz="2100">
                <a:latin typeface="+mj-lt"/>
              </a:defRPr>
            </a:lvl2pPr>
            <a:lvl3pPr marL="914400" indent="0">
              <a:buNone/>
              <a:defRPr sz="2100">
                <a:latin typeface="+mj-lt"/>
              </a:defRPr>
            </a:lvl3pPr>
            <a:lvl4pPr marL="1371600" indent="0">
              <a:buNone/>
              <a:defRPr sz="2100">
                <a:latin typeface="+mj-lt"/>
              </a:defRPr>
            </a:lvl4pPr>
            <a:lvl5pPr marL="1828800" indent="0">
              <a:buNone/>
              <a:defRPr sz="2100">
                <a:latin typeface="+mj-lt"/>
              </a:defRPr>
            </a:lvl5pPr>
          </a:lstStyle>
          <a:p>
            <a:pPr lvl="0"/>
            <a:r>
              <a:rPr lang="en-US" dirty="0"/>
              <a:t>You can put your slide’s sub-title (or strap line) over here. Make sure it’s concise and to the point. Also, do your best to not exceed two lines.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B6A3415C-D4D1-40DF-AB43-2D88A58773C9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304800" y="2085975"/>
            <a:ext cx="11582400" cy="370522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36156586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lumns Bullet Poi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FE519F-1D34-453A-9D12-A881B3106CC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04800" y="172857"/>
            <a:ext cx="11582400" cy="701731"/>
          </a:xfrm>
        </p:spPr>
        <p:txBody>
          <a:bodyPr/>
          <a:lstStyle/>
          <a:p>
            <a:r>
              <a:rPr lang="en-US" dirty="0"/>
              <a:t>YOUR SLIDE’S TITLE GOES HERE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46B341-0739-4A4B-A870-F350F235D3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1/19/2021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51F020-DF80-4E72-992F-41D29778C2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NHTP - MFP Business Process Presentation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C06A8F3-E230-4772-BC90-5044FB7518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719988" y="6170673"/>
            <a:ext cx="586986" cy="338328"/>
          </a:xfrm>
          <a:prstGeom prst="rect">
            <a:avLst/>
          </a:prstGeom>
        </p:spPr>
        <p:txBody>
          <a:bodyPr/>
          <a:lstStyle/>
          <a:p>
            <a:fld id="{35EDF84B-C6E0-4237-8292-AD6332EF7C1F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50A8CA55-E1DC-4B08-9E74-256ECBEB362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04800" y="1031273"/>
            <a:ext cx="11582400" cy="850392"/>
          </a:xfrm>
        </p:spPr>
        <p:txBody>
          <a:bodyPr>
            <a:noAutofit/>
          </a:bodyPr>
          <a:lstStyle>
            <a:lvl1pPr marL="0" indent="0">
              <a:buNone/>
              <a:defRPr sz="2100">
                <a:solidFill>
                  <a:schemeClr val="accent6"/>
                </a:solidFill>
                <a:latin typeface="+mj-lt"/>
              </a:defRPr>
            </a:lvl1pPr>
            <a:lvl2pPr marL="457200" indent="0">
              <a:buNone/>
              <a:defRPr sz="2100">
                <a:latin typeface="+mj-lt"/>
              </a:defRPr>
            </a:lvl2pPr>
            <a:lvl3pPr marL="914400" indent="0">
              <a:buNone/>
              <a:defRPr sz="2100">
                <a:latin typeface="+mj-lt"/>
              </a:defRPr>
            </a:lvl3pPr>
            <a:lvl4pPr marL="1371600" indent="0">
              <a:buNone/>
              <a:defRPr sz="2100">
                <a:latin typeface="+mj-lt"/>
              </a:defRPr>
            </a:lvl4pPr>
            <a:lvl5pPr marL="1828800" indent="0">
              <a:buNone/>
              <a:defRPr sz="2100">
                <a:latin typeface="+mj-lt"/>
              </a:defRPr>
            </a:lvl5pPr>
          </a:lstStyle>
          <a:p>
            <a:pPr lvl="0"/>
            <a:r>
              <a:rPr lang="en-US" dirty="0"/>
              <a:t>You can put your slide’s sub-title (or strap line) over here. Make sure it’s concise and to the point. Also, do your best to not exceed two lines.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B6A3415C-D4D1-40DF-AB43-2D88A58773C9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304800" y="2085975"/>
            <a:ext cx="5543550" cy="370522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Text Placeholder 7">
            <a:extLst>
              <a:ext uri="{FF2B5EF4-FFF2-40B4-BE49-F238E27FC236}">
                <a16:creationId xmlns:a16="http://schemas.microsoft.com/office/drawing/2014/main" id="{94A30C68-45E3-466C-92E1-DBE369D97BB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6340602" y="2085975"/>
            <a:ext cx="5546598" cy="370522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3732034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xts and Image on the Righ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FE519F-1D34-453A-9D12-A881B3106CC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04800" y="172857"/>
            <a:ext cx="11582400" cy="701731"/>
          </a:xfrm>
        </p:spPr>
        <p:txBody>
          <a:bodyPr/>
          <a:lstStyle/>
          <a:p>
            <a:r>
              <a:rPr lang="en-US" dirty="0"/>
              <a:t>YOUR SLIDE’S TITLE GOES HERE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46B341-0739-4A4B-A870-F350F235D3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1/19/2021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51F020-DF80-4E72-992F-41D29778C2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NHTP - MFP Business Process Presentation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C06A8F3-E230-4772-BC90-5044FB7518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719988" y="6170673"/>
            <a:ext cx="586986" cy="338328"/>
          </a:xfrm>
          <a:prstGeom prst="rect">
            <a:avLst/>
          </a:prstGeom>
        </p:spPr>
        <p:txBody>
          <a:bodyPr/>
          <a:lstStyle/>
          <a:p>
            <a:fld id="{35EDF84B-C6E0-4237-8292-AD6332EF7C1F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50A8CA55-E1DC-4B08-9E74-256ECBEB362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04800" y="1031273"/>
            <a:ext cx="11582400" cy="850392"/>
          </a:xfrm>
        </p:spPr>
        <p:txBody>
          <a:bodyPr>
            <a:noAutofit/>
          </a:bodyPr>
          <a:lstStyle>
            <a:lvl1pPr marL="0" indent="0">
              <a:buNone/>
              <a:defRPr sz="2100">
                <a:solidFill>
                  <a:schemeClr val="accent6"/>
                </a:solidFill>
                <a:latin typeface="+mj-lt"/>
              </a:defRPr>
            </a:lvl1pPr>
            <a:lvl2pPr marL="457200" indent="0">
              <a:buNone/>
              <a:defRPr sz="2100">
                <a:latin typeface="+mj-lt"/>
              </a:defRPr>
            </a:lvl2pPr>
            <a:lvl3pPr marL="914400" indent="0">
              <a:buNone/>
              <a:defRPr sz="2100">
                <a:latin typeface="+mj-lt"/>
              </a:defRPr>
            </a:lvl3pPr>
            <a:lvl4pPr marL="1371600" indent="0">
              <a:buNone/>
              <a:defRPr sz="2100">
                <a:latin typeface="+mj-lt"/>
              </a:defRPr>
            </a:lvl4pPr>
            <a:lvl5pPr marL="1828800" indent="0">
              <a:buNone/>
              <a:defRPr sz="2100">
                <a:latin typeface="+mj-lt"/>
              </a:defRPr>
            </a:lvl5pPr>
          </a:lstStyle>
          <a:p>
            <a:pPr lvl="0"/>
            <a:r>
              <a:rPr lang="en-US" dirty="0"/>
              <a:t>You can put your slide’s sub-title (or strap line) over here. Make sure it’s concise and to the point. Also, do your best to not exceed two lines.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51E94711-1222-4A37-8026-D8C0D6ED420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304800" y="2087878"/>
            <a:ext cx="5483352" cy="3703320"/>
          </a:xfrm>
        </p:spPr>
        <p:txBody>
          <a:bodyPr/>
          <a:lstStyle>
            <a:lvl1pPr marL="0" indent="0">
              <a:buNone/>
              <a:defRPr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D42F6829-FC2D-4E7E-9A17-6A186DAE53A0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6096000" y="2085974"/>
            <a:ext cx="5791200" cy="3703319"/>
          </a:xfrm>
          <a:gradFill flip="none" rotWithShape="1">
            <a:gsLst>
              <a:gs pos="0">
                <a:schemeClr val="accent5">
                  <a:lumMod val="20000"/>
                  <a:lumOff val="80000"/>
                </a:schemeClr>
              </a:gs>
              <a:gs pos="72000">
                <a:schemeClr val="accent5">
                  <a:lumMod val="40000"/>
                  <a:lumOff val="60000"/>
                </a:schemeClr>
              </a:gs>
            </a:gsLst>
            <a:lin ang="2700000" scaled="1"/>
            <a:tileRect/>
          </a:gradFill>
          <a:ln>
            <a:noFill/>
          </a:ln>
        </p:spPr>
        <p:txBody>
          <a:bodyPr vert="horz" lIns="91440" tIns="45720" rIns="91440" bIns="45720" rtlCol="0" anchor="ctr">
            <a:noAutofit/>
          </a:bodyPr>
          <a:lstStyle>
            <a:lvl1pPr marL="0" indent="0" algn="ctr">
              <a:buFont typeface="Arial" panose="020B0604020202020204" pitchFamily="34" charset="0"/>
              <a:buNone/>
              <a:defRPr lang="en-US"/>
            </a:lvl1pPr>
          </a:lstStyle>
          <a:p>
            <a:pPr marL="228600" lvl="0" indent="-228600" algn="ctr"/>
            <a:r>
              <a:rPr lang="en-US" dirty="0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1633909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xts and Image on the Righ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FE519F-1D34-453A-9D12-A881B3106CC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04800" y="172857"/>
            <a:ext cx="5483352" cy="701731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SLIDE’S HEADING HERE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46B341-0739-4A4B-A870-F350F235D3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1/19/2021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51F020-DF80-4E72-992F-41D29778C2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NHTP - MFP Business Process Presentation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C06A8F3-E230-4772-BC90-5044FB7518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719988" y="6170673"/>
            <a:ext cx="586986" cy="338328"/>
          </a:xfrm>
          <a:prstGeom prst="rect">
            <a:avLst/>
          </a:prstGeom>
        </p:spPr>
        <p:txBody>
          <a:bodyPr/>
          <a:lstStyle/>
          <a:p>
            <a:fld id="{35EDF84B-C6E0-4237-8292-AD6332EF7C1F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50A8CA55-E1DC-4B08-9E74-256ECBEB362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04800" y="1031273"/>
            <a:ext cx="5483352" cy="850392"/>
          </a:xfrm>
        </p:spPr>
        <p:txBody>
          <a:bodyPr>
            <a:noAutofit/>
          </a:bodyPr>
          <a:lstStyle>
            <a:lvl1pPr marL="0" indent="0">
              <a:buNone/>
              <a:defRPr sz="2100">
                <a:solidFill>
                  <a:schemeClr val="accent6"/>
                </a:solidFill>
                <a:latin typeface="+mj-lt"/>
              </a:defRPr>
            </a:lvl1pPr>
            <a:lvl2pPr marL="457200" indent="0">
              <a:buNone/>
              <a:defRPr sz="2100">
                <a:latin typeface="+mj-lt"/>
              </a:defRPr>
            </a:lvl2pPr>
            <a:lvl3pPr marL="914400" indent="0">
              <a:buNone/>
              <a:defRPr sz="2100">
                <a:latin typeface="+mj-lt"/>
              </a:defRPr>
            </a:lvl3pPr>
            <a:lvl4pPr marL="1371600" indent="0">
              <a:buNone/>
              <a:defRPr sz="2100">
                <a:latin typeface="+mj-lt"/>
              </a:defRPr>
            </a:lvl4pPr>
            <a:lvl5pPr marL="1828800" indent="0">
              <a:buNone/>
              <a:defRPr sz="2100">
                <a:latin typeface="+mj-lt"/>
              </a:defRPr>
            </a:lvl5pPr>
          </a:lstStyle>
          <a:p>
            <a:pPr lvl="0"/>
            <a:r>
              <a:rPr lang="en-US" dirty="0"/>
              <a:t>You can put your slide’s sub-title (or strap line) over here. Do your best to not exceed two lines.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51E94711-1222-4A37-8026-D8C0D6ED420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304800" y="2087878"/>
            <a:ext cx="5483352" cy="3703320"/>
          </a:xfrm>
        </p:spPr>
        <p:txBody>
          <a:bodyPr/>
          <a:lstStyle>
            <a:lvl1pPr marL="0" indent="0">
              <a:buNone/>
              <a:defRPr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D42F6829-FC2D-4E7E-9A17-6A186DAE53A0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6099048" y="304800"/>
            <a:ext cx="5788152" cy="5486397"/>
          </a:xfrm>
          <a:gradFill flip="none" rotWithShape="1">
            <a:gsLst>
              <a:gs pos="0">
                <a:schemeClr val="accent5">
                  <a:lumMod val="20000"/>
                  <a:lumOff val="80000"/>
                </a:schemeClr>
              </a:gs>
              <a:gs pos="72000">
                <a:schemeClr val="accent5">
                  <a:lumMod val="40000"/>
                  <a:lumOff val="60000"/>
                </a:schemeClr>
              </a:gs>
            </a:gsLst>
            <a:lin ang="2700000" scaled="1"/>
            <a:tileRect/>
          </a:gradFill>
          <a:ln>
            <a:noFill/>
          </a:ln>
        </p:spPr>
        <p:txBody>
          <a:bodyPr vert="horz" lIns="91440" tIns="45720" rIns="91440" bIns="45720" rtlCol="0" anchor="ctr">
            <a:noAutofit/>
          </a:bodyPr>
          <a:lstStyle>
            <a:lvl1pPr marL="0" indent="0" algn="ctr">
              <a:buFont typeface="Arial" panose="020B0604020202020204" pitchFamily="34" charset="0"/>
              <a:buNone/>
              <a:defRPr lang="en-US"/>
            </a:lvl1pPr>
          </a:lstStyle>
          <a:p>
            <a:pPr marL="228600" lvl="0" indent="-228600" algn="ctr"/>
            <a:r>
              <a:rPr lang="en-US" dirty="0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118977349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xts and Image on the Right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C609909C-F8EB-4588-A2C4-BCA7B7D97A6C}"/>
              </a:ext>
            </a:extLst>
          </p:cNvPr>
          <p:cNvSpPr/>
          <p:nvPr/>
        </p:nvSpPr>
        <p:spPr>
          <a:xfrm>
            <a:off x="304800" y="304800"/>
            <a:ext cx="5791200" cy="548639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23000"/>
              </a:lnSpc>
              <a:spcBef>
                <a:spcPts val="600"/>
              </a:spcBef>
              <a:spcAft>
                <a:spcPts val="600"/>
              </a:spcAft>
            </a:pPr>
            <a:endParaRPr lang="en-US" sz="1600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46B341-0739-4A4B-A870-F350F235D3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1/19/2021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51F020-DF80-4E72-992F-41D29778C2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NHTP - MFP Business Process Presentation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C06A8F3-E230-4772-BC90-5044FB7518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719988" y="6170673"/>
            <a:ext cx="586986" cy="338328"/>
          </a:xfrm>
          <a:prstGeom prst="rect">
            <a:avLst/>
          </a:prstGeom>
        </p:spPr>
        <p:txBody>
          <a:bodyPr/>
          <a:lstStyle/>
          <a:p>
            <a:fld id="{35EDF84B-C6E0-4237-8292-AD6332EF7C1F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50A8CA55-E1DC-4B08-9E74-256ECBEB362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82574" y="724109"/>
            <a:ext cx="4736236" cy="1233952"/>
          </a:xfrm>
        </p:spPr>
        <p:txBody>
          <a:bodyPr>
            <a:noAutofit/>
          </a:bodyPr>
          <a:lstStyle>
            <a:lvl1pPr marL="0" indent="0">
              <a:buNone/>
              <a:defRPr sz="2100">
                <a:solidFill>
                  <a:schemeClr val="bg1"/>
                </a:solidFill>
                <a:latin typeface="+mj-lt"/>
              </a:defRPr>
            </a:lvl1pPr>
            <a:lvl2pPr marL="457200" indent="0">
              <a:buNone/>
              <a:defRPr sz="2100">
                <a:latin typeface="+mj-lt"/>
              </a:defRPr>
            </a:lvl2pPr>
            <a:lvl3pPr marL="914400" indent="0">
              <a:buNone/>
              <a:defRPr sz="2100">
                <a:latin typeface="+mj-lt"/>
              </a:defRPr>
            </a:lvl3pPr>
            <a:lvl4pPr marL="1371600" indent="0">
              <a:buNone/>
              <a:defRPr sz="2100">
                <a:latin typeface="+mj-lt"/>
              </a:defRPr>
            </a:lvl4pPr>
            <a:lvl5pPr marL="1828800" indent="0">
              <a:buNone/>
              <a:defRPr sz="2100">
                <a:latin typeface="+mj-lt"/>
              </a:defRPr>
            </a:lvl5pPr>
          </a:lstStyle>
          <a:p>
            <a:pPr lvl="0"/>
            <a:r>
              <a:rPr lang="en-US" dirty="0"/>
              <a:t>Use this box to bring in a key takeaway or summary into your slide. Do your best to keep things in three lines or less.</a:t>
            </a:r>
          </a:p>
        </p:txBody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D42F6829-FC2D-4E7E-9A17-6A186DAE53A0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6099048" y="304800"/>
            <a:ext cx="5788152" cy="5486397"/>
          </a:xfrm>
          <a:gradFill flip="none" rotWithShape="1">
            <a:gsLst>
              <a:gs pos="0">
                <a:schemeClr val="accent5">
                  <a:lumMod val="20000"/>
                  <a:lumOff val="80000"/>
                </a:schemeClr>
              </a:gs>
              <a:gs pos="72000">
                <a:schemeClr val="accent5">
                  <a:lumMod val="40000"/>
                  <a:lumOff val="60000"/>
                </a:schemeClr>
              </a:gs>
            </a:gsLst>
            <a:lin ang="2700000" scaled="1"/>
            <a:tileRect/>
          </a:gradFill>
          <a:ln>
            <a:noFill/>
          </a:ln>
        </p:spPr>
        <p:txBody>
          <a:bodyPr vert="horz" lIns="91440" tIns="45720" rIns="91440" bIns="45720" rtlCol="0" anchor="ctr">
            <a:noAutofit/>
          </a:bodyPr>
          <a:lstStyle>
            <a:lvl1pPr marL="0" indent="0" algn="ctr">
              <a:buFont typeface="Arial" panose="020B0604020202020204" pitchFamily="34" charset="0"/>
              <a:buNone/>
              <a:defRPr lang="en-US"/>
            </a:lvl1pPr>
          </a:lstStyle>
          <a:p>
            <a:pPr marL="228600" lvl="0" indent="-228600" algn="ctr"/>
            <a:r>
              <a:rPr lang="en-US" dirty="0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146166197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xts and Image on the Lef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FE519F-1D34-453A-9D12-A881B3106CC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04800" y="172857"/>
            <a:ext cx="11582400" cy="701731"/>
          </a:xfrm>
        </p:spPr>
        <p:txBody>
          <a:bodyPr/>
          <a:lstStyle/>
          <a:p>
            <a:r>
              <a:rPr lang="en-US" dirty="0"/>
              <a:t>YOUR SLIDE’S TITLE GOES HERE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46B341-0739-4A4B-A870-F350F235D3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1/19/2021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51F020-DF80-4E72-992F-41D29778C2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NHTP - MFP Business Process Presentation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C06A8F3-E230-4772-BC90-5044FB7518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719988" y="6170673"/>
            <a:ext cx="586986" cy="338328"/>
          </a:xfrm>
          <a:prstGeom prst="rect">
            <a:avLst/>
          </a:prstGeom>
        </p:spPr>
        <p:txBody>
          <a:bodyPr/>
          <a:lstStyle/>
          <a:p>
            <a:fld id="{35EDF84B-C6E0-4237-8292-AD6332EF7C1F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50A8CA55-E1DC-4B08-9E74-256ECBEB362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04800" y="1031273"/>
            <a:ext cx="11582400" cy="850392"/>
          </a:xfrm>
        </p:spPr>
        <p:txBody>
          <a:bodyPr>
            <a:noAutofit/>
          </a:bodyPr>
          <a:lstStyle>
            <a:lvl1pPr marL="0" indent="0">
              <a:buNone/>
              <a:defRPr sz="2100">
                <a:solidFill>
                  <a:schemeClr val="accent6"/>
                </a:solidFill>
                <a:latin typeface="+mj-lt"/>
              </a:defRPr>
            </a:lvl1pPr>
            <a:lvl2pPr marL="457200" indent="0">
              <a:buNone/>
              <a:defRPr sz="2100">
                <a:latin typeface="+mj-lt"/>
              </a:defRPr>
            </a:lvl2pPr>
            <a:lvl3pPr marL="914400" indent="0">
              <a:buNone/>
              <a:defRPr sz="2100">
                <a:latin typeface="+mj-lt"/>
              </a:defRPr>
            </a:lvl3pPr>
            <a:lvl4pPr marL="1371600" indent="0">
              <a:buNone/>
              <a:defRPr sz="2100">
                <a:latin typeface="+mj-lt"/>
              </a:defRPr>
            </a:lvl4pPr>
            <a:lvl5pPr marL="1828800" indent="0">
              <a:buNone/>
              <a:defRPr sz="2100">
                <a:latin typeface="+mj-lt"/>
              </a:defRPr>
            </a:lvl5pPr>
          </a:lstStyle>
          <a:p>
            <a:pPr lvl="0"/>
            <a:r>
              <a:rPr lang="en-US" dirty="0"/>
              <a:t>You can put your slide’s sub-title (or strap line) over here. Make sure it’s concise and to the point. Also, do your best to not exceed two lines.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51E94711-1222-4A37-8026-D8C0D6ED420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400800" y="2087878"/>
            <a:ext cx="5486400" cy="3703320"/>
          </a:xfrm>
        </p:spPr>
        <p:txBody>
          <a:bodyPr/>
          <a:lstStyle>
            <a:lvl1pPr marL="0" indent="0">
              <a:buNone/>
              <a:defRPr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D42F6829-FC2D-4E7E-9A17-6A186DAE53A0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304800" y="2085974"/>
            <a:ext cx="5791200" cy="3703319"/>
          </a:xfrm>
          <a:gradFill flip="none" rotWithShape="1">
            <a:gsLst>
              <a:gs pos="0">
                <a:schemeClr val="accent5">
                  <a:lumMod val="20000"/>
                  <a:lumOff val="80000"/>
                </a:schemeClr>
              </a:gs>
              <a:gs pos="72000">
                <a:schemeClr val="accent5">
                  <a:lumMod val="40000"/>
                  <a:lumOff val="60000"/>
                </a:schemeClr>
              </a:gs>
            </a:gsLst>
            <a:lin ang="2700000" scaled="1"/>
            <a:tileRect/>
          </a:gradFill>
          <a:ln>
            <a:noFill/>
          </a:ln>
        </p:spPr>
        <p:txBody>
          <a:bodyPr vert="horz" lIns="91440" tIns="45720" rIns="91440" bIns="45720" rtlCol="0" anchor="ctr">
            <a:noAutofit/>
          </a:bodyPr>
          <a:lstStyle>
            <a:lvl1pPr marL="0" indent="0" algn="ctr">
              <a:buNone/>
              <a:defRPr lang="en-US"/>
            </a:lvl1pPr>
          </a:lstStyle>
          <a:p>
            <a:pPr marL="228600" lvl="0" indent="-228600" algn="ctr"/>
            <a:r>
              <a:rPr lang="en-US" dirty="0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406204590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exts and Image on the Lef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FD344127-2D10-462E-BD53-FC4DACEC688C}"/>
              </a:ext>
            </a:extLst>
          </p:cNvPr>
          <p:cNvCxnSpPr/>
          <p:nvPr/>
        </p:nvCxnSpPr>
        <p:spPr>
          <a:xfrm>
            <a:off x="6483166" y="957194"/>
            <a:ext cx="597962" cy="0"/>
          </a:xfrm>
          <a:prstGeom prst="line">
            <a:avLst/>
          </a:prstGeom>
          <a:ln w="76200">
            <a:solidFill>
              <a:srgbClr val="EC515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1" name="Group 10">
            <a:extLst>
              <a:ext uri="{FF2B5EF4-FFF2-40B4-BE49-F238E27FC236}">
                <a16:creationId xmlns:a16="http://schemas.microsoft.com/office/drawing/2014/main" id="{610A1710-2726-42C6-9D81-4D6BCAD745D9}"/>
              </a:ext>
            </a:extLst>
          </p:cNvPr>
          <p:cNvGrpSpPr/>
          <p:nvPr/>
        </p:nvGrpSpPr>
        <p:grpSpPr>
          <a:xfrm>
            <a:off x="304801" y="6126480"/>
            <a:ext cx="11582400" cy="426715"/>
            <a:chOff x="304801" y="6126480"/>
            <a:chExt cx="11582400" cy="426715"/>
          </a:xfrm>
        </p:grpSpPr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1778BDDE-986F-4E53-9F4F-0E8AFFCA9FFC}"/>
                </a:ext>
              </a:extLst>
            </p:cNvPr>
            <p:cNvSpPr/>
            <p:nvPr/>
          </p:nvSpPr>
          <p:spPr>
            <a:xfrm>
              <a:off x="304801" y="6126480"/>
              <a:ext cx="11582400" cy="426715"/>
            </a:xfrm>
            <a:prstGeom prst="rect">
              <a:avLst/>
            </a:prstGeom>
            <a:solidFill>
              <a:srgbClr val="1A497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pic>
          <p:nvPicPr>
            <p:cNvPr id="13" name="Graphic 12">
              <a:extLst>
                <a:ext uri="{FF2B5EF4-FFF2-40B4-BE49-F238E27FC236}">
                  <a16:creationId xmlns:a16="http://schemas.microsoft.com/office/drawing/2014/main" id="{4BFC099E-3311-47EC-B4B5-CAC92C1104C8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10818536" y="6181797"/>
              <a:ext cx="744012" cy="316080"/>
            </a:xfrm>
            <a:prstGeom prst="rect">
              <a:avLst/>
            </a:prstGeom>
          </p:spPr>
        </p:pic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7BFA5F38-50D2-4299-B38B-16FB0FA52D34}"/>
                </a:ext>
              </a:extLst>
            </p:cNvPr>
            <p:cNvCxnSpPr>
              <a:cxnSpLocks/>
            </p:cNvCxnSpPr>
            <p:nvPr/>
          </p:nvCxnSpPr>
          <p:spPr>
            <a:xfrm>
              <a:off x="10490857" y="6240625"/>
              <a:ext cx="0" cy="198425"/>
            </a:xfrm>
            <a:prstGeom prst="line">
              <a:avLst/>
            </a:prstGeom>
            <a:ln w="28575">
              <a:solidFill>
                <a:srgbClr val="EC5153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892E05C0-3DDB-47CE-B607-9C4D6D20A0B8}"/>
                </a:ext>
              </a:extLst>
            </p:cNvPr>
            <p:cNvCxnSpPr>
              <a:cxnSpLocks/>
            </p:cNvCxnSpPr>
            <p:nvPr/>
          </p:nvCxnSpPr>
          <p:spPr>
            <a:xfrm>
              <a:off x="9523015" y="6240625"/>
              <a:ext cx="0" cy="198425"/>
            </a:xfrm>
            <a:prstGeom prst="line">
              <a:avLst/>
            </a:prstGeom>
            <a:ln w="28575">
              <a:solidFill>
                <a:srgbClr val="EC5153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0BFE519F-1D34-453A-9D12-A881B3106CC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400798" y="172857"/>
            <a:ext cx="5486401" cy="701731"/>
          </a:xfrm>
        </p:spPr>
        <p:txBody>
          <a:bodyPr/>
          <a:lstStyle/>
          <a:p>
            <a:r>
              <a:rPr lang="en-US" dirty="0"/>
              <a:t>SLIDE’S HEADING HERE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46B341-0739-4A4B-A870-F350F235D3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1/19/2021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51F020-DF80-4E72-992F-41D29778C2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NHTP - MFP Business Process Presentation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C06A8F3-E230-4772-BC90-5044FB7518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719988" y="6170673"/>
            <a:ext cx="586986" cy="338328"/>
          </a:xfrm>
          <a:prstGeom prst="rect">
            <a:avLst/>
          </a:prstGeom>
        </p:spPr>
        <p:txBody>
          <a:bodyPr/>
          <a:lstStyle/>
          <a:p>
            <a:fld id="{35EDF84B-C6E0-4237-8292-AD6332EF7C1F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50A8CA55-E1DC-4B08-9E74-256ECBEB362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400798" y="1031273"/>
            <a:ext cx="5486401" cy="850392"/>
          </a:xfrm>
        </p:spPr>
        <p:txBody>
          <a:bodyPr>
            <a:noAutofit/>
          </a:bodyPr>
          <a:lstStyle>
            <a:lvl1pPr marL="0" indent="0">
              <a:buNone/>
              <a:defRPr sz="2100">
                <a:solidFill>
                  <a:schemeClr val="accent6"/>
                </a:solidFill>
                <a:latin typeface="+mj-lt"/>
              </a:defRPr>
            </a:lvl1pPr>
            <a:lvl2pPr marL="457200" indent="0">
              <a:buNone/>
              <a:defRPr sz="2100">
                <a:latin typeface="+mj-lt"/>
              </a:defRPr>
            </a:lvl2pPr>
            <a:lvl3pPr marL="914400" indent="0">
              <a:buNone/>
              <a:defRPr sz="2100">
                <a:latin typeface="+mj-lt"/>
              </a:defRPr>
            </a:lvl3pPr>
            <a:lvl4pPr marL="1371600" indent="0">
              <a:buNone/>
              <a:defRPr sz="2100">
                <a:latin typeface="+mj-lt"/>
              </a:defRPr>
            </a:lvl4pPr>
            <a:lvl5pPr marL="1828800" indent="0">
              <a:buNone/>
              <a:defRPr sz="2100">
                <a:latin typeface="+mj-lt"/>
              </a:defRPr>
            </a:lvl5pPr>
          </a:lstStyle>
          <a:p>
            <a:pPr lvl="0"/>
            <a:r>
              <a:rPr lang="en-US" dirty="0"/>
              <a:t>You can put your slide’s sub-title (or strap line) over here. Do your best to not exceed two lines.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51E94711-1222-4A37-8026-D8C0D6ED420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400800" y="2087878"/>
            <a:ext cx="5486400" cy="3703320"/>
          </a:xfrm>
        </p:spPr>
        <p:txBody>
          <a:bodyPr/>
          <a:lstStyle>
            <a:lvl1pPr marL="0" indent="0">
              <a:buNone/>
              <a:defRPr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D42F6829-FC2D-4E7E-9A17-6A186DAE53A0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304800" y="304805"/>
            <a:ext cx="5788152" cy="5490492"/>
          </a:xfrm>
          <a:gradFill flip="none" rotWithShape="1">
            <a:gsLst>
              <a:gs pos="0">
                <a:schemeClr val="accent5">
                  <a:lumMod val="20000"/>
                  <a:lumOff val="80000"/>
                </a:schemeClr>
              </a:gs>
              <a:gs pos="72000">
                <a:schemeClr val="accent5">
                  <a:lumMod val="40000"/>
                  <a:lumOff val="60000"/>
                </a:schemeClr>
              </a:gs>
            </a:gsLst>
            <a:lin ang="2700000" scaled="1"/>
            <a:tileRect/>
          </a:gradFill>
          <a:ln>
            <a:noFill/>
          </a:ln>
        </p:spPr>
        <p:txBody>
          <a:bodyPr vert="horz" lIns="91440" tIns="45720" rIns="91440" bIns="45720" rtlCol="0" anchor="ctr">
            <a:noAutofit/>
          </a:bodyPr>
          <a:lstStyle>
            <a:lvl1pPr marL="0" indent="0" algn="ctr">
              <a:buNone/>
              <a:defRPr lang="en-US"/>
            </a:lvl1pPr>
          </a:lstStyle>
          <a:p>
            <a:pPr marL="228600" lvl="0" indent="-228600" algn="ctr"/>
            <a:r>
              <a:rPr lang="en-US" dirty="0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424218418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exts and Image on the Left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FD344127-2D10-462E-BD53-FC4DACEC688C}"/>
              </a:ext>
            </a:extLst>
          </p:cNvPr>
          <p:cNvCxnSpPr/>
          <p:nvPr/>
        </p:nvCxnSpPr>
        <p:spPr>
          <a:xfrm>
            <a:off x="6483166" y="957194"/>
            <a:ext cx="597962" cy="0"/>
          </a:xfrm>
          <a:prstGeom prst="line">
            <a:avLst/>
          </a:prstGeom>
          <a:ln w="76200">
            <a:solidFill>
              <a:srgbClr val="EC515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1" name="Group 10">
            <a:extLst>
              <a:ext uri="{FF2B5EF4-FFF2-40B4-BE49-F238E27FC236}">
                <a16:creationId xmlns:a16="http://schemas.microsoft.com/office/drawing/2014/main" id="{610A1710-2726-42C6-9D81-4D6BCAD745D9}"/>
              </a:ext>
            </a:extLst>
          </p:cNvPr>
          <p:cNvGrpSpPr/>
          <p:nvPr/>
        </p:nvGrpSpPr>
        <p:grpSpPr>
          <a:xfrm>
            <a:off x="304801" y="6126480"/>
            <a:ext cx="11582400" cy="426715"/>
            <a:chOff x="304801" y="6126480"/>
            <a:chExt cx="11582400" cy="426715"/>
          </a:xfrm>
        </p:grpSpPr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1778BDDE-986F-4E53-9F4F-0E8AFFCA9FFC}"/>
                </a:ext>
              </a:extLst>
            </p:cNvPr>
            <p:cNvSpPr/>
            <p:nvPr/>
          </p:nvSpPr>
          <p:spPr>
            <a:xfrm>
              <a:off x="304801" y="6126480"/>
              <a:ext cx="11582400" cy="426715"/>
            </a:xfrm>
            <a:prstGeom prst="rect">
              <a:avLst/>
            </a:prstGeom>
            <a:solidFill>
              <a:srgbClr val="1A497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pic>
          <p:nvPicPr>
            <p:cNvPr id="13" name="Graphic 12">
              <a:extLst>
                <a:ext uri="{FF2B5EF4-FFF2-40B4-BE49-F238E27FC236}">
                  <a16:creationId xmlns:a16="http://schemas.microsoft.com/office/drawing/2014/main" id="{4BFC099E-3311-47EC-B4B5-CAC92C1104C8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10818536" y="6181797"/>
              <a:ext cx="744012" cy="316080"/>
            </a:xfrm>
            <a:prstGeom prst="rect">
              <a:avLst/>
            </a:prstGeom>
          </p:spPr>
        </p:pic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7BFA5F38-50D2-4299-B38B-16FB0FA52D34}"/>
                </a:ext>
              </a:extLst>
            </p:cNvPr>
            <p:cNvCxnSpPr>
              <a:cxnSpLocks/>
            </p:cNvCxnSpPr>
            <p:nvPr/>
          </p:nvCxnSpPr>
          <p:spPr>
            <a:xfrm>
              <a:off x="10490857" y="6240625"/>
              <a:ext cx="0" cy="198425"/>
            </a:xfrm>
            <a:prstGeom prst="line">
              <a:avLst/>
            </a:prstGeom>
            <a:ln w="28575">
              <a:solidFill>
                <a:srgbClr val="EC5153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892E05C0-3DDB-47CE-B607-9C4D6D20A0B8}"/>
                </a:ext>
              </a:extLst>
            </p:cNvPr>
            <p:cNvCxnSpPr>
              <a:cxnSpLocks/>
            </p:cNvCxnSpPr>
            <p:nvPr/>
          </p:nvCxnSpPr>
          <p:spPr>
            <a:xfrm>
              <a:off x="9523015" y="6240625"/>
              <a:ext cx="0" cy="198425"/>
            </a:xfrm>
            <a:prstGeom prst="line">
              <a:avLst/>
            </a:prstGeom>
            <a:ln w="28575">
              <a:solidFill>
                <a:srgbClr val="EC5153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0BFE519F-1D34-453A-9D12-A881B3106CC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400798" y="172857"/>
            <a:ext cx="5486401" cy="701731"/>
          </a:xfrm>
        </p:spPr>
        <p:txBody>
          <a:bodyPr/>
          <a:lstStyle/>
          <a:p>
            <a:r>
              <a:rPr lang="en-US" dirty="0"/>
              <a:t>SLIDE’S HEADING HERE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46B341-0739-4A4B-A870-F350F235D3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1/19/2021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51F020-DF80-4E72-992F-41D29778C2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NHTP - MFP Business Process Presentation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C06A8F3-E230-4772-BC90-5044FB7518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719988" y="6170673"/>
            <a:ext cx="586986" cy="338328"/>
          </a:xfrm>
          <a:prstGeom prst="rect">
            <a:avLst/>
          </a:prstGeom>
        </p:spPr>
        <p:txBody>
          <a:bodyPr/>
          <a:lstStyle/>
          <a:p>
            <a:fld id="{35EDF84B-C6E0-4237-8292-AD6332EF7C1F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50A8CA55-E1DC-4B08-9E74-256ECBEB362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400798" y="1031273"/>
            <a:ext cx="5486401" cy="850392"/>
          </a:xfrm>
        </p:spPr>
        <p:txBody>
          <a:bodyPr>
            <a:noAutofit/>
          </a:bodyPr>
          <a:lstStyle>
            <a:lvl1pPr marL="0" indent="0">
              <a:buNone/>
              <a:defRPr sz="2100">
                <a:solidFill>
                  <a:schemeClr val="accent6"/>
                </a:solidFill>
                <a:latin typeface="+mj-lt"/>
              </a:defRPr>
            </a:lvl1pPr>
            <a:lvl2pPr marL="457200" indent="0">
              <a:buNone/>
              <a:defRPr sz="2100">
                <a:latin typeface="+mj-lt"/>
              </a:defRPr>
            </a:lvl2pPr>
            <a:lvl3pPr marL="914400" indent="0">
              <a:buNone/>
              <a:defRPr sz="2100">
                <a:latin typeface="+mj-lt"/>
              </a:defRPr>
            </a:lvl3pPr>
            <a:lvl4pPr marL="1371600" indent="0">
              <a:buNone/>
              <a:defRPr sz="2100">
                <a:latin typeface="+mj-lt"/>
              </a:defRPr>
            </a:lvl4pPr>
            <a:lvl5pPr marL="1828800" indent="0">
              <a:buNone/>
              <a:defRPr sz="2100">
                <a:latin typeface="+mj-lt"/>
              </a:defRPr>
            </a:lvl5pPr>
          </a:lstStyle>
          <a:p>
            <a:pPr lvl="0"/>
            <a:r>
              <a:rPr lang="en-US" dirty="0"/>
              <a:t>You can put your slide’s sub-title (or strap line) over here. Do your best to not exceed two lines.</a:t>
            </a:r>
          </a:p>
        </p:txBody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D42F6829-FC2D-4E7E-9A17-6A186DAE53A0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304800" y="304805"/>
            <a:ext cx="5788152" cy="5490492"/>
          </a:xfrm>
          <a:gradFill flip="none" rotWithShape="1">
            <a:gsLst>
              <a:gs pos="0">
                <a:schemeClr val="accent5">
                  <a:lumMod val="20000"/>
                  <a:lumOff val="80000"/>
                </a:schemeClr>
              </a:gs>
              <a:gs pos="72000">
                <a:schemeClr val="accent5">
                  <a:lumMod val="40000"/>
                  <a:lumOff val="60000"/>
                </a:schemeClr>
              </a:gs>
            </a:gsLst>
            <a:lin ang="2700000" scaled="1"/>
            <a:tileRect/>
          </a:gradFill>
          <a:ln>
            <a:noFill/>
          </a:ln>
        </p:spPr>
        <p:txBody>
          <a:bodyPr vert="horz" lIns="91440" tIns="45720" rIns="91440" bIns="45720" rtlCol="0" anchor="ctr">
            <a:noAutofit/>
          </a:bodyPr>
          <a:lstStyle>
            <a:lvl1pPr marL="0" indent="0" algn="ctr">
              <a:buNone/>
              <a:defRPr lang="en-US"/>
            </a:lvl1pPr>
          </a:lstStyle>
          <a:p>
            <a:pPr marL="228600" lvl="0" indent="-228600" algn="ctr"/>
            <a:r>
              <a:rPr lang="en-US" dirty="0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262926701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Image on the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FD344127-2D10-462E-BD53-FC4DACEC688C}"/>
              </a:ext>
            </a:extLst>
          </p:cNvPr>
          <p:cNvCxnSpPr/>
          <p:nvPr/>
        </p:nvCxnSpPr>
        <p:spPr>
          <a:xfrm>
            <a:off x="387168" y="957194"/>
            <a:ext cx="597962" cy="0"/>
          </a:xfrm>
          <a:prstGeom prst="line">
            <a:avLst/>
          </a:prstGeom>
          <a:ln w="76200">
            <a:solidFill>
              <a:srgbClr val="EC515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1" name="Group 10">
            <a:extLst>
              <a:ext uri="{FF2B5EF4-FFF2-40B4-BE49-F238E27FC236}">
                <a16:creationId xmlns:a16="http://schemas.microsoft.com/office/drawing/2014/main" id="{610A1710-2726-42C6-9D81-4D6BCAD745D9}"/>
              </a:ext>
            </a:extLst>
          </p:cNvPr>
          <p:cNvGrpSpPr/>
          <p:nvPr/>
        </p:nvGrpSpPr>
        <p:grpSpPr>
          <a:xfrm>
            <a:off x="304801" y="6126480"/>
            <a:ext cx="11582400" cy="426715"/>
            <a:chOff x="304801" y="6126480"/>
            <a:chExt cx="11582400" cy="426715"/>
          </a:xfrm>
        </p:grpSpPr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1778BDDE-986F-4E53-9F4F-0E8AFFCA9FFC}"/>
                </a:ext>
              </a:extLst>
            </p:cNvPr>
            <p:cNvSpPr/>
            <p:nvPr/>
          </p:nvSpPr>
          <p:spPr>
            <a:xfrm>
              <a:off x="304801" y="6126480"/>
              <a:ext cx="11582400" cy="426715"/>
            </a:xfrm>
            <a:prstGeom prst="rect">
              <a:avLst/>
            </a:prstGeom>
            <a:solidFill>
              <a:srgbClr val="1A497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pic>
          <p:nvPicPr>
            <p:cNvPr id="13" name="Graphic 12">
              <a:extLst>
                <a:ext uri="{FF2B5EF4-FFF2-40B4-BE49-F238E27FC236}">
                  <a16:creationId xmlns:a16="http://schemas.microsoft.com/office/drawing/2014/main" id="{4BFC099E-3311-47EC-B4B5-CAC92C1104C8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10818536" y="6181797"/>
              <a:ext cx="744012" cy="316080"/>
            </a:xfrm>
            <a:prstGeom prst="rect">
              <a:avLst/>
            </a:prstGeom>
          </p:spPr>
        </p:pic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7BFA5F38-50D2-4299-B38B-16FB0FA52D34}"/>
                </a:ext>
              </a:extLst>
            </p:cNvPr>
            <p:cNvCxnSpPr>
              <a:cxnSpLocks/>
            </p:cNvCxnSpPr>
            <p:nvPr/>
          </p:nvCxnSpPr>
          <p:spPr>
            <a:xfrm>
              <a:off x="10490857" y="6240625"/>
              <a:ext cx="0" cy="198425"/>
            </a:xfrm>
            <a:prstGeom prst="line">
              <a:avLst/>
            </a:prstGeom>
            <a:ln w="28575">
              <a:solidFill>
                <a:srgbClr val="EC5153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892E05C0-3DDB-47CE-B607-9C4D6D20A0B8}"/>
                </a:ext>
              </a:extLst>
            </p:cNvPr>
            <p:cNvCxnSpPr>
              <a:cxnSpLocks/>
            </p:cNvCxnSpPr>
            <p:nvPr/>
          </p:nvCxnSpPr>
          <p:spPr>
            <a:xfrm>
              <a:off x="9523015" y="6240625"/>
              <a:ext cx="0" cy="198425"/>
            </a:xfrm>
            <a:prstGeom prst="line">
              <a:avLst/>
            </a:prstGeom>
            <a:ln w="28575">
              <a:solidFill>
                <a:srgbClr val="EC5153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0BFE519F-1D34-453A-9D12-A881B3106CC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04800" y="172857"/>
            <a:ext cx="5486401" cy="701731"/>
          </a:xfrm>
        </p:spPr>
        <p:txBody>
          <a:bodyPr/>
          <a:lstStyle/>
          <a:p>
            <a:r>
              <a:rPr lang="en-US" dirty="0"/>
              <a:t>SLIDE’S HEADING HERE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46B341-0739-4A4B-A870-F350F235D3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1/19/2021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51F020-DF80-4E72-992F-41D29778C2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NHTP - MFP Business Process Presentation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C06A8F3-E230-4772-BC90-5044FB7518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719988" y="6170673"/>
            <a:ext cx="586986" cy="338328"/>
          </a:xfrm>
          <a:prstGeom prst="rect">
            <a:avLst/>
          </a:prstGeom>
        </p:spPr>
        <p:txBody>
          <a:bodyPr/>
          <a:lstStyle/>
          <a:p>
            <a:fld id="{35EDF84B-C6E0-4237-8292-AD6332EF7C1F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50A8CA55-E1DC-4B08-9E74-256ECBEB362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04800" y="1031273"/>
            <a:ext cx="5486401" cy="850392"/>
          </a:xfrm>
        </p:spPr>
        <p:txBody>
          <a:bodyPr>
            <a:noAutofit/>
          </a:bodyPr>
          <a:lstStyle>
            <a:lvl1pPr marL="0" indent="0">
              <a:buNone/>
              <a:defRPr sz="2100">
                <a:solidFill>
                  <a:schemeClr val="accent6"/>
                </a:solidFill>
                <a:latin typeface="+mj-lt"/>
              </a:defRPr>
            </a:lvl1pPr>
            <a:lvl2pPr marL="457200" indent="0">
              <a:buNone/>
              <a:defRPr sz="2100">
                <a:latin typeface="+mj-lt"/>
              </a:defRPr>
            </a:lvl2pPr>
            <a:lvl3pPr marL="914400" indent="0">
              <a:buNone/>
              <a:defRPr sz="2100">
                <a:latin typeface="+mj-lt"/>
              </a:defRPr>
            </a:lvl3pPr>
            <a:lvl4pPr marL="1371600" indent="0">
              <a:buNone/>
              <a:defRPr sz="2100">
                <a:latin typeface="+mj-lt"/>
              </a:defRPr>
            </a:lvl4pPr>
            <a:lvl5pPr marL="1828800" indent="0">
              <a:buNone/>
              <a:defRPr sz="2100">
                <a:latin typeface="+mj-lt"/>
              </a:defRPr>
            </a:lvl5pPr>
          </a:lstStyle>
          <a:p>
            <a:pPr lvl="0"/>
            <a:r>
              <a:rPr lang="en-US" dirty="0"/>
              <a:t>You can put your slide’s sub-title (or strap line) over here. Do your best to not exceed two lines.</a:t>
            </a:r>
          </a:p>
        </p:txBody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D42F6829-FC2D-4E7E-9A17-6A186DAE53A0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6099048" y="304805"/>
            <a:ext cx="5788152" cy="5490492"/>
          </a:xfrm>
          <a:gradFill flip="none" rotWithShape="1">
            <a:gsLst>
              <a:gs pos="0">
                <a:schemeClr val="accent5">
                  <a:lumMod val="20000"/>
                  <a:lumOff val="80000"/>
                </a:schemeClr>
              </a:gs>
              <a:gs pos="72000">
                <a:schemeClr val="accent5">
                  <a:lumMod val="40000"/>
                  <a:lumOff val="60000"/>
                </a:schemeClr>
              </a:gs>
            </a:gsLst>
            <a:lin ang="2700000" scaled="1"/>
            <a:tileRect/>
          </a:gradFill>
          <a:ln>
            <a:noFill/>
          </a:ln>
        </p:spPr>
        <p:txBody>
          <a:bodyPr vert="horz" lIns="91440" tIns="45720" rIns="91440" bIns="45720" rtlCol="0" anchor="ctr">
            <a:noAutofit/>
          </a:bodyPr>
          <a:lstStyle>
            <a:lvl1pPr marL="0" indent="0" algn="ctr">
              <a:buNone/>
              <a:defRPr lang="en-US"/>
            </a:lvl1pPr>
          </a:lstStyle>
          <a:p>
            <a:pPr marL="228600" lvl="0" indent="-228600" algn="ctr"/>
            <a:r>
              <a:rPr lang="en-US" dirty="0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38066114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icture Placeholder 20">
            <a:extLst>
              <a:ext uri="{FF2B5EF4-FFF2-40B4-BE49-F238E27FC236}">
                <a16:creationId xmlns:a16="http://schemas.microsoft.com/office/drawing/2014/main" id="{25E961FD-291E-4942-B84C-5A716FDD4302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304800" y="304799"/>
            <a:ext cx="11572875" cy="3538728"/>
          </a:xfrm>
          <a:gradFill flip="none" rotWithShape="1">
            <a:gsLst>
              <a:gs pos="0">
                <a:schemeClr val="accent5">
                  <a:lumMod val="20000"/>
                  <a:lumOff val="80000"/>
                </a:schemeClr>
              </a:gs>
              <a:gs pos="72000">
                <a:schemeClr val="accent5">
                  <a:lumMod val="40000"/>
                  <a:lumOff val="60000"/>
                </a:schemeClr>
              </a:gs>
            </a:gsLst>
            <a:lin ang="2700000" scaled="1"/>
            <a:tileRect/>
          </a:gradFill>
          <a:ln>
            <a:noFill/>
          </a:ln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13" name="Прямоугольник 2">
            <a:extLst>
              <a:ext uri="{FF2B5EF4-FFF2-40B4-BE49-F238E27FC236}">
                <a16:creationId xmlns:a16="http://schemas.microsoft.com/office/drawing/2014/main" id="{B7877920-6C8D-4802-81F7-DCDE19AEA2A6}"/>
              </a:ext>
            </a:extLst>
          </p:cNvPr>
          <p:cNvSpPr/>
          <p:nvPr/>
        </p:nvSpPr>
        <p:spPr>
          <a:xfrm>
            <a:off x="2992323" y="4159116"/>
            <a:ext cx="8899100" cy="2386744"/>
          </a:xfrm>
          <a:prstGeom prst="rect">
            <a:avLst/>
          </a:prstGeom>
          <a:solidFill>
            <a:srgbClr val="1A49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Прямоугольник 11">
            <a:extLst>
              <a:ext uri="{FF2B5EF4-FFF2-40B4-BE49-F238E27FC236}">
                <a16:creationId xmlns:a16="http://schemas.microsoft.com/office/drawing/2014/main" id="{AC6E8A01-1018-4AFE-A229-B735D9B018CB}"/>
              </a:ext>
            </a:extLst>
          </p:cNvPr>
          <p:cNvSpPr/>
          <p:nvPr/>
        </p:nvSpPr>
        <p:spPr>
          <a:xfrm>
            <a:off x="304800" y="4159116"/>
            <a:ext cx="2351843" cy="2386744"/>
          </a:xfrm>
          <a:prstGeom prst="rect">
            <a:avLst/>
          </a:prstGeom>
          <a:solidFill>
            <a:srgbClr val="8FBAE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5" name="Graphic 14">
            <a:extLst>
              <a:ext uri="{FF2B5EF4-FFF2-40B4-BE49-F238E27FC236}">
                <a16:creationId xmlns:a16="http://schemas.microsoft.com/office/drawing/2014/main" id="{3665694F-8DF2-4937-B609-8F95E258987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81602" y="5097963"/>
            <a:ext cx="1198238" cy="509050"/>
          </a:xfrm>
          <a:prstGeom prst="rect">
            <a:avLst/>
          </a:prstGeom>
        </p:spPr>
      </p:pic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7C450DC8-B6F7-403F-8C0C-54545608D944}"/>
              </a:ext>
            </a:extLst>
          </p:cNvPr>
          <p:cNvCxnSpPr/>
          <p:nvPr/>
        </p:nvCxnSpPr>
        <p:spPr>
          <a:xfrm>
            <a:off x="3417994" y="5249772"/>
            <a:ext cx="597962" cy="0"/>
          </a:xfrm>
          <a:prstGeom prst="line">
            <a:avLst/>
          </a:prstGeom>
          <a:ln w="76200">
            <a:solidFill>
              <a:srgbClr val="EC515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>
            <a:extLst>
              <a:ext uri="{FF2B5EF4-FFF2-40B4-BE49-F238E27FC236}">
                <a16:creationId xmlns:a16="http://schemas.microsoft.com/office/drawing/2014/main" id="{65534C59-34ED-4253-B5D0-0B6A3FABBF6D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3310340" y="4399360"/>
            <a:ext cx="8266176" cy="701731"/>
          </a:xfrm>
        </p:spPr>
        <p:txBody>
          <a:bodyPr anchor="t"/>
          <a:lstStyle>
            <a:lvl1pPr algn="l">
              <a:defRPr sz="44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YOUR DECK’S TITLE GOES HERE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455C329-DC2F-488E-861C-64EAB89C8320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3310340" y="5332289"/>
            <a:ext cx="8266176" cy="1069848"/>
          </a:xfrm>
        </p:spPr>
        <p:txBody>
          <a:bodyPr>
            <a:noAutofit/>
          </a:bodyPr>
          <a:lstStyle>
            <a:lvl1pPr marL="0" indent="0" algn="l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Your Deck’s sub-title goes here. Just make sure it doesn’t exceed two lines!</a:t>
            </a:r>
          </a:p>
        </p:txBody>
      </p:sp>
    </p:spTree>
    <p:extLst>
      <p:ext uri="{BB962C8B-B14F-4D97-AF65-F5344CB8AC3E}">
        <p14:creationId xmlns:p14="http://schemas.microsoft.com/office/powerpoint/2010/main" val="415682998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Placeholder – Full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04996E4A-DE6D-42BD-BB7B-03B57C742AC7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304800" y="2085975"/>
            <a:ext cx="11582400" cy="3703318"/>
          </a:xfrm>
          <a:gradFill>
            <a:gsLst>
              <a:gs pos="0">
                <a:schemeClr val="accent5">
                  <a:lumMod val="20000"/>
                  <a:lumOff val="80000"/>
                </a:schemeClr>
              </a:gs>
              <a:gs pos="72000">
                <a:schemeClr val="accent5">
                  <a:lumMod val="40000"/>
                  <a:lumOff val="60000"/>
                </a:schemeClr>
              </a:gs>
            </a:gsLst>
            <a:lin ang="2700000" scaled="1"/>
          </a:gradFill>
        </p:spPr>
        <p:txBody>
          <a:bodyPr/>
          <a:lstStyle>
            <a:lvl1pPr marL="0" indent="0" algn="ctr">
              <a:buNone/>
              <a:defRPr/>
            </a:lvl1pPr>
          </a:lstStyle>
          <a:p>
            <a:pPr lvl="0"/>
            <a:r>
              <a:rPr lang="en-US"/>
              <a:t>Click on the icons below to bring in a table, chart, smart art graphic, picture, web element, or video!</a:t>
            </a:r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BFE519F-1D34-453A-9D12-A881B3106CC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04800" y="172857"/>
            <a:ext cx="11582400" cy="701731"/>
          </a:xfrm>
        </p:spPr>
        <p:txBody>
          <a:bodyPr/>
          <a:lstStyle/>
          <a:p>
            <a:r>
              <a:rPr lang="en-US" dirty="0"/>
              <a:t>YOUR SLIDE’S TITLE GOES HERE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46B341-0739-4A4B-A870-F350F235D3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1/19/2021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51F020-DF80-4E72-992F-41D29778C2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NHTP - MFP Business Process Presentation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C06A8F3-E230-4772-BC90-5044FB7518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719988" y="6170673"/>
            <a:ext cx="586986" cy="338328"/>
          </a:xfrm>
          <a:prstGeom prst="rect">
            <a:avLst/>
          </a:prstGeom>
        </p:spPr>
        <p:txBody>
          <a:bodyPr/>
          <a:lstStyle/>
          <a:p>
            <a:fld id="{35EDF84B-C6E0-4237-8292-AD6332EF7C1F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50A8CA55-E1DC-4B08-9E74-256ECBEB362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04800" y="1031273"/>
            <a:ext cx="11582400" cy="850392"/>
          </a:xfrm>
        </p:spPr>
        <p:txBody>
          <a:bodyPr>
            <a:noAutofit/>
          </a:bodyPr>
          <a:lstStyle>
            <a:lvl1pPr marL="0" marR="0" indent="0" algn="l" defTabSz="914400" rtl="0" eaLnBrk="1" fontAlgn="auto" latinLnBrk="0" hangingPunct="1">
              <a:lnSpc>
                <a:spcPct val="123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SzTx/>
              <a:buFont typeface="Arial" panose="020B0604020202020204" pitchFamily="34" charset="0"/>
              <a:buNone/>
              <a:tabLst/>
              <a:defRPr sz="2100">
                <a:solidFill>
                  <a:schemeClr val="accent6"/>
                </a:solidFill>
                <a:latin typeface="+mj-lt"/>
              </a:defRPr>
            </a:lvl1pPr>
            <a:lvl2pPr marL="457200" indent="0">
              <a:buNone/>
              <a:defRPr sz="2100">
                <a:latin typeface="+mj-lt"/>
              </a:defRPr>
            </a:lvl2pPr>
            <a:lvl3pPr marL="914400" indent="0">
              <a:buNone/>
              <a:defRPr sz="2100">
                <a:latin typeface="+mj-lt"/>
              </a:defRPr>
            </a:lvl3pPr>
            <a:lvl4pPr marL="1371600" indent="0">
              <a:buNone/>
              <a:defRPr sz="2100">
                <a:latin typeface="+mj-lt"/>
              </a:defRPr>
            </a:lvl4pPr>
            <a:lvl5pPr marL="1828800" indent="0">
              <a:buNone/>
              <a:defRPr sz="2100">
                <a:latin typeface="+mj-lt"/>
              </a:defRPr>
            </a:lvl5pPr>
          </a:lstStyle>
          <a:p>
            <a:pPr lvl="0"/>
            <a:r>
              <a:rPr lang="en-US" dirty="0"/>
              <a:t>You can put your slide’s sub-title (or strap line) over here. Make sure it’s concise and to the point. Also, do your best to not exceed two lines.</a:t>
            </a:r>
          </a:p>
        </p:txBody>
      </p:sp>
    </p:spTree>
    <p:extLst>
      <p:ext uri="{BB962C8B-B14F-4D97-AF65-F5344CB8AC3E}">
        <p14:creationId xmlns:p14="http://schemas.microsoft.com/office/powerpoint/2010/main" val="319770184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Placeholder – Right Commentary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04996E4A-DE6D-42BD-BB7B-03B57C742AC7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304801" y="2085975"/>
            <a:ext cx="6335696" cy="3703318"/>
          </a:xfrm>
          <a:gradFill>
            <a:gsLst>
              <a:gs pos="0">
                <a:schemeClr val="accent5">
                  <a:lumMod val="20000"/>
                  <a:lumOff val="80000"/>
                </a:schemeClr>
              </a:gs>
              <a:gs pos="72000">
                <a:schemeClr val="accent5">
                  <a:lumMod val="40000"/>
                  <a:lumOff val="60000"/>
                </a:schemeClr>
              </a:gs>
            </a:gsLst>
            <a:lin ang="2700000" scaled="1"/>
          </a:gradFill>
        </p:spPr>
        <p:txBody>
          <a:bodyPr/>
          <a:lstStyle>
            <a:lvl1pPr marL="0" indent="0" algn="ctr">
              <a:buNone/>
              <a:defRPr/>
            </a:lvl1pPr>
          </a:lstStyle>
          <a:p>
            <a:pPr lvl="0"/>
            <a:r>
              <a:rPr lang="en-US"/>
              <a:t>Click on the icons below to bring in a table, chart, smart art graphic, picture, web element, or video!</a:t>
            </a:r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BFE519F-1D34-453A-9D12-A881B3106CC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04800" y="172857"/>
            <a:ext cx="11582400" cy="701731"/>
          </a:xfrm>
        </p:spPr>
        <p:txBody>
          <a:bodyPr/>
          <a:lstStyle/>
          <a:p>
            <a:r>
              <a:rPr lang="en-US" dirty="0"/>
              <a:t>YOUR SLIDE’S TITLE GOES HERE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46B341-0739-4A4B-A870-F350F235D3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1/19/2021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51F020-DF80-4E72-992F-41D29778C2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NHTP - MFP Business Process Presentation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C06A8F3-E230-4772-BC90-5044FB7518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719988" y="6170673"/>
            <a:ext cx="586986" cy="338328"/>
          </a:xfrm>
          <a:prstGeom prst="rect">
            <a:avLst/>
          </a:prstGeom>
        </p:spPr>
        <p:txBody>
          <a:bodyPr/>
          <a:lstStyle/>
          <a:p>
            <a:fld id="{35EDF84B-C6E0-4237-8292-AD6332EF7C1F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50A8CA55-E1DC-4B08-9E74-256ECBEB362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04800" y="1031273"/>
            <a:ext cx="11582400" cy="850392"/>
          </a:xfrm>
        </p:spPr>
        <p:txBody>
          <a:bodyPr>
            <a:noAutofit/>
          </a:bodyPr>
          <a:lstStyle>
            <a:lvl1pPr marL="0" indent="0">
              <a:buNone/>
              <a:defRPr sz="2100">
                <a:solidFill>
                  <a:schemeClr val="accent6"/>
                </a:solidFill>
                <a:latin typeface="+mj-lt"/>
              </a:defRPr>
            </a:lvl1pPr>
            <a:lvl2pPr marL="457200" indent="0">
              <a:buNone/>
              <a:defRPr sz="2100">
                <a:latin typeface="+mj-lt"/>
              </a:defRPr>
            </a:lvl2pPr>
            <a:lvl3pPr marL="914400" indent="0">
              <a:buNone/>
              <a:defRPr sz="2100">
                <a:latin typeface="+mj-lt"/>
              </a:defRPr>
            </a:lvl3pPr>
            <a:lvl4pPr marL="1371600" indent="0">
              <a:buNone/>
              <a:defRPr sz="2100">
                <a:latin typeface="+mj-lt"/>
              </a:defRPr>
            </a:lvl4pPr>
            <a:lvl5pPr marL="1828800" indent="0">
              <a:buNone/>
              <a:defRPr sz="2100">
                <a:latin typeface="+mj-lt"/>
              </a:defRPr>
            </a:lvl5pPr>
          </a:lstStyle>
          <a:p>
            <a:pPr lvl="0"/>
            <a:r>
              <a:rPr lang="en-US" dirty="0"/>
              <a:t>You can put your slide’s sub-title (or strap line) over here. Make sure it’s concise and to the point. Also, do your best to not exceed two lines.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782DA860-E44E-4BDF-8956-F8CFA5C41734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7149483" y="2261138"/>
            <a:ext cx="4533532" cy="3352992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69912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Placeholder – Left Commentary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04996E4A-DE6D-42BD-BB7B-03B57C742AC7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5551504" y="2085975"/>
            <a:ext cx="6335696" cy="3703318"/>
          </a:xfrm>
          <a:gradFill>
            <a:gsLst>
              <a:gs pos="0">
                <a:schemeClr val="accent5">
                  <a:lumMod val="20000"/>
                  <a:lumOff val="80000"/>
                </a:schemeClr>
              </a:gs>
              <a:gs pos="72000">
                <a:schemeClr val="accent5">
                  <a:lumMod val="40000"/>
                  <a:lumOff val="60000"/>
                </a:schemeClr>
              </a:gs>
            </a:gsLst>
            <a:lin ang="2700000" scaled="1"/>
          </a:gradFill>
        </p:spPr>
        <p:txBody>
          <a:bodyPr/>
          <a:lstStyle>
            <a:lvl1pPr marL="0" indent="0" algn="ctr">
              <a:buNone/>
              <a:defRPr/>
            </a:lvl1pPr>
          </a:lstStyle>
          <a:p>
            <a:pPr lvl="0"/>
            <a:r>
              <a:rPr lang="en-US"/>
              <a:t>Click on the icons below to bring in a table, chart, smart art graphic, picture, web element, or video!</a:t>
            </a:r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BFE519F-1D34-453A-9D12-A881B3106CC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04800" y="172857"/>
            <a:ext cx="11582400" cy="701731"/>
          </a:xfrm>
        </p:spPr>
        <p:txBody>
          <a:bodyPr/>
          <a:lstStyle/>
          <a:p>
            <a:r>
              <a:rPr lang="en-US" dirty="0"/>
              <a:t>YOUR SLIDE’S TITLE GOES HERE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46B341-0739-4A4B-A870-F350F235D3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1/19/2021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51F020-DF80-4E72-992F-41D29778C2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NHTP - MFP Business Process Presentation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C06A8F3-E230-4772-BC90-5044FB7518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719988" y="6170673"/>
            <a:ext cx="586986" cy="338328"/>
          </a:xfrm>
          <a:prstGeom prst="rect">
            <a:avLst/>
          </a:prstGeom>
        </p:spPr>
        <p:txBody>
          <a:bodyPr/>
          <a:lstStyle/>
          <a:p>
            <a:fld id="{35EDF84B-C6E0-4237-8292-AD6332EF7C1F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50A8CA55-E1DC-4B08-9E74-256ECBEB362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04800" y="1031273"/>
            <a:ext cx="11582400" cy="850392"/>
          </a:xfrm>
        </p:spPr>
        <p:txBody>
          <a:bodyPr>
            <a:noAutofit/>
          </a:bodyPr>
          <a:lstStyle>
            <a:lvl1pPr marL="0" indent="0">
              <a:buNone/>
              <a:defRPr sz="2100">
                <a:solidFill>
                  <a:schemeClr val="accent6"/>
                </a:solidFill>
                <a:latin typeface="+mj-lt"/>
              </a:defRPr>
            </a:lvl1pPr>
            <a:lvl2pPr marL="457200" indent="0">
              <a:buNone/>
              <a:defRPr sz="2100">
                <a:latin typeface="+mj-lt"/>
              </a:defRPr>
            </a:lvl2pPr>
            <a:lvl3pPr marL="914400" indent="0">
              <a:buNone/>
              <a:defRPr sz="2100">
                <a:latin typeface="+mj-lt"/>
              </a:defRPr>
            </a:lvl3pPr>
            <a:lvl4pPr marL="1371600" indent="0">
              <a:buNone/>
              <a:defRPr sz="2100">
                <a:latin typeface="+mj-lt"/>
              </a:defRPr>
            </a:lvl4pPr>
            <a:lvl5pPr marL="1828800" indent="0">
              <a:buNone/>
              <a:defRPr sz="2100">
                <a:latin typeface="+mj-lt"/>
              </a:defRPr>
            </a:lvl5pPr>
          </a:lstStyle>
          <a:p>
            <a:pPr lvl="0"/>
            <a:r>
              <a:rPr lang="en-US" dirty="0"/>
              <a:t>You can put your slide’s sub-title (or strap line) over here. Make sure it’s concise and to the point. Also, do your best to not exceed two lines.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782DA860-E44E-4BDF-8956-F8CFA5C41734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476320" y="2261138"/>
            <a:ext cx="4533532" cy="3352992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46871887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hree Topics and Right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04996E4A-DE6D-42BD-BB7B-03B57C742AC7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7608162" y="2085975"/>
            <a:ext cx="4279037" cy="3703318"/>
          </a:xfrm>
          <a:gradFill>
            <a:gsLst>
              <a:gs pos="0">
                <a:schemeClr val="accent5">
                  <a:lumMod val="20000"/>
                  <a:lumOff val="80000"/>
                </a:schemeClr>
              </a:gs>
              <a:gs pos="72000">
                <a:schemeClr val="accent5">
                  <a:lumMod val="40000"/>
                  <a:lumOff val="60000"/>
                </a:schemeClr>
              </a:gs>
            </a:gsLst>
            <a:lin ang="2700000" scaled="1"/>
          </a:gradFill>
        </p:spPr>
        <p:txBody>
          <a:bodyPr/>
          <a:lstStyle>
            <a:lvl1pPr marL="0" indent="0" algn="ctr">
              <a:buNone/>
              <a:defRPr/>
            </a:lvl1pPr>
          </a:lstStyle>
          <a:p>
            <a:pPr lvl="0"/>
            <a:r>
              <a:rPr lang="en-US"/>
              <a:t>Click on the icons below to bring in a table, chart, smart art graphic, picture, web element, or video!</a:t>
            </a:r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BFE519F-1D34-453A-9D12-A881B3106CC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04800" y="172857"/>
            <a:ext cx="11582400" cy="701731"/>
          </a:xfrm>
        </p:spPr>
        <p:txBody>
          <a:bodyPr/>
          <a:lstStyle/>
          <a:p>
            <a:r>
              <a:rPr lang="en-US" dirty="0"/>
              <a:t>YOUR SLIDE’S TITLE GOES HERE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46B341-0739-4A4B-A870-F350F235D3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1/19/2021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51F020-DF80-4E72-992F-41D29778C2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NHTP - MFP Business Process Presentation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C06A8F3-E230-4772-BC90-5044FB7518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719988" y="6170673"/>
            <a:ext cx="586986" cy="338328"/>
          </a:xfrm>
          <a:prstGeom prst="rect">
            <a:avLst/>
          </a:prstGeom>
        </p:spPr>
        <p:txBody>
          <a:bodyPr/>
          <a:lstStyle/>
          <a:p>
            <a:fld id="{35EDF84B-C6E0-4237-8292-AD6332EF7C1F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50A8CA55-E1DC-4B08-9E74-256ECBEB362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04800" y="1031273"/>
            <a:ext cx="11582400" cy="850392"/>
          </a:xfrm>
        </p:spPr>
        <p:txBody>
          <a:bodyPr>
            <a:noAutofit/>
          </a:bodyPr>
          <a:lstStyle>
            <a:lvl1pPr marL="0" indent="0">
              <a:buNone/>
              <a:defRPr sz="2100">
                <a:solidFill>
                  <a:schemeClr val="accent6"/>
                </a:solidFill>
                <a:latin typeface="+mj-lt"/>
              </a:defRPr>
            </a:lvl1pPr>
            <a:lvl2pPr marL="457200" indent="0">
              <a:buNone/>
              <a:defRPr sz="2100">
                <a:latin typeface="+mj-lt"/>
              </a:defRPr>
            </a:lvl2pPr>
            <a:lvl3pPr marL="914400" indent="0">
              <a:buNone/>
              <a:defRPr sz="2100">
                <a:latin typeface="+mj-lt"/>
              </a:defRPr>
            </a:lvl3pPr>
            <a:lvl4pPr marL="1371600" indent="0">
              <a:buNone/>
              <a:defRPr sz="2100">
                <a:latin typeface="+mj-lt"/>
              </a:defRPr>
            </a:lvl4pPr>
            <a:lvl5pPr marL="1828800" indent="0">
              <a:buNone/>
              <a:defRPr sz="2100">
                <a:latin typeface="+mj-lt"/>
              </a:defRPr>
            </a:lvl5pPr>
          </a:lstStyle>
          <a:p>
            <a:pPr lvl="0"/>
            <a:r>
              <a:rPr lang="en-US" dirty="0"/>
              <a:t>You can put your slide’s sub-title (or strap line) over here. Make sure it’s concise and to the point. Also, do your best to not exceed two lines.</a:t>
            </a:r>
          </a:p>
        </p:txBody>
      </p:sp>
    </p:spTree>
    <p:extLst>
      <p:ext uri="{BB962C8B-B14F-4D97-AF65-F5344CB8AC3E}">
        <p14:creationId xmlns:p14="http://schemas.microsoft.com/office/powerpoint/2010/main" val="1050640288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ig Image Top Center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D42F6829-FC2D-4E7E-9A17-6A186DAE53A0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0" y="0"/>
            <a:ext cx="12192000" cy="4119239"/>
          </a:xfrm>
          <a:gradFill flip="none" rotWithShape="1">
            <a:gsLst>
              <a:gs pos="0">
                <a:schemeClr val="accent5">
                  <a:lumMod val="20000"/>
                  <a:lumOff val="80000"/>
                </a:schemeClr>
              </a:gs>
              <a:gs pos="72000">
                <a:schemeClr val="accent5">
                  <a:lumMod val="40000"/>
                  <a:lumOff val="60000"/>
                </a:schemeClr>
              </a:gs>
            </a:gsLst>
            <a:lin ang="2700000" scaled="1"/>
            <a:tileRect/>
          </a:gradFill>
          <a:ln>
            <a:noFill/>
          </a:ln>
        </p:spPr>
        <p:txBody>
          <a:bodyPr vert="horz" lIns="91440" tIns="45720" rIns="91440" bIns="45720" rtlCol="0" anchor="ctr">
            <a:noAutofit/>
          </a:bodyPr>
          <a:lstStyle>
            <a:lvl1pPr marL="0" indent="0" algn="ctr">
              <a:buFont typeface="Arial" panose="020B0604020202020204" pitchFamily="34" charset="0"/>
              <a:buNone/>
              <a:defRPr lang="en-US"/>
            </a:lvl1pPr>
          </a:lstStyle>
          <a:p>
            <a:pPr marL="228600" lvl="0" indent="-228600" algn="ctr"/>
            <a:r>
              <a:rPr lang="en-US" dirty="0"/>
              <a:t>Click icon to add picture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BFE519F-1D34-453A-9D12-A881B3106CC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04800" y="1299556"/>
            <a:ext cx="11582400" cy="701731"/>
          </a:xfrm>
        </p:spPr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YOUR SLIDE’S TITLE GOES HERE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46B341-0739-4A4B-A870-F350F235D3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1/19/2021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51F020-DF80-4E72-992F-41D29778C2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NHTP - MFP Business Process Presentation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C06A8F3-E230-4772-BC90-5044FB7518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719988" y="6170673"/>
            <a:ext cx="586986" cy="338328"/>
          </a:xfrm>
          <a:prstGeom prst="rect">
            <a:avLst/>
          </a:prstGeom>
        </p:spPr>
        <p:txBody>
          <a:bodyPr/>
          <a:lstStyle/>
          <a:p>
            <a:fld id="{35EDF84B-C6E0-4237-8292-AD6332EF7C1F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50A8CA55-E1DC-4B08-9E74-256ECBEB362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307101" y="2157972"/>
            <a:ext cx="9574750" cy="850392"/>
          </a:xfrm>
        </p:spPr>
        <p:txBody>
          <a:bodyPr>
            <a:noAutofit/>
          </a:bodyPr>
          <a:lstStyle>
            <a:lvl1pPr marL="0" indent="0" algn="ctr">
              <a:buNone/>
              <a:defRPr sz="2100">
                <a:solidFill>
                  <a:schemeClr val="bg1"/>
                </a:solidFill>
                <a:latin typeface="+mj-lt"/>
              </a:defRPr>
            </a:lvl1pPr>
            <a:lvl2pPr marL="457200" indent="0">
              <a:buNone/>
              <a:defRPr sz="2100">
                <a:latin typeface="+mj-lt"/>
              </a:defRPr>
            </a:lvl2pPr>
            <a:lvl3pPr marL="914400" indent="0">
              <a:buNone/>
              <a:defRPr sz="2100">
                <a:latin typeface="+mj-lt"/>
              </a:defRPr>
            </a:lvl3pPr>
            <a:lvl4pPr marL="1371600" indent="0">
              <a:buNone/>
              <a:defRPr sz="2100">
                <a:latin typeface="+mj-lt"/>
              </a:defRPr>
            </a:lvl4pPr>
            <a:lvl5pPr marL="1828800" indent="0">
              <a:buNone/>
              <a:defRPr sz="2100">
                <a:latin typeface="+mj-lt"/>
              </a:defRPr>
            </a:lvl5pPr>
          </a:lstStyle>
          <a:p>
            <a:pPr lvl="0"/>
            <a:r>
              <a:rPr lang="en-US" dirty="0"/>
              <a:t>You can put your slide’s sub-title (or strap line) over here. Make sure it’s concise and to the point. Also, do your best to not exceed two lines.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51E94711-1222-4A37-8026-D8C0D6ED420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301752" y="4456590"/>
            <a:ext cx="11585448" cy="1334608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5824025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ig Image Top Center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A66B9E84-EAB5-4256-B0FC-EBDD2DE11CAA}"/>
              </a:ext>
            </a:extLst>
          </p:cNvPr>
          <p:cNvSpPr/>
          <p:nvPr/>
        </p:nvSpPr>
        <p:spPr>
          <a:xfrm>
            <a:off x="0" y="0"/>
            <a:ext cx="12192000" cy="24765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23000"/>
              </a:lnSpc>
              <a:spcBef>
                <a:spcPts val="600"/>
              </a:spcBef>
              <a:spcAft>
                <a:spcPts val="600"/>
              </a:spcAft>
            </a:pPr>
            <a:endParaRPr lang="en-US" sz="1600" dirty="0"/>
          </a:p>
        </p:txBody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D42F6829-FC2D-4E7E-9A17-6A186DAE53A0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695325" y="762000"/>
            <a:ext cx="10801350" cy="3357239"/>
          </a:xfrm>
          <a:gradFill flip="none" rotWithShape="1">
            <a:gsLst>
              <a:gs pos="0">
                <a:schemeClr val="accent5">
                  <a:lumMod val="20000"/>
                  <a:lumOff val="80000"/>
                </a:schemeClr>
              </a:gs>
              <a:gs pos="72000">
                <a:schemeClr val="accent5">
                  <a:lumMod val="40000"/>
                  <a:lumOff val="60000"/>
                </a:schemeClr>
              </a:gs>
            </a:gsLst>
            <a:lin ang="2700000" scaled="1"/>
            <a:tileRect/>
          </a:gradFill>
          <a:ln>
            <a:noFill/>
          </a:ln>
        </p:spPr>
        <p:txBody>
          <a:bodyPr vert="horz" lIns="91440" tIns="45720" rIns="91440" bIns="45720" rtlCol="0" anchor="ctr">
            <a:noAutofit/>
          </a:bodyPr>
          <a:lstStyle>
            <a:lvl1pPr marL="0" indent="0" algn="ctr">
              <a:buFont typeface="Arial" panose="020B0604020202020204" pitchFamily="34" charset="0"/>
              <a:buNone/>
              <a:defRPr lang="en-US"/>
            </a:lvl1pPr>
          </a:lstStyle>
          <a:p>
            <a:pPr marL="228600" lvl="0" indent="-228600" algn="ctr"/>
            <a:r>
              <a:rPr lang="en-US" dirty="0"/>
              <a:t>Click icon to add picture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46B341-0739-4A4B-A870-F350F235D3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1/19/2021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51F020-DF80-4E72-992F-41D29778C2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NHTP - MFP Business Process Presentation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C06A8F3-E230-4772-BC90-5044FB7518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719988" y="6170673"/>
            <a:ext cx="586986" cy="338328"/>
          </a:xfrm>
          <a:prstGeom prst="rect">
            <a:avLst/>
          </a:prstGeom>
        </p:spPr>
        <p:txBody>
          <a:bodyPr/>
          <a:lstStyle/>
          <a:p>
            <a:fld id="{35EDF84B-C6E0-4237-8292-AD6332EF7C1F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51E94711-1222-4A37-8026-D8C0D6ED420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95325" y="4456590"/>
            <a:ext cx="10798302" cy="1334608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063709296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ig Image Fu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D42F6829-FC2D-4E7E-9A17-6A186DAE53A0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0" y="0"/>
            <a:ext cx="12192000" cy="6857999"/>
          </a:xfrm>
          <a:gradFill flip="none" rotWithShape="1">
            <a:gsLst>
              <a:gs pos="0">
                <a:schemeClr val="accent5">
                  <a:lumMod val="20000"/>
                  <a:lumOff val="80000"/>
                </a:schemeClr>
              </a:gs>
              <a:gs pos="72000">
                <a:schemeClr val="accent5">
                  <a:lumMod val="40000"/>
                  <a:lumOff val="60000"/>
                </a:schemeClr>
              </a:gs>
            </a:gsLst>
            <a:lin ang="2700000" scaled="1"/>
            <a:tileRect/>
          </a:gradFill>
          <a:ln>
            <a:noFill/>
          </a:ln>
        </p:spPr>
        <p:txBody>
          <a:bodyPr vert="horz" lIns="91440" tIns="45720" rIns="91440" bIns="45720" rtlCol="0" anchor="ctr">
            <a:noAutofit/>
          </a:bodyPr>
          <a:lstStyle>
            <a:lvl1pPr marL="0" indent="0" algn="ctr">
              <a:buFont typeface="Arial" panose="020B0604020202020204" pitchFamily="34" charset="0"/>
              <a:buNone/>
              <a:defRPr lang="en-US"/>
            </a:lvl1pPr>
          </a:lstStyle>
          <a:p>
            <a:pPr marL="228600" lvl="0" indent="-228600" algn="ctr"/>
            <a:r>
              <a:rPr lang="en-US" dirty="0"/>
              <a:t>Click icon to add picture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46B341-0739-4A4B-A870-F350F235D3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1/19/2021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51F020-DF80-4E72-992F-41D29778C2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NHTP - MFP Business Process Presentation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C06A8F3-E230-4772-BC90-5044FB7518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719988" y="6170673"/>
            <a:ext cx="586986" cy="338328"/>
          </a:xfrm>
          <a:prstGeom prst="rect">
            <a:avLst/>
          </a:prstGeom>
        </p:spPr>
        <p:txBody>
          <a:bodyPr/>
          <a:lstStyle/>
          <a:p>
            <a:fld id="{35EDF84B-C6E0-4237-8292-AD6332EF7C1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306194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our Imag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D42F6829-FC2D-4E7E-9A17-6A186DAE53A0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304800" y="304799"/>
            <a:ext cx="5638800" cy="2590799"/>
          </a:xfrm>
          <a:gradFill flip="none" rotWithShape="1">
            <a:gsLst>
              <a:gs pos="0">
                <a:schemeClr val="accent5">
                  <a:lumMod val="20000"/>
                  <a:lumOff val="80000"/>
                </a:schemeClr>
              </a:gs>
              <a:gs pos="72000">
                <a:schemeClr val="accent5">
                  <a:lumMod val="40000"/>
                  <a:lumOff val="60000"/>
                </a:schemeClr>
              </a:gs>
            </a:gsLst>
            <a:lin ang="2700000" scaled="1"/>
            <a:tileRect/>
          </a:gradFill>
          <a:ln>
            <a:noFill/>
          </a:ln>
        </p:spPr>
        <p:txBody>
          <a:bodyPr vert="horz" lIns="91440" tIns="45720" rIns="91440" bIns="45720" rtlCol="0" anchor="ctr">
            <a:noAutofit/>
          </a:bodyPr>
          <a:lstStyle>
            <a:lvl1pPr marL="0" indent="0" algn="ctr">
              <a:buFont typeface="Arial" panose="020B0604020202020204" pitchFamily="34" charset="0"/>
              <a:buNone/>
              <a:defRPr lang="en-US"/>
            </a:lvl1pPr>
          </a:lstStyle>
          <a:p>
            <a:pPr marL="228600" lvl="0" indent="-228600" algn="ctr"/>
            <a:r>
              <a:rPr lang="en-US" dirty="0"/>
              <a:t>Click icon to add picture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46B341-0739-4A4B-A870-F350F235D3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1/19/2021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51F020-DF80-4E72-992F-41D29778C2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NHTP - MFP Business Process Presentation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C06A8F3-E230-4772-BC90-5044FB7518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719988" y="6170673"/>
            <a:ext cx="586986" cy="338328"/>
          </a:xfrm>
          <a:prstGeom prst="rect">
            <a:avLst/>
          </a:prstGeom>
        </p:spPr>
        <p:txBody>
          <a:bodyPr/>
          <a:lstStyle/>
          <a:p>
            <a:fld id="{35EDF84B-C6E0-4237-8292-AD6332EF7C1F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1" name="Picture Placeholder 6">
            <a:extLst>
              <a:ext uri="{FF2B5EF4-FFF2-40B4-BE49-F238E27FC236}">
                <a16:creationId xmlns:a16="http://schemas.microsoft.com/office/drawing/2014/main" id="{303E1A13-34E4-4FB7-BA52-BE2CBACDC93E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248400" y="304799"/>
            <a:ext cx="5638800" cy="2590799"/>
          </a:xfrm>
          <a:gradFill flip="none" rotWithShape="1">
            <a:gsLst>
              <a:gs pos="0">
                <a:schemeClr val="accent5">
                  <a:lumMod val="20000"/>
                  <a:lumOff val="80000"/>
                </a:schemeClr>
              </a:gs>
              <a:gs pos="72000">
                <a:schemeClr val="accent5">
                  <a:lumMod val="40000"/>
                  <a:lumOff val="60000"/>
                </a:schemeClr>
              </a:gs>
            </a:gsLst>
            <a:lin ang="2700000" scaled="1"/>
            <a:tileRect/>
          </a:gradFill>
          <a:ln>
            <a:noFill/>
          </a:ln>
        </p:spPr>
        <p:txBody>
          <a:bodyPr vert="horz" lIns="91440" tIns="45720" rIns="91440" bIns="45720" rtlCol="0" anchor="ctr">
            <a:noAutofit/>
          </a:bodyPr>
          <a:lstStyle>
            <a:lvl1pPr marL="0" indent="0" algn="ctr">
              <a:buFont typeface="Arial" panose="020B0604020202020204" pitchFamily="34" charset="0"/>
              <a:buNone/>
              <a:defRPr lang="en-US"/>
            </a:lvl1pPr>
          </a:lstStyle>
          <a:p>
            <a:pPr marL="228600" lvl="0" indent="-228600" algn="ctr"/>
            <a:r>
              <a:rPr lang="en-US" dirty="0"/>
              <a:t>Click icon to add picture</a:t>
            </a:r>
          </a:p>
        </p:txBody>
      </p:sp>
      <p:sp>
        <p:nvSpPr>
          <p:cNvPr id="12" name="Picture Placeholder 6">
            <a:extLst>
              <a:ext uri="{FF2B5EF4-FFF2-40B4-BE49-F238E27FC236}">
                <a16:creationId xmlns:a16="http://schemas.microsoft.com/office/drawing/2014/main" id="{E0F372CA-BA6E-4848-ACA8-D2B859CE96CF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304800" y="3200400"/>
            <a:ext cx="5638800" cy="2590800"/>
          </a:xfrm>
          <a:gradFill flip="none" rotWithShape="1">
            <a:gsLst>
              <a:gs pos="0">
                <a:schemeClr val="accent5">
                  <a:lumMod val="20000"/>
                  <a:lumOff val="80000"/>
                </a:schemeClr>
              </a:gs>
              <a:gs pos="72000">
                <a:schemeClr val="accent5">
                  <a:lumMod val="40000"/>
                  <a:lumOff val="60000"/>
                </a:schemeClr>
              </a:gs>
            </a:gsLst>
            <a:lin ang="2700000" scaled="1"/>
            <a:tileRect/>
          </a:gradFill>
          <a:ln>
            <a:noFill/>
          </a:ln>
        </p:spPr>
        <p:txBody>
          <a:bodyPr vert="horz" lIns="91440" tIns="45720" rIns="91440" bIns="45720" rtlCol="0" anchor="ctr">
            <a:noAutofit/>
          </a:bodyPr>
          <a:lstStyle>
            <a:lvl1pPr marL="0" indent="0" algn="ctr">
              <a:buFont typeface="Arial" panose="020B0604020202020204" pitchFamily="34" charset="0"/>
              <a:buNone/>
              <a:defRPr lang="en-US"/>
            </a:lvl1pPr>
          </a:lstStyle>
          <a:p>
            <a:pPr marL="228600" lvl="0" indent="-228600" algn="ctr"/>
            <a:r>
              <a:rPr lang="en-US" dirty="0"/>
              <a:t>Click icon to add picture</a:t>
            </a:r>
          </a:p>
        </p:txBody>
      </p:sp>
      <p:sp>
        <p:nvSpPr>
          <p:cNvPr id="13" name="Picture Placeholder 6">
            <a:extLst>
              <a:ext uri="{FF2B5EF4-FFF2-40B4-BE49-F238E27FC236}">
                <a16:creationId xmlns:a16="http://schemas.microsoft.com/office/drawing/2014/main" id="{319E8062-8734-42E6-9356-0CE8EC4F549D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6248400" y="3200400"/>
            <a:ext cx="5638800" cy="2590800"/>
          </a:xfrm>
          <a:gradFill flip="none" rotWithShape="1">
            <a:gsLst>
              <a:gs pos="0">
                <a:schemeClr val="accent5">
                  <a:lumMod val="20000"/>
                  <a:lumOff val="80000"/>
                </a:schemeClr>
              </a:gs>
              <a:gs pos="72000">
                <a:schemeClr val="accent5">
                  <a:lumMod val="40000"/>
                  <a:lumOff val="60000"/>
                </a:schemeClr>
              </a:gs>
            </a:gsLst>
            <a:lin ang="2700000" scaled="1"/>
            <a:tileRect/>
          </a:gradFill>
          <a:ln>
            <a:noFill/>
          </a:ln>
        </p:spPr>
        <p:txBody>
          <a:bodyPr vert="horz" lIns="91440" tIns="45720" rIns="91440" bIns="45720" rtlCol="0" anchor="ctr">
            <a:noAutofit/>
          </a:bodyPr>
          <a:lstStyle>
            <a:lvl1pPr marL="0" indent="0" algn="ctr">
              <a:buFont typeface="Arial" panose="020B0604020202020204" pitchFamily="34" charset="0"/>
              <a:buNone/>
              <a:defRPr lang="en-US"/>
            </a:lvl1pPr>
          </a:lstStyle>
          <a:p>
            <a:pPr marL="228600" lvl="0" indent="-228600" algn="ctr"/>
            <a:r>
              <a:rPr lang="en-US" dirty="0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2698052348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ix Imag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icture Placeholder 6">
            <a:extLst>
              <a:ext uri="{FF2B5EF4-FFF2-40B4-BE49-F238E27FC236}">
                <a16:creationId xmlns:a16="http://schemas.microsoft.com/office/drawing/2014/main" id="{FD4F58E7-6674-4D6D-B28B-4FB4B152A9DA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304801" y="3200400"/>
            <a:ext cx="3657600" cy="2590799"/>
          </a:xfrm>
          <a:gradFill flip="none" rotWithShape="1">
            <a:gsLst>
              <a:gs pos="0">
                <a:schemeClr val="accent5">
                  <a:lumMod val="20000"/>
                  <a:lumOff val="80000"/>
                </a:schemeClr>
              </a:gs>
              <a:gs pos="72000">
                <a:schemeClr val="accent5">
                  <a:lumMod val="40000"/>
                  <a:lumOff val="60000"/>
                </a:schemeClr>
              </a:gs>
            </a:gsLst>
            <a:lin ang="2700000" scaled="1"/>
            <a:tileRect/>
          </a:gradFill>
          <a:ln>
            <a:noFill/>
          </a:ln>
        </p:spPr>
        <p:txBody>
          <a:bodyPr vert="horz" lIns="91440" tIns="45720" rIns="91440" bIns="45720" rtlCol="0" anchor="ctr">
            <a:noAutofit/>
          </a:bodyPr>
          <a:lstStyle>
            <a:lvl1pPr marL="0" indent="0" algn="ctr">
              <a:buFont typeface="Arial" panose="020B0604020202020204" pitchFamily="34" charset="0"/>
              <a:buNone/>
              <a:defRPr lang="en-US"/>
            </a:lvl1pPr>
          </a:lstStyle>
          <a:p>
            <a:pPr marL="228600" lvl="0" indent="-228600" algn="ctr"/>
            <a:r>
              <a:rPr lang="en-US" dirty="0"/>
              <a:t>Click icon to add picture</a:t>
            </a:r>
          </a:p>
        </p:txBody>
      </p:sp>
      <p:sp>
        <p:nvSpPr>
          <p:cNvPr id="18" name="Picture Placeholder 6">
            <a:extLst>
              <a:ext uri="{FF2B5EF4-FFF2-40B4-BE49-F238E27FC236}">
                <a16:creationId xmlns:a16="http://schemas.microsoft.com/office/drawing/2014/main" id="{E5E5F7BD-6E72-44E3-8CFF-CC5897C0F48C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4267201" y="3200400"/>
            <a:ext cx="3657600" cy="2590799"/>
          </a:xfrm>
          <a:gradFill flip="none" rotWithShape="1">
            <a:gsLst>
              <a:gs pos="0">
                <a:schemeClr val="accent5">
                  <a:lumMod val="20000"/>
                  <a:lumOff val="80000"/>
                </a:schemeClr>
              </a:gs>
              <a:gs pos="72000">
                <a:schemeClr val="accent5">
                  <a:lumMod val="40000"/>
                  <a:lumOff val="60000"/>
                </a:schemeClr>
              </a:gs>
            </a:gsLst>
            <a:lin ang="2700000" scaled="1"/>
            <a:tileRect/>
          </a:gradFill>
          <a:ln>
            <a:noFill/>
          </a:ln>
        </p:spPr>
        <p:txBody>
          <a:bodyPr vert="horz" lIns="91440" tIns="45720" rIns="91440" bIns="45720" rtlCol="0" anchor="ctr">
            <a:noAutofit/>
          </a:bodyPr>
          <a:lstStyle>
            <a:lvl1pPr marL="0" indent="0" algn="ctr">
              <a:buFont typeface="Arial" panose="020B0604020202020204" pitchFamily="34" charset="0"/>
              <a:buNone/>
              <a:defRPr lang="en-US"/>
            </a:lvl1pPr>
          </a:lstStyle>
          <a:p>
            <a:pPr marL="228600" lvl="0" indent="-228600" algn="ctr"/>
            <a:r>
              <a:rPr lang="en-US" dirty="0"/>
              <a:t>Click icon to add picture</a:t>
            </a:r>
          </a:p>
        </p:txBody>
      </p:sp>
      <p:sp>
        <p:nvSpPr>
          <p:cNvPr id="19" name="Picture Placeholder 6">
            <a:extLst>
              <a:ext uri="{FF2B5EF4-FFF2-40B4-BE49-F238E27FC236}">
                <a16:creationId xmlns:a16="http://schemas.microsoft.com/office/drawing/2014/main" id="{9C170412-F504-4CF0-9253-A4F4151FF0F1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8229600" y="3200400"/>
            <a:ext cx="3657600" cy="2590799"/>
          </a:xfrm>
          <a:gradFill flip="none" rotWithShape="1">
            <a:gsLst>
              <a:gs pos="0">
                <a:schemeClr val="accent5">
                  <a:lumMod val="20000"/>
                  <a:lumOff val="80000"/>
                </a:schemeClr>
              </a:gs>
              <a:gs pos="72000">
                <a:schemeClr val="accent5">
                  <a:lumMod val="40000"/>
                  <a:lumOff val="60000"/>
                </a:schemeClr>
              </a:gs>
            </a:gsLst>
            <a:lin ang="2700000" scaled="1"/>
            <a:tileRect/>
          </a:gradFill>
          <a:ln>
            <a:noFill/>
          </a:ln>
        </p:spPr>
        <p:txBody>
          <a:bodyPr vert="horz" lIns="91440" tIns="45720" rIns="91440" bIns="45720" rtlCol="0" anchor="ctr">
            <a:noAutofit/>
          </a:bodyPr>
          <a:lstStyle>
            <a:lvl1pPr marL="0" indent="0" algn="ctr">
              <a:buFont typeface="Arial" panose="020B0604020202020204" pitchFamily="34" charset="0"/>
              <a:buNone/>
              <a:defRPr lang="en-US"/>
            </a:lvl1pPr>
          </a:lstStyle>
          <a:p>
            <a:pPr marL="228600" lvl="0" indent="-228600" algn="ctr"/>
            <a:r>
              <a:rPr lang="en-US" dirty="0"/>
              <a:t>Click icon to add picture</a:t>
            </a:r>
          </a:p>
        </p:txBody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D42F6829-FC2D-4E7E-9A17-6A186DAE53A0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304801" y="304799"/>
            <a:ext cx="3657600" cy="2590799"/>
          </a:xfrm>
          <a:gradFill flip="none" rotWithShape="1">
            <a:gsLst>
              <a:gs pos="0">
                <a:schemeClr val="accent5">
                  <a:lumMod val="20000"/>
                  <a:lumOff val="80000"/>
                </a:schemeClr>
              </a:gs>
              <a:gs pos="72000">
                <a:schemeClr val="accent5">
                  <a:lumMod val="40000"/>
                  <a:lumOff val="60000"/>
                </a:schemeClr>
              </a:gs>
            </a:gsLst>
            <a:lin ang="2700000" scaled="1"/>
            <a:tileRect/>
          </a:gradFill>
          <a:ln>
            <a:noFill/>
          </a:ln>
        </p:spPr>
        <p:txBody>
          <a:bodyPr vert="horz" lIns="91440" tIns="45720" rIns="91440" bIns="45720" rtlCol="0" anchor="ctr">
            <a:noAutofit/>
          </a:bodyPr>
          <a:lstStyle>
            <a:lvl1pPr marL="0" indent="0" algn="ctr">
              <a:buFont typeface="Arial" panose="020B0604020202020204" pitchFamily="34" charset="0"/>
              <a:buNone/>
              <a:defRPr lang="en-US"/>
            </a:lvl1pPr>
          </a:lstStyle>
          <a:p>
            <a:pPr marL="228600" lvl="0" indent="-228600" algn="ctr"/>
            <a:r>
              <a:rPr lang="en-US" dirty="0"/>
              <a:t>Click icon to add picture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46B341-0739-4A4B-A870-F350F235D3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1/19/2021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51F020-DF80-4E72-992F-41D29778C2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NHTP - MFP Business Process Presentation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C06A8F3-E230-4772-BC90-5044FB7518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719988" y="6170673"/>
            <a:ext cx="586986" cy="338328"/>
          </a:xfrm>
          <a:prstGeom prst="rect">
            <a:avLst/>
          </a:prstGeom>
        </p:spPr>
        <p:txBody>
          <a:bodyPr/>
          <a:lstStyle/>
          <a:p>
            <a:fld id="{35EDF84B-C6E0-4237-8292-AD6332EF7C1F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1" name="Picture Placeholder 6">
            <a:extLst>
              <a:ext uri="{FF2B5EF4-FFF2-40B4-BE49-F238E27FC236}">
                <a16:creationId xmlns:a16="http://schemas.microsoft.com/office/drawing/2014/main" id="{303E1A13-34E4-4FB7-BA52-BE2CBACDC93E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67201" y="304799"/>
            <a:ext cx="3657600" cy="2590799"/>
          </a:xfrm>
          <a:gradFill flip="none" rotWithShape="1">
            <a:gsLst>
              <a:gs pos="0">
                <a:schemeClr val="accent5">
                  <a:lumMod val="20000"/>
                  <a:lumOff val="80000"/>
                </a:schemeClr>
              </a:gs>
              <a:gs pos="72000">
                <a:schemeClr val="accent5">
                  <a:lumMod val="40000"/>
                  <a:lumOff val="60000"/>
                </a:schemeClr>
              </a:gs>
            </a:gsLst>
            <a:lin ang="2700000" scaled="1"/>
            <a:tileRect/>
          </a:gradFill>
          <a:ln>
            <a:noFill/>
          </a:ln>
        </p:spPr>
        <p:txBody>
          <a:bodyPr vert="horz" lIns="91440" tIns="45720" rIns="91440" bIns="45720" rtlCol="0" anchor="ctr">
            <a:noAutofit/>
          </a:bodyPr>
          <a:lstStyle>
            <a:lvl1pPr marL="0" indent="0" algn="ctr">
              <a:buFont typeface="Arial" panose="020B0604020202020204" pitchFamily="34" charset="0"/>
              <a:buNone/>
              <a:defRPr lang="en-US"/>
            </a:lvl1pPr>
          </a:lstStyle>
          <a:p>
            <a:pPr marL="228600" lvl="0" indent="-228600" algn="ctr"/>
            <a:r>
              <a:rPr lang="en-US" dirty="0"/>
              <a:t>Click icon to add picture</a:t>
            </a:r>
          </a:p>
        </p:txBody>
      </p:sp>
      <p:sp>
        <p:nvSpPr>
          <p:cNvPr id="16" name="Picture Placeholder 6">
            <a:extLst>
              <a:ext uri="{FF2B5EF4-FFF2-40B4-BE49-F238E27FC236}">
                <a16:creationId xmlns:a16="http://schemas.microsoft.com/office/drawing/2014/main" id="{37B63177-0F26-4894-B6E8-CC20012E4DAC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8229600" y="304799"/>
            <a:ext cx="3657600" cy="2590799"/>
          </a:xfrm>
          <a:gradFill flip="none" rotWithShape="1">
            <a:gsLst>
              <a:gs pos="0">
                <a:schemeClr val="accent5">
                  <a:lumMod val="20000"/>
                  <a:lumOff val="80000"/>
                </a:schemeClr>
              </a:gs>
              <a:gs pos="72000">
                <a:schemeClr val="accent5">
                  <a:lumMod val="40000"/>
                  <a:lumOff val="60000"/>
                </a:schemeClr>
              </a:gs>
            </a:gsLst>
            <a:lin ang="2700000" scaled="1"/>
            <a:tileRect/>
          </a:gradFill>
          <a:ln>
            <a:noFill/>
          </a:ln>
        </p:spPr>
        <p:txBody>
          <a:bodyPr vert="horz" lIns="91440" tIns="45720" rIns="91440" bIns="45720" rtlCol="0" anchor="ctr">
            <a:noAutofit/>
          </a:bodyPr>
          <a:lstStyle>
            <a:lvl1pPr marL="0" indent="0" algn="ctr">
              <a:buFont typeface="Arial" panose="020B0604020202020204" pitchFamily="34" charset="0"/>
              <a:buNone/>
              <a:defRPr lang="en-US"/>
            </a:lvl1pPr>
          </a:lstStyle>
          <a:p>
            <a:pPr marL="228600" lvl="0" indent="-228600" algn="ctr"/>
            <a:r>
              <a:rPr lang="en-US" dirty="0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3688011706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Imag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D42F6829-FC2D-4E7E-9A17-6A186DAE53A0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304800" y="304800"/>
            <a:ext cx="5638800" cy="3524434"/>
          </a:xfrm>
          <a:gradFill flip="none" rotWithShape="1">
            <a:gsLst>
              <a:gs pos="0">
                <a:schemeClr val="accent5">
                  <a:lumMod val="20000"/>
                  <a:lumOff val="80000"/>
                </a:schemeClr>
              </a:gs>
              <a:gs pos="72000">
                <a:schemeClr val="accent5">
                  <a:lumMod val="40000"/>
                  <a:lumOff val="60000"/>
                </a:schemeClr>
              </a:gs>
            </a:gsLst>
            <a:lin ang="2700000" scaled="1"/>
            <a:tileRect/>
          </a:gradFill>
          <a:ln>
            <a:noFill/>
          </a:ln>
        </p:spPr>
        <p:txBody>
          <a:bodyPr vert="horz" lIns="91440" tIns="45720" rIns="91440" bIns="45720" rtlCol="0" anchor="ctr">
            <a:noAutofit/>
          </a:bodyPr>
          <a:lstStyle>
            <a:lvl1pPr marL="0" indent="0" algn="ctr">
              <a:buFont typeface="Arial" panose="020B0604020202020204" pitchFamily="34" charset="0"/>
              <a:buNone/>
              <a:defRPr lang="en-US"/>
            </a:lvl1pPr>
          </a:lstStyle>
          <a:p>
            <a:pPr marL="228600" lvl="0" indent="-228600" algn="ctr"/>
            <a:r>
              <a:rPr lang="en-US" dirty="0"/>
              <a:t>Click icon to add picture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46B341-0739-4A4B-A870-F350F235D3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1/19/2021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51F020-DF80-4E72-992F-41D29778C2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NHTP - MFP Business Process Presentation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C06A8F3-E230-4772-BC90-5044FB7518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719988" y="6170673"/>
            <a:ext cx="586986" cy="338328"/>
          </a:xfrm>
          <a:prstGeom prst="rect">
            <a:avLst/>
          </a:prstGeom>
        </p:spPr>
        <p:txBody>
          <a:bodyPr/>
          <a:lstStyle/>
          <a:p>
            <a:fld id="{35EDF84B-C6E0-4237-8292-AD6332EF7C1F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1" name="Picture Placeholder 6">
            <a:extLst>
              <a:ext uri="{FF2B5EF4-FFF2-40B4-BE49-F238E27FC236}">
                <a16:creationId xmlns:a16="http://schemas.microsoft.com/office/drawing/2014/main" id="{303E1A13-34E4-4FB7-BA52-BE2CBACDC93E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248400" y="304800"/>
            <a:ext cx="5638800" cy="3524434"/>
          </a:xfrm>
          <a:gradFill flip="none" rotWithShape="1">
            <a:gsLst>
              <a:gs pos="0">
                <a:schemeClr val="accent5">
                  <a:lumMod val="20000"/>
                  <a:lumOff val="80000"/>
                </a:schemeClr>
              </a:gs>
              <a:gs pos="72000">
                <a:schemeClr val="accent5">
                  <a:lumMod val="40000"/>
                  <a:lumOff val="60000"/>
                </a:schemeClr>
              </a:gs>
            </a:gsLst>
            <a:lin ang="2700000" scaled="1"/>
            <a:tileRect/>
          </a:gradFill>
          <a:ln>
            <a:noFill/>
          </a:ln>
        </p:spPr>
        <p:txBody>
          <a:bodyPr vert="horz" lIns="91440" tIns="45720" rIns="91440" bIns="45720" rtlCol="0" anchor="ctr">
            <a:noAutofit/>
          </a:bodyPr>
          <a:lstStyle>
            <a:lvl1pPr marL="0" indent="0" algn="ctr">
              <a:buFont typeface="Arial" panose="020B0604020202020204" pitchFamily="34" charset="0"/>
              <a:buNone/>
              <a:defRPr lang="en-US"/>
            </a:lvl1pPr>
          </a:lstStyle>
          <a:p>
            <a:pPr marL="228600" lvl="0" indent="-228600" algn="ctr"/>
            <a:r>
              <a:rPr lang="en-US" dirty="0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3487345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ransition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28">
            <a:extLst>
              <a:ext uri="{FF2B5EF4-FFF2-40B4-BE49-F238E27FC236}">
                <a16:creationId xmlns:a16="http://schemas.microsoft.com/office/drawing/2014/main" id="{00F98947-48BE-4678-805E-54C7D3A5418A}"/>
              </a:ext>
            </a:extLst>
          </p:cNvPr>
          <p:cNvSpPr/>
          <p:nvPr/>
        </p:nvSpPr>
        <p:spPr>
          <a:xfrm>
            <a:off x="304800" y="304800"/>
            <a:ext cx="11582400" cy="6248400"/>
          </a:xfrm>
          <a:prstGeom prst="rect">
            <a:avLst/>
          </a:prstGeom>
          <a:solidFill>
            <a:srgbClr val="1A49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srgbClr val="3737DD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1A7458D1-E74D-4D21-9BE4-97F658C9ED21}"/>
              </a:ext>
            </a:extLst>
          </p:cNvPr>
          <p:cNvCxnSpPr/>
          <p:nvPr/>
        </p:nvCxnSpPr>
        <p:spPr>
          <a:xfrm>
            <a:off x="5797019" y="3429000"/>
            <a:ext cx="597962" cy="0"/>
          </a:xfrm>
          <a:prstGeom prst="line">
            <a:avLst/>
          </a:prstGeom>
          <a:ln w="76200">
            <a:solidFill>
              <a:srgbClr val="EC515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Прямоугольник 11">
            <a:extLst>
              <a:ext uri="{FF2B5EF4-FFF2-40B4-BE49-F238E27FC236}">
                <a16:creationId xmlns:a16="http://schemas.microsoft.com/office/drawing/2014/main" id="{B37699F4-DD53-46D4-8DD3-A8170FF960AE}"/>
              </a:ext>
            </a:extLst>
          </p:cNvPr>
          <p:cNvSpPr/>
          <p:nvPr/>
        </p:nvSpPr>
        <p:spPr>
          <a:xfrm>
            <a:off x="5639445" y="5895975"/>
            <a:ext cx="913111" cy="413727"/>
          </a:xfrm>
          <a:prstGeom prst="rect">
            <a:avLst/>
          </a:prstGeom>
          <a:solidFill>
            <a:srgbClr val="EC515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3" name="Graphic 12">
            <a:extLst>
              <a:ext uri="{FF2B5EF4-FFF2-40B4-BE49-F238E27FC236}">
                <a16:creationId xmlns:a16="http://schemas.microsoft.com/office/drawing/2014/main" id="{71123FAC-05A1-4CB3-B8EA-CF7C5BFA7DD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23994" y="5944798"/>
            <a:ext cx="744012" cy="31608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9D8BD7FE-5910-4840-9838-A66DCA5ABA9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561397" y="1822430"/>
            <a:ext cx="5074920" cy="1311128"/>
          </a:xfrm>
        </p:spPr>
        <p:txBody>
          <a:bodyPr anchor="t"/>
          <a:lstStyle>
            <a:lvl1pPr algn="ctr">
              <a:defRPr sz="44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YOUR TRANSITION’S TITLE GOES HERE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B0323D5-16CF-4643-8ED4-144A2183D006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3556635" y="3589021"/>
            <a:ext cx="5074920" cy="1581912"/>
          </a:xfrm>
        </p:spPr>
        <p:txBody>
          <a:bodyPr>
            <a:noAutofit/>
          </a:bodyPr>
          <a:lstStyle>
            <a:lvl1pPr marL="0" indent="0" algn="ctr">
              <a:buNone/>
              <a:defRPr sz="27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And your transition’s sub-title can go here. This one can go up to three lines!</a:t>
            </a:r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502E6161-959F-4D97-A425-DEBED66A1D2A}"/>
              </a:ext>
            </a:extLst>
          </p:cNvPr>
          <p:cNvSpPr/>
          <p:nvPr/>
        </p:nvSpPr>
        <p:spPr>
          <a:xfrm>
            <a:off x="9851151" y="773578"/>
            <a:ext cx="2036049" cy="5310352"/>
          </a:xfrm>
          <a:custGeom>
            <a:avLst/>
            <a:gdLst>
              <a:gd name="connsiteX0" fmla="*/ 2032192 w 2036049"/>
              <a:gd name="connsiteY0" fmla="*/ 0 h 5310352"/>
              <a:gd name="connsiteX1" fmla="*/ 2036049 w 2036049"/>
              <a:gd name="connsiteY1" fmla="*/ 329 h 5310352"/>
              <a:gd name="connsiteX2" fmla="*/ 2036049 w 2036049"/>
              <a:gd name="connsiteY2" fmla="*/ 292973 h 5310352"/>
              <a:gd name="connsiteX3" fmla="*/ 2032192 w 2036049"/>
              <a:gd name="connsiteY3" fmla="*/ 292584 h 5310352"/>
              <a:gd name="connsiteX4" fmla="*/ 1821826 w 2036049"/>
              <a:gd name="connsiteY4" fmla="*/ 502948 h 5310352"/>
              <a:gd name="connsiteX5" fmla="*/ 2032192 w 2036049"/>
              <a:gd name="connsiteY5" fmla="*/ 713313 h 5310352"/>
              <a:gd name="connsiteX6" fmla="*/ 2036049 w 2036049"/>
              <a:gd name="connsiteY6" fmla="*/ 712924 h 5310352"/>
              <a:gd name="connsiteX7" fmla="*/ 2036049 w 2036049"/>
              <a:gd name="connsiteY7" fmla="*/ 5301227 h 5310352"/>
              <a:gd name="connsiteX8" fmla="*/ 2030823 w 2036049"/>
              <a:gd name="connsiteY8" fmla="*/ 5310352 h 5310352"/>
              <a:gd name="connsiteX9" fmla="*/ 373375 w 2036049"/>
              <a:gd name="connsiteY9" fmla="*/ 3909180 h 5310352"/>
              <a:gd name="connsiteX10" fmla="*/ 223441 w 2036049"/>
              <a:gd name="connsiteY10" fmla="*/ 4056375 h 5310352"/>
              <a:gd name="connsiteX11" fmla="*/ 40774 w 2036049"/>
              <a:gd name="connsiteY11" fmla="*/ 2889626 h 5310352"/>
              <a:gd name="connsiteX12" fmla="*/ 1019445 w 2036049"/>
              <a:gd name="connsiteY12" fmla="*/ 3606579 h 5310352"/>
              <a:gd name="connsiteX13" fmla="*/ 675157 w 2036049"/>
              <a:gd name="connsiteY13" fmla="*/ 3666546 h 5310352"/>
              <a:gd name="connsiteX14" fmla="*/ 1071257 w 2036049"/>
              <a:gd name="connsiteY14" fmla="*/ 4048191 h 5310352"/>
              <a:gd name="connsiteX15" fmla="*/ 1669566 w 2036049"/>
              <a:gd name="connsiteY15" fmla="*/ 3523594 h 5310352"/>
              <a:gd name="connsiteX16" fmla="*/ 1721159 w 2036049"/>
              <a:gd name="connsiteY16" fmla="*/ 2294770 h 5310352"/>
              <a:gd name="connsiteX17" fmla="*/ 1730492 w 2036049"/>
              <a:gd name="connsiteY17" fmla="*/ 1758294 h 5310352"/>
              <a:gd name="connsiteX18" fmla="*/ 506968 w 2036049"/>
              <a:gd name="connsiteY18" fmla="*/ 1758294 h 5310352"/>
              <a:gd name="connsiteX19" fmla="*/ 506968 w 2036049"/>
              <a:gd name="connsiteY19" fmla="*/ 1292158 h 5310352"/>
              <a:gd name="connsiteX20" fmla="*/ 1738347 w 2036049"/>
              <a:gd name="connsiteY20" fmla="*/ 1292158 h 5310352"/>
              <a:gd name="connsiteX21" fmla="*/ 1744204 w 2036049"/>
              <a:gd name="connsiteY21" fmla="*/ 915330 h 5310352"/>
              <a:gd name="connsiteX22" fmla="*/ 1744724 w 2036049"/>
              <a:gd name="connsiteY22" fmla="*/ 915330 h 5310352"/>
              <a:gd name="connsiteX23" fmla="*/ 1529212 w 2036049"/>
              <a:gd name="connsiteY23" fmla="*/ 502948 h 5310352"/>
              <a:gd name="connsiteX24" fmla="*/ 2032192 w 2036049"/>
              <a:gd name="connsiteY24" fmla="*/ 0 h 5310352"/>
              <a:gd name="connsiteX25" fmla="*/ 1714727 w 2036049"/>
              <a:gd name="connsiteY25" fmla="*/ 2652767 h 5310352"/>
              <a:gd name="connsiteX26" fmla="*/ 1706406 w 2036049"/>
              <a:gd name="connsiteY26" fmla="*/ 3086224 h 5310352"/>
              <a:gd name="connsiteX27" fmla="*/ 1714727 w 2036049"/>
              <a:gd name="connsiteY27" fmla="*/ 2652767 h 53103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</a:cxnLst>
            <a:rect l="l" t="t" r="r" b="b"/>
            <a:pathLst>
              <a:path w="2036049" h="5310352">
                <a:moveTo>
                  <a:pt x="2032192" y="0"/>
                </a:moveTo>
                <a:lnTo>
                  <a:pt x="2036049" y="329"/>
                </a:lnTo>
                <a:lnTo>
                  <a:pt x="2036049" y="292973"/>
                </a:lnTo>
                <a:lnTo>
                  <a:pt x="2032192" y="292584"/>
                </a:lnTo>
                <a:cubicBezTo>
                  <a:pt x="1916006" y="292584"/>
                  <a:pt x="1821826" y="386791"/>
                  <a:pt x="1821826" y="502948"/>
                </a:cubicBezTo>
                <a:cubicBezTo>
                  <a:pt x="1821826" y="619133"/>
                  <a:pt x="1916006" y="713313"/>
                  <a:pt x="2032192" y="713313"/>
                </a:cubicBezTo>
                <a:lnTo>
                  <a:pt x="2036049" y="712924"/>
                </a:lnTo>
                <a:lnTo>
                  <a:pt x="2036049" y="5301227"/>
                </a:lnTo>
                <a:lnTo>
                  <a:pt x="2030823" y="5310352"/>
                </a:lnTo>
                <a:cubicBezTo>
                  <a:pt x="1962672" y="5127713"/>
                  <a:pt x="746839" y="4726991"/>
                  <a:pt x="373375" y="3909180"/>
                </a:cubicBezTo>
                <a:cubicBezTo>
                  <a:pt x="357008" y="3928257"/>
                  <a:pt x="288856" y="3993671"/>
                  <a:pt x="223441" y="4056375"/>
                </a:cubicBezTo>
                <a:cubicBezTo>
                  <a:pt x="2620" y="3846476"/>
                  <a:pt x="-46455" y="3173123"/>
                  <a:pt x="40774" y="2889626"/>
                </a:cubicBezTo>
                <a:cubicBezTo>
                  <a:pt x="112812" y="2943517"/>
                  <a:pt x="749576" y="3383022"/>
                  <a:pt x="1019445" y="3606579"/>
                </a:cubicBezTo>
                <a:cubicBezTo>
                  <a:pt x="984001" y="3609316"/>
                  <a:pt x="738656" y="3658363"/>
                  <a:pt x="675157" y="3666546"/>
                </a:cubicBezTo>
                <a:cubicBezTo>
                  <a:pt x="698887" y="3688360"/>
                  <a:pt x="943028" y="3986773"/>
                  <a:pt x="1071257" y="4048191"/>
                </a:cubicBezTo>
                <a:cubicBezTo>
                  <a:pt x="1409058" y="4210057"/>
                  <a:pt x="1585266" y="4121105"/>
                  <a:pt x="1669566" y="3523594"/>
                </a:cubicBezTo>
                <a:cubicBezTo>
                  <a:pt x="812445" y="3324040"/>
                  <a:pt x="725709" y="2551992"/>
                  <a:pt x="1721159" y="2294770"/>
                </a:cubicBezTo>
                <a:cubicBezTo>
                  <a:pt x="1724279" y="2118015"/>
                  <a:pt x="1727481" y="1933214"/>
                  <a:pt x="1730492" y="1758294"/>
                </a:cubicBezTo>
                <a:lnTo>
                  <a:pt x="506968" y="1758294"/>
                </a:lnTo>
                <a:lnTo>
                  <a:pt x="506968" y="1292158"/>
                </a:lnTo>
                <a:lnTo>
                  <a:pt x="1738347" y="1292158"/>
                </a:lnTo>
                <a:cubicBezTo>
                  <a:pt x="1741905" y="1078919"/>
                  <a:pt x="1744204" y="931177"/>
                  <a:pt x="1744204" y="915330"/>
                </a:cubicBezTo>
                <a:lnTo>
                  <a:pt x="1744724" y="915330"/>
                </a:lnTo>
                <a:cubicBezTo>
                  <a:pt x="1614552" y="824434"/>
                  <a:pt x="1529212" y="673763"/>
                  <a:pt x="1529212" y="502948"/>
                </a:cubicBezTo>
                <a:cubicBezTo>
                  <a:pt x="1529212" y="225172"/>
                  <a:pt x="1754413" y="0"/>
                  <a:pt x="2032192" y="0"/>
                </a:cubicBezTo>
                <a:close/>
                <a:moveTo>
                  <a:pt x="1714727" y="2652767"/>
                </a:moveTo>
                <a:cubicBezTo>
                  <a:pt x="1372519" y="2767392"/>
                  <a:pt x="1373586" y="2979016"/>
                  <a:pt x="1706406" y="3086224"/>
                </a:cubicBezTo>
                <a:cubicBezTo>
                  <a:pt x="1708431" y="2990019"/>
                  <a:pt x="1711360" y="2835872"/>
                  <a:pt x="1714727" y="2652767"/>
                </a:cubicBezTo>
                <a:close/>
              </a:path>
            </a:pathLst>
          </a:custGeom>
          <a:solidFill>
            <a:srgbClr val="FFFFFF">
              <a:alpha val="40000"/>
            </a:srgbClr>
          </a:solidFill>
          <a:ln w="2471" cap="flat">
            <a:noFill/>
            <a:prstDash val="solid"/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23000"/>
              </a:lnSpc>
              <a:spcBef>
                <a:spcPts val="600"/>
              </a:spcBef>
              <a:spcAft>
                <a:spcPts val="600"/>
              </a:spcAft>
            </a:pPr>
            <a:endParaRPr lang="en-US" sz="1600" dirty="0"/>
          </a:p>
        </p:txBody>
      </p:sp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D510F7FB-D9D5-4C19-B7C0-F200AACFA448}"/>
              </a:ext>
            </a:extLst>
          </p:cNvPr>
          <p:cNvSpPr/>
          <p:nvPr/>
        </p:nvSpPr>
        <p:spPr>
          <a:xfrm>
            <a:off x="304800" y="773907"/>
            <a:ext cx="2025597" cy="5300898"/>
          </a:xfrm>
          <a:custGeom>
            <a:avLst/>
            <a:gdLst>
              <a:gd name="connsiteX0" fmla="*/ 0 w 2025597"/>
              <a:gd name="connsiteY0" fmla="*/ 0 h 5300898"/>
              <a:gd name="connsiteX1" fmla="*/ 82086 w 2025597"/>
              <a:gd name="connsiteY1" fmla="*/ 6998 h 5300898"/>
              <a:gd name="connsiteX2" fmla="*/ 482728 w 2025597"/>
              <a:gd name="connsiteY2" fmla="*/ 377402 h 5300898"/>
              <a:gd name="connsiteX3" fmla="*/ 1197880 w 2025597"/>
              <a:gd name="connsiteY3" fmla="*/ 1291829 h 5300898"/>
              <a:gd name="connsiteX4" fmla="*/ 1521394 w 2025597"/>
              <a:gd name="connsiteY4" fmla="*/ 1291829 h 5300898"/>
              <a:gd name="connsiteX5" fmla="*/ 1521394 w 2025597"/>
              <a:gd name="connsiteY5" fmla="*/ 1757965 h 5300898"/>
              <a:gd name="connsiteX6" fmla="*/ 1184222 w 2025597"/>
              <a:gd name="connsiteY6" fmla="*/ 1757965 h 5300898"/>
              <a:gd name="connsiteX7" fmla="*/ 308736 w 2025597"/>
              <a:gd name="connsiteY7" fmla="*/ 2534502 h 5300898"/>
              <a:gd name="connsiteX8" fmla="*/ 321929 w 2025597"/>
              <a:gd name="connsiteY8" fmla="*/ 3191898 h 5300898"/>
              <a:gd name="connsiteX9" fmla="*/ 324502 w 2025597"/>
              <a:gd name="connsiteY9" fmla="*/ 3224687 h 5300898"/>
              <a:gd name="connsiteX10" fmla="*/ 1084212 w 2025597"/>
              <a:gd name="connsiteY10" fmla="*/ 3949687 h 5300898"/>
              <a:gd name="connsiteX11" fmla="*/ 1350441 w 2025597"/>
              <a:gd name="connsiteY11" fmla="*/ 3666217 h 5300898"/>
              <a:gd name="connsiteX12" fmla="*/ 1006180 w 2025597"/>
              <a:gd name="connsiteY12" fmla="*/ 3606250 h 5300898"/>
              <a:gd name="connsiteX13" fmla="*/ 1984824 w 2025597"/>
              <a:gd name="connsiteY13" fmla="*/ 2889297 h 5300898"/>
              <a:gd name="connsiteX14" fmla="*/ 1802184 w 2025597"/>
              <a:gd name="connsiteY14" fmla="*/ 4056046 h 5300898"/>
              <a:gd name="connsiteX15" fmla="*/ 1652223 w 2025597"/>
              <a:gd name="connsiteY15" fmla="*/ 3908851 h 5300898"/>
              <a:gd name="connsiteX16" fmla="*/ 1191831 w 2025597"/>
              <a:gd name="connsiteY16" fmla="*/ 4495223 h 5300898"/>
              <a:gd name="connsiteX17" fmla="*/ 809882 w 2025597"/>
              <a:gd name="connsiteY17" fmla="*/ 5131489 h 5300898"/>
              <a:gd name="connsiteX18" fmla="*/ 893771 w 2025597"/>
              <a:gd name="connsiteY18" fmla="*/ 4726033 h 5300898"/>
              <a:gd name="connsiteX19" fmla="*/ 6748 w 2025597"/>
              <a:gd name="connsiteY19" fmla="*/ 5289114 h 5300898"/>
              <a:gd name="connsiteX20" fmla="*/ 0 w 2025597"/>
              <a:gd name="connsiteY20" fmla="*/ 5300898 h 5300898"/>
              <a:gd name="connsiteX21" fmla="*/ 0 w 2025597"/>
              <a:gd name="connsiteY21" fmla="*/ 712595 h 5300898"/>
              <a:gd name="connsiteX22" fmla="*/ 38541 w 2025597"/>
              <a:gd name="connsiteY22" fmla="*/ 708710 h 5300898"/>
              <a:gd name="connsiteX23" fmla="*/ 206537 w 2025597"/>
              <a:gd name="connsiteY23" fmla="*/ 502619 h 5300898"/>
              <a:gd name="connsiteX24" fmla="*/ 38541 w 2025597"/>
              <a:gd name="connsiteY24" fmla="*/ 296530 h 5300898"/>
              <a:gd name="connsiteX25" fmla="*/ 0 w 2025597"/>
              <a:gd name="connsiteY25" fmla="*/ 292644 h 5300898"/>
              <a:gd name="connsiteX26" fmla="*/ 0 w 2025597"/>
              <a:gd name="connsiteY26" fmla="*/ 0 h 5300898"/>
              <a:gd name="connsiteX27" fmla="*/ 419394 w 2025597"/>
              <a:gd name="connsiteY27" fmla="*/ 773635 h 5300898"/>
              <a:gd name="connsiteX28" fmla="*/ 281421 w 2025597"/>
              <a:gd name="connsiteY28" fmla="*/ 916643 h 5300898"/>
              <a:gd name="connsiteX29" fmla="*/ 287251 w 2025597"/>
              <a:gd name="connsiteY29" fmla="*/ 1291829 h 5300898"/>
              <a:gd name="connsiteX30" fmla="*/ 809554 w 2025597"/>
              <a:gd name="connsiteY30" fmla="*/ 1291829 h 5300898"/>
              <a:gd name="connsiteX31" fmla="*/ 419394 w 2025597"/>
              <a:gd name="connsiteY31" fmla="*/ 773635 h 5300898"/>
              <a:gd name="connsiteX32" fmla="*/ 295106 w 2025597"/>
              <a:gd name="connsiteY32" fmla="*/ 1757965 h 5300898"/>
              <a:gd name="connsiteX33" fmla="*/ 302250 w 2025597"/>
              <a:gd name="connsiteY33" fmla="*/ 2169060 h 5300898"/>
              <a:gd name="connsiteX34" fmla="*/ 777120 w 2025597"/>
              <a:gd name="connsiteY34" fmla="*/ 1757965 h 5300898"/>
              <a:gd name="connsiteX35" fmla="*/ 295106 w 2025597"/>
              <a:gd name="connsiteY35" fmla="*/ 1757965 h 5300898"/>
              <a:gd name="connsiteX36" fmla="*/ 384086 w 2025597"/>
              <a:gd name="connsiteY36" fmla="*/ 3687456 h 5300898"/>
              <a:gd name="connsiteX37" fmla="*/ 749340 w 2025597"/>
              <a:gd name="connsiteY37" fmla="*/ 4116041 h 5300898"/>
              <a:gd name="connsiteX38" fmla="*/ 384086 w 2025597"/>
              <a:gd name="connsiteY38" fmla="*/ 3687456 h 53008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</a:cxnLst>
            <a:rect l="l" t="t" r="r" b="b"/>
            <a:pathLst>
              <a:path w="2025597" h="5300898">
                <a:moveTo>
                  <a:pt x="0" y="0"/>
                </a:moveTo>
                <a:lnTo>
                  <a:pt x="82086" y="6998"/>
                </a:lnTo>
                <a:cubicBezTo>
                  <a:pt x="277519" y="40718"/>
                  <a:pt x="433968" y="187466"/>
                  <a:pt x="482728" y="377402"/>
                </a:cubicBezTo>
                <a:cubicBezTo>
                  <a:pt x="724351" y="483105"/>
                  <a:pt x="1113334" y="798104"/>
                  <a:pt x="1197880" y="1291829"/>
                </a:cubicBezTo>
                <a:lnTo>
                  <a:pt x="1521394" y="1291829"/>
                </a:lnTo>
                <a:lnTo>
                  <a:pt x="1521394" y="1757965"/>
                </a:lnTo>
                <a:lnTo>
                  <a:pt x="1184222" y="1757965"/>
                </a:lnTo>
                <a:cubicBezTo>
                  <a:pt x="1097432" y="2124228"/>
                  <a:pt x="820310" y="2408847"/>
                  <a:pt x="308736" y="2534502"/>
                </a:cubicBezTo>
                <a:cubicBezTo>
                  <a:pt x="315223" y="2893567"/>
                  <a:pt x="320642" y="3174628"/>
                  <a:pt x="321929" y="3191898"/>
                </a:cubicBezTo>
                <a:cubicBezTo>
                  <a:pt x="322750" y="3203120"/>
                  <a:pt x="323653" y="3213684"/>
                  <a:pt x="324502" y="3224687"/>
                </a:cubicBezTo>
                <a:cubicBezTo>
                  <a:pt x="657787" y="3357923"/>
                  <a:pt x="937427" y="3635070"/>
                  <a:pt x="1084212" y="3949687"/>
                </a:cubicBezTo>
                <a:cubicBezTo>
                  <a:pt x="1203655" y="3839003"/>
                  <a:pt x="1333471" y="3681818"/>
                  <a:pt x="1350441" y="3666217"/>
                </a:cubicBezTo>
                <a:cubicBezTo>
                  <a:pt x="1286942" y="3658034"/>
                  <a:pt x="1041597" y="3608987"/>
                  <a:pt x="1006180" y="3606250"/>
                </a:cubicBezTo>
                <a:cubicBezTo>
                  <a:pt x="1276049" y="3382693"/>
                  <a:pt x="1912813" y="2943188"/>
                  <a:pt x="1984824" y="2889297"/>
                </a:cubicBezTo>
                <a:cubicBezTo>
                  <a:pt x="2072052" y="3172794"/>
                  <a:pt x="2022978" y="3846147"/>
                  <a:pt x="1802184" y="4056046"/>
                </a:cubicBezTo>
                <a:cubicBezTo>
                  <a:pt x="1736742" y="3993342"/>
                  <a:pt x="1668618" y="3927928"/>
                  <a:pt x="1652223" y="3908851"/>
                </a:cubicBezTo>
                <a:cubicBezTo>
                  <a:pt x="1549065" y="4134734"/>
                  <a:pt x="1381588" y="4328787"/>
                  <a:pt x="1191831" y="4495223"/>
                </a:cubicBezTo>
                <a:cubicBezTo>
                  <a:pt x="1171714" y="4733641"/>
                  <a:pt x="1055063" y="4959963"/>
                  <a:pt x="809882" y="5131489"/>
                </a:cubicBezTo>
                <a:cubicBezTo>
                  <a:pt x="867715" y="5032055"/>
                  <a:pt x="896043" y="4887542"/>
                  <a:pt x="893771" y="4726033"/>
                </a:cubicBezTo>
                <a:cubicBezTo>
                  <a:pt x="493612" y="5003306"/>
                  <a:pt x="88642" y="5180100"/>
                  <a:pt x="6748" y="5289114"/>
                </a:cubicBezTo>
                <a:lnTo>
                  <a:pt x="0" y="5300898"/>
                </a:lnTo>
                <a:lnTo>
                  <a:pt x="0" y="712595"/>
                </a:lnTo>
                <a:lnTo>
                  <a:pt x="38541" y="708710"/>
                </a:lnTo>
                <a:cubicBezTo>
                  <a:pt x="134409" y="689095"/>
                  <a:pt x="206537" y="604281"/>
                  <a:pt x="206537" y="502619"/>
                </a:cubicBezTo>
                <a:cubicBezTo>
                  <a:pt x="206537" y="400982"/>
                  <a:pt x="134409" y="316150"/>
                  <a:pt x="38541" y="296530"/>
                </a:cubicBezTo>
                <a:lnTo>
                  <a:pt x="0" y="292644"/>
                </a:lnTo>
                <a:lnTo>
                  <a:pt x="0" y="0"/>
                </a:lnTo>
                <a:close/>
                <a:moveTo>
                  <a:pt x="419394" y="773635"/>
                </a:moveTo>
                <a:cubicBezTo>
                  <a:pt x="383265" y="829963"/>
                  <a:pt x="336435" y="878681"/>
                  <a:pt x="281421" y="916643"/>
                </a:cubicBezTo>
                <a:cubicBezTo>
                  <a:pt x="281531" y="937991"/>
                  <a:pt x="283802" y="1083407"/>
                  <a:pt x="287251" y="1291829"/>
                </a:cubicBezTo>
                <a:lnTo>
                  <a:pt x="809554" y="1291829"/>
                </a:lnTo>
                <a:cubicBezTo>
                  <a:pt x="773343" y="1102648"/>
                  <a:pt x="664876" y="921542"/>
                  <a:pt x="419394" y="773635"/>
                </a:cubicBezTo>
                <a:close/>
                <a:moveTo>
                  <a:pt x="295106" y="1757965"/>
                </a:moveTo>
                <a:cubicBezTo>
                  <a:pt x="297405" y="1891885"/>
                  <a:pt x="299841" y="2031581"/>
                  <a:pt x="302250" y="2169060"/>
                </a:cubicBezTo>
                <a:cubicBezTo>
                  <a:pt x="595246" y="2071076"/>
                  <a:pt x="721586" y="1905680"/>
                  <a:pt x="777120" y="1757965"/>
                </a:cubicBezTo>
                <a:lnTo>
                  <a:pt x="295106" y="1757965"/>
                </a:lnTo>
                <a:close/>
                <a:moveTo>
                  <a:pt x="384086" y="3687456"/>
                </a:moveTo>
                <a:cubicBezTo>
                  <a:pt x="453770" y="4023449"/>
                  <a:pt x="568451" y="4139962"/>
                  <a:pt x="749340" y="4116041"/>
                </a:cubicBezTo>
                <a:cubicBezTo>
                  <a:pt x="665286" y="3942023"/>
                  <a:pt x="544037" y="3787520"/>
                  <a:pt x="384086" y="3687456"/>
                </a:cubicBezTo>
                <a:close/>
              </a:path>
            </a:pathLst>
          </a:custGeom>
          <a:solidFill>
            <a:srgbClr val="FFFFFF">
              <a:alpha val="40000"/>
            </a:srgbClr>
          </a:solidFill>
          <a:ln w="2471" cap="flat">
            <a:noFill/>
            <a:prstDash val="solid"/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 algn="ctr">
              <a:lnSpc>
                <a:spcPct val="123000"/>
              </a:lnSpc>
              <a:spcBef>
                <a:spcPts val="600"/>
              </a:spcBef>
              <a:spcAft>
                <a:spcPts val="600"/>
              </a:spcAft>
            </a:pP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246990999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Big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04996E4A-DE6D-42BD-BB7B-03B57C742AC7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0" y="2076451"/>
            <a:ext cx="12192000" cy="4781549"/>
          </a:xfrm>
          <a:gradFill>
            <a:gsLst>
              <a:gs pos="0">
                <a:schemeClr val="accent5">
                  <a:lumMod val="20000"/>
                  <a:lumOff val="80000"/>
                </a:schemeClr>
              </a:gs>
              <a:gs pos="72000">
                <a:schemeClr val="accent5">
                  <a:lumMod val="40000"/>
                  <a:lumOff val="60000"/>
                </a:schemeClr>
              </a:gs>
            </a:gsLst>
            <a:lin ang="2700000" scaled="1"/>
          </a:gradFill>
        </p:spPr>
        <p:txBody>
          <a:bodyPr/>
          <a:lstStyle>
            <a:lvl1pPr marL="0" indent="0" algn="ctr">
              <a:buNone/>
              <a:defRPr/>
            </a:lvl1pPr>
          </a:lstStyle>
          <a:p>
            <a:pPr lvl="0"/>
            <a:r>
              <a:rPr lang="en-US"/>
              <a:t>Click on the icons below to bring in a table, chart, smart art graphic, picture, web element, or video!</a:t>
            </a:r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BFE519F-1D34-453A-9D12-A881B3106CC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04800" y="172857"/>
            <a:ext cx="11582400" cy="701731"/>
          </a:xfrm>
        </p:spPr>
        <p:txBody>
          <a:bodyPr/>
          <a:lstStyle/>
          <a:p>
            <a:r>
              <a:rPr lang="en-US" dirty="0"/>
              <a:t>YOUR SLIDE’S TITLE GOES HERE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46B341-0739-4A4B-A870-F350F235D3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1/19/2021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51F020-DF80-4E72-992F-41D29778C2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NHTP - MFP Business Process Presentation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C06A8F3-E230-4772-BC90-5044FB7518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719988" y="6170673"/>
            <a:ext cx="586986" cy="338328"/>
          </a:xfrm>
          <a:prstGeom prst="rect">
            <a:avLst/>
          </a:prstGeom>
        </p:spPr>
        <p:txBody>
          <a:bodyPr/>
          <a:lstStyle/>
          <a:p>
            <a:fld id="{35EDF84B-C6E0-4237-8292-AD6332EF7C1F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50A8CA55-E1DC-4B08-9E74-256ECBEB362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04800" y="1031273"/>
            <a:ext cx="11582400" cy="850392"/>
          </a:xfrm>
        </p:spPr>
        <p:txBody>
          <a:bodyPr>
            <a:noAutofit/>
          </a:bodyPr>
          <a:lstStyle>
            <a:lvl1pPr marL="0" indent="0">
              <a:buNone/>
              <a:defRPr sz="2100">
                <a:solidFill>
                  <a:schemeClr val="accent6"/>
                </a:solidFill>
                <a:latin typeface="+mj-lt"/>
              </a:defRPr>
            </a:lvl1pPr>
            <a:lvl2pPr marL="457200" indent="0">
              <a:buNone/>
              <a:defRPr sz="2100">
                <a:latin typeface="+mj-lt"/>
              </a:defRPr>
            </a:lvl2pPr>
            <a:lvl3pPr marL="914400" indent="0">
              <a:buNone/>
              <a:defRPr sz="2100">
                <a:latin typeface="+mj-lt"/>
              </a:defRPr>
            </a:lvl3pPr>
            <a:lvl4pPr marL="1371600" indent="0">
              <a:buNone/>
              <a:defRPr sz="2100">
                <a:latin typeface="+mj-lt"/>
              </a:defRPr>
            </a:lvl4pPr>
            <a:lvl5pPr marL="1828800" indent="0">
              <a:buNone/>
              <a:defRPr sz="2100">
                <a:latin typeface="+mj-lt"/>
              </a:defRPr>
            </a:lvl5pPr>
          </a:lstStyle>
          <a:p>
            <a:pPr lvl="0"/>
            <a:r>
              <a:rPr lang="en-US" dirty="0"/>
              <a:t>You can put your slide’s sub-title (or strap line) over here. Make sure it’s concise and to the point. Also, do your best to not exceed two lines.</a:t>
            </a:r>
          </a:p>
        </p:txBody>
      </p:sp>
    </p:spTree>
    <p:extLst>
      <p:ext uri="{BB962C8B-B14F-4D97-AF65-F5344CB8AC3E}">
        <p14:creationId xmlns:p14="http://schemas.microsoft.com/office/powerpoint/2010/main" val="359221978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hree Pictures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1A432CEB-E94D-4E32-8096-487099229D75}"/>
              </a:ext>
            </a:extLst>
          </p:cNvPr>
          <p:cNvSpPr/>
          <p:nvPr/>
        </p:nvSpPr>
        <p:spPr>
          <a:xfrm>
            <a:off x="304801" y="6126480"/>
            <a:ext cx="11582400" cy="426715"/>
          </a:xfrm>
          <a:prstGeom prst="rect">
            <a:avLst/>
          </a:prstGeom>
          <a:solidFill>
            <a:srgbClr val="1A49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761A4763-A5A6-4B11-9347-6FC28EE3ECA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818536" y="6181797"/>
            <a:ext cx="744012" cy="316080"/>
          </a:xfrm>
          <a:prstGeom prst="rect">
            <a:avLst/>
          </a:prstGeom>
        </p:spPr>
      </p:pic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ED48F25E-1505-49D6-B5A7-5BDD13962C08}"/>
              </a:ext>
            </a:extLst>
          </p:cNvPr>
          <p:cNvCxnSpPr>
            <a:cxnSpLocks/>
          </p:cNvCxnSpPr>
          <p:nvPr/>
        </p:nvCxnSpPr>
        <p:spPr>
          <a:xfrm>
            <a:off x="10490857" y="6240625"/>
            <a:ext cx="0" cy="198425"/>
          </a:xfrm>
          <a:prstGeom prst="line">
            <a:avLst/>
          </a:prstGeom>
          <a:ln w="28575">
            <a:solidFill>
              <a:srgbClr val="EC515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6076DCDB-6626-48FB-B9FA-282EC15462B1}"/>
              </a:ext>
            </a:extLst>
          </p:cNvPr>
          <p:cNvCxnSpPr>
            <a:cxnSpLocks/>
          </p:cNvCxnSpPr>
          <p:nvPr/>
        </p:nvCxnSpPr>
        <p:spPr>
          <a:xfrm>
            <a:off x="9523015" y="6240625"/>
            <a:ext cx="0" cy="198425"/>
          </a:xfrm>
          <a:prstGeom prst="line">
            <a:avLst/>
          </a:prstGeom>
          <a:ln w="28575">
            <a:solidFill>
              <a:srgbClr val="EC515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41E0404-1886-4A51-A3DF-16EBBC2C6C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1/19/2021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5E7757F-229C-4082-AC04-8AFC6341E5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NHTP - MFP Business Process Presentation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0B9162F-D10A-44C6-8C5D-0D86283BB4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719988" y="6170673"/>
            <a:ext cx="586986" cy="338328"/>
          </a:xfrm>
          <a:prstGeom prst="rect">
            <a:avLst/>
          </a:prstGeom>
        </p:spPr>
        <p:txBody>
          <a:bodyPr/>
          <a:lstStyle/>
          <a:p>
            <a:fld id="{35EDF84B-C6E0-4237-8292-AD6332EF7C1F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52FC5AAE-3D9A-43D5-9205-F7B97E8DAABF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304800" y="304805"/>
            <a:ext cx="3657600" cy="3494838"/>
          </a:xfrm>
          <a:gradFill>
            <a:gsLst>
              <a:gs pos="0">
                <a:schemeClr val="accent5">
                  <a:lumMod val="20000"/>
                  <a:lumOff val="80000"/>
                </a:schemeClr>
              </a:gs>
              <a:gs pos="72000">
                <a:schemeClr val="accent5">
                  <a:lumMod val="40000"/>
                  <a:lumOff val="60000"/>
                </a:schemeClr>
              </a:gs>
            </a:gsLst>
            <a:lin ang="2700000" scaled="1"/>
          </a:gradFill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15" name="Picture Placeholder 9">
            <a:extLst>
              <a:ext uri="{FF2B5EF4-FFF2-40B4-BE49-F238E27FC236}">
                <a16:creationId xmlns:a16="http://schemas.microsoft.com/office/drawing/2014/main" id="{AFA37361-44B5-4488-B109-A62840EACEE1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4267200" y="304805"/>
            <a:ext cx="3657600" cy="3494838"/>
          </a:xfrm>
          <a:gradFill>
            <a:gsLst>
              <a:gs pos="0">
                <a:schemeClr val="accent5">
                  <a:lumMod val="20000"/>
                  <a:lumOff val="80000"/>
                </a:schemeClr>
              </a:gs>
              <a:gs pos="72000">
                <a:schemeClr val="accent5">
                  <a:lumMod val="40000"/>
                  <a:lumOff val="60000"/>
                </a:schemeClr>
              </a:gs>
            </a:gsLst>
            <a:lin ang="2700000" scaled="1"/>
          </a:gradFill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16" name="Picture Placeholder 9">
            <a:extLst>
              <a:ext uri="{FF2B5EF4-FFF2-40B4-BE49-F238E27FC236}">
                <a16:creationId xmlns:a16="http://schemas.microsoft.com/office/drawing/2014/main" id="{EEFDC6C9-DABB-483B-B96D-97224B50B302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8229600" y="304805"/>
            <a:ext cx="3657600" cy="3494838"/>
          </a:xfrm>
          <a:gradFill>
            <a:gsLst>
              <a:gs pos="0">
                <a:schemeClr val="accent5">
                  <a:lumMod val="20000"/>
                  <a:lumOff val="80000"/>
                </a:schemeClr>
              </a:gs>
              <a:gs pos="72000">
                <a:schemeClr val="accent5">
                  <a:lumMod val="40000"/>
                  <a:lumOff val="60000"/>
                </a:schemeClr>
              </a:gs>
            </a:gsLst>
            <a:lin ang="2700000" scaled="1"/>
          </a:gradFill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18" name="Text Placeholder 17">
            <a:extLst>
              <a:ext uri="{FF2B5EF4-FFF2-40B4-BE49-F238E27FC236}">
                <a16:creationId xmlns:a16="http://schemas.microsoft.com/office/drawing/2014/main" id="{05B292F9-7FD3-4226-9CB6-937617C85354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304800" y="4098508"/>
            <a:ext cx="3657600" cy="1723171"/>
          </a:xfrm>
        </p:spPr>
        <p:txBody>
          <a:bodyPr/>
          <a:lstStyle>
            <a:lvl1pPr marL="0" indent="0">
              <a:buNone/>
              <a:defRPr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0" name="Text Placeholder 17">
            <a:extLst>
              <a:ext uri="{FF2B5EF4-FFF2-40B4-BE49-F238E27FC236}">
                <a16:creationId xmlns:a16="http://schemas.microsoft.com/office/drawing/2014/main" id="{7594F567-187D-4079-8719-D2AEA7A20E28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4267200" y="4098508"/>
            <a:ext cx="3657600" cy="1723171"/>
          </a:xfrm>
        </p:spPr>
        <p:txBody>
          <a:bodyPr/>
          <a:lstStyle>
            <a:lvl1pPr marL="0" indent="0">
              <a:buNone/>
              <a:defRPr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1" name="Text Placeholder 17">
            <a:extLst>
              <a:ext uri="{FF2B5EF4-FFF2-40B4-BE49-F238E27FC236}">
                <a16:creationId xmlns:a16="http://schemas.microsoft.com/office/drawing/2014/main" id="{8697E9F4-C324-4115-9019-98FE38D323CF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229600" y="4098508"/>
            <a:ext cx="3657600" cy="1723171"/>
          </a:xfrm>
        </p:spPr>
        <p:txBody>
          <a:bodyPr/>
          <a:lstStyle>
            <a:lvl1pPr marL="0" indent="0">
              <a:buNone/>
              <a:defRPr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275405643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hree Pictures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1A432CEB-E94D-4E32-8096-487099229D75}"/>
              </a:ext>
            </a:extLst>
          </p:cNvPr>
          <p:cNvSpPr/>
          <p:nvPr/>
        </p:nvSpPr>
        <p:spPr>
          <a:xfrm>
            <a:off x="304801" y="6126480"/>
            <a:ext cx="11582400" cy="426715"/>
          </a:xfrm>
          <a:prstGeom prst="rect">
            <a:avLst/>
          </a:prstGeom>
          <a:solidFill>
            <a:srgbClr val="1A49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761A4763-A5A6-4B11-9347-6FC28EE3ECA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818536" y="6181797"/>
            <a:ext cx="744012" cy="316080"/>
          </a:xfrm>
          <a:prstGeom prst="rect">
            <a:avLst/>
          </a:prstGeom>
        </p:spPr>
      </p:pic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ED48F25E-1505-49D6-B5A7-5BDD13962C08}"/>
              </a:ext>
            </a:extLst>
          </p:cNvPr>
          <p:cNvCxnSpPr>
            <a:cxnSpLocks/>
          </p:cNvCxnSpPr>
          <p:nvPr/>
        </p:nvCxnSpPr>
        <p:spPr>
          <a:xfrm>
            <a:off x="10490857" y="6240625"/>
            <a:ext cx="0" cy="198425"/>
          </a:xfrm>
          <a:prstGeom prst="line">
            <a:avLst/>
          </a:prstGeom>
          <a:ln w="28575">
            <a:solidFill>
              <a:srgbClr val="EC515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6076DCDB-6626-48FB-B9FA-282EC15462B1}"/>
              </a:ext>
            </a:extLst>
          </p:cNvPr>
          <p:cNvCxnSpPr>
            <a:cxnSpLocks/>
          </p:cNvCxnSpPr>
          <p:nvPr/>
        </p:nvCxnSpPr>
        <p:spPr>
          <a:xfrm>
            <a:off x="9523015" y="6240625"/>
            <a:ext cx="0" cy="198425"/>
          </a:xfrm>
          <a:prstGeom prst="line">
            <a:avLst/>
          </a:prstGeom>
          <a:ln w="28575">
            <a:solidFill>
              <a:srgbClr val="EC515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41E0404-1886-4A51-A3DF-16EBBC2C6C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1/19/2021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5E7757F-229C-4082-AC04-8AFC6341E5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NHTP - MFP Business Process Presentation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0B9162F-D10A-44C6-8C5D-0D86283BB4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719988" y="6170673"/>
            <a:ext cx="586986" cy="338328"/>
          </a:xfrm>
          <a:prstGeom prst="rect">
            <a:avLst/>
          </a:prstGeom>
        </p:spPr>
        <p:txBody>
          <a:bodyPr/>
          <a:lstStyle/>
          <a:p>
            <a:fld id="{35EDF84B-C6E0-4237-8292-AD6332EF7C1F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5" name="Picture Placeholder 9">
            <a:extLst>
              <a:ext uri="{FF2B5EF4-FFF2-40B4-BE49-F238E27FC236}">
                <a16:creationId xmlns:a16="http://schemas.microsoft.com/office/drawing/2014/main" id="{AFA37361-44B5-4488-B109-A62840EACEE1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4267200" y="304805"/>
            <a:ext cx="3657600" cy="2621588"/>
          </a:xfrm>
          <a:gradFill>
            <a:gsLst>
              <a:gs pos="0">
                <a:schemeClr val="accent5">
                  <a:lumMod val="20000"/>
                  <a:lumOff val="80000"/>
                </a:schemeClr>
              </a:gs>
              <a:gs pos="72000">
                <a:schemeClr val="accent5">
                  <a:lumMod val="40000"/>
                  <a:lumOff val="60000"/>
                </a:schemeClr>
              </a:gs>
            </a:gsLst>
            <a:lin ang="2700000" scaled="1"/>
          </a:gradFill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16" name="Picture Placeholder 9">
            <a:extLst>
              <a:ext uri="{FF2B5EF4-FFF2-40B4-BE49-F238E27FC236}">
                <a16:creationId xmlns:a16="http://schemas.microsoft.com/office/drawing/2014/main" id="{EEFDC6C9-DABB-483B-B96D-97224B50B302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8229600" y="304805"/>
            <a:ext cx="3657600" cy="2621588"/>
          </a:xfrm>
          <a:gradFill>
            <a:gsLst>
              <a:gs pos="0">
                <a:schemeClr val="accent5">
                  <a:lumMod val="20000"/>
                  <a:lumOff val="80000"/>
                </a:schemeClr>
              </a:gs>
              <a:gs pos="72000">
                <a:schemeClr val="accent5">
                  <a:lumMod val="40000"/>
                  <a:lumOff val="60000"/>
                </a:schemeClr>
              </a:gs>
            </a:gsLst>
            <a:lin ang="2700000" scaled="1"/>
          </a:gradFill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18" name="Text Placeholder 17">
            <a:extLst>
              <a:ext uri="{FF2B5EF4-FFF2-40B4-BE49-F238E27FC236}">
                <a16:creationId xmlns:a16="http://schemas.microsoft.com/office/drawing/2014/main" id="{05B292F9-7FD3-4226-9CB6-937617C85354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304800" y="3200092"/>
            <a:ext cx="3467100" cy="2621588"/>
          </a:xfrm>
        </p:spPr>
        <p:txBody>
          <a:bodyPr/>
          <a:lstStyle>
            <a:lvl1pPr marL="0" indent="0">
              <a:buNone/>
              <a:defRPr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2" name="Picture Placeholder 9">
            <a:extLst>
              <a:ext uri="{FF2B5EF4-FFF2-40B4-BE49-F238E27FC236}">
                <a16:creationId xmlns:a16="http://schemas.microsoft.com/office/drawing/2014/main" id="{E0C94A59-C24A-40AC-B2F1-ED06DB4CD7E5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4267200" y="3200091"/>
            <a:ext cx="7620000" cy="2621588"/>
          </a:xfrm>
          <a:gradFill>
            <a:gsLst>
              <a:gs pos="0">
                <a:schemeClr val="accent5">
                  <a:lumMod val="20000"/>
                  <a:lumOff val="80000"/>
                </a:schemeClr>
              </a:gs>
              <a:gs pos="72000">
                <a:schemeClr val="accent5">
                  <a:lumMod val="40000"/>
                  <a:lumOff val="60000"/>
                </a:schemeClr>
              </a:gs>
            </a:gsLst>
            <a:lin ang="2700000" scaled="1"/>
          </a:gradFill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23" name="Text Placeholder 17">
            <a:extLst>
              <a:ext uri="{FF2B5EF4-FFF2-40B4-BE49-F238E27FC236}">
                <a16:creationId xmlns:a16="http://schemas.microsoft.com/office/drawing/2014/main" id="{0D21CA02-AC55-4DCD-98E6-9803C3AEFD8B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04800" y="304800"/>
            <a:ext cx="3467100" cy="2621588"/>
          </a:xfrm>
        </p:spPr>
        <p:txBody>
          <a:bodyPr/>
          <a:lstStyle>
            <a:lvl1pPr marL="0" indent="0">
              <a:buNone/>
              <a:defRPr sz="2100">
                <a:latin typeface="+mj-lt"/>
              </a:defRPr>
            </a:lvl1pPr>
            <a:lvl2pPr marL="457200" indent="0">
              <a:buNone/>
              <a:defRPr sz="2100">
                <a:latin typeface="+mj-lt"/>
              </a:defRPr>
            </a:lvl2pPr>
            <a:lvl3pPr marL="914400" indent="0">
              <a:buNone/>
              <a:defRPr sz="2100">
                <a:latin typeface="+mj-lt"/>
              </a:defRPr>
            </a:lvl3pPr>
            <a:lvl4pPr marL="1371600" indent="0">
              <a:buNone/>
              <a:defRPr sz="2100">
                <a:latin typeface="+mj-lt"/>
              </a:defRPr>
            </a:lvl4pPr>
            <a:lvl5pPr marL="1828800" indent="0">
              <a:buNone/>
              <a:defRPr sz="2100">
                <a:latin typeface="+mj-lt"/>
              </a:defRPr>
            </a:lvl5pPr>
          </a:lstStyle>
          <a:p>
            <a:pPr lvl="0"/>
            <a:r>
              <a:rPr lang="en-US" dirty="0"/>
              <a:t>Use this box to bring in a key takeaway or summary into your slide. Do your best to keep things in six lines or less.</a:t>
            </a:r>
          </a:p>
        </p:txBody>
      </p:sp>
    </p:spTree>
    <p:extLst>
      <p:ext uri="{BB962C8B-B14F-4D97-AF65-F5344CB8AC3E}">
        <p14:creationId xmlns:p14="http://schemas.microsoft.com/office/powerpoint/2010/main" val="2434729646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rofi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FE519F-1D34-453A-9D12-A881B3106CC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350058" y="172857"/>
            <a:ext cx="7537142" cy="701731"/>
          </a:xfrm>
        </p:spPr>
        <p:txBody>
          <a:bodyPr/>
          <a:lstStyle/>
          <a:p>
            <a:r>
              <a:rPr lang="en-US" dirty="0"/>
              <a:t>YOUR SLIDE’S TITLE GOES HERE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46B341-0739-4A4B-A870-F350F235D3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1/19/2021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51F020-DF80-4E72-992F-41D29778C2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NHTP - MFP Business Process Presentation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C06A8F3-E230-4772-BC90-5044FB7518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719988" y="6170673"/>
            <a:ext cx="586986" cy="338328"/>
          </a:xfrm>
          <a:prstGeom prst="rect">
            <a:avLst/>
          </a:prstGeom>
        </p:spPr>
        <p:txBody>
          <a:bodyPr/>
          <a:lstStyle/>
          <a:p>
            <a:fld id="{35EDF84B-C6E0-4237-8292-AD6332EF7C1F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50A8CA55-E1DC-4B08-9E74-256ECBEB362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350058" y="1031273"/>
            <a:ext cx="7537142" cy="850392"/>
          </a:xfrm>
        </p:spPr>
        <p:txBody>
          <a:bodyPr>
            <a:noAutofit/>
          </a:bodyPr>
          <a:lstStyle>
            <a:lvl1pPr marL="0" indent="0">
              <a:buNone/>
              <a:defRPr sz="2100">
                <a:solidFill>
                  <a:schemeClr val="accent6"/>
                </a:solidFill>
                <a:latin typeface="+mj-lt"/>
              </a:defRPr>
            </a:lvl1pPr>
            <a:lvl2pPr marL="457200" indent="0">
              <a:buNone/>
              <a:defRPr sz="2100">
                <a:latin typeface="+mj-lt"/>
              </a:defRPr>
            </a:lvl2pPr>
            <a:lvl3pPr marL="914400" indent="0">
              <a:buNone/>
              <a:defRPr sz="2100">
                <a:latin typeface="+mj-lt"/>
              </a:defRPr>
            </a:lvl3pPr>
            <a:lvl4pPr marL="1371600" indent="0">
              <a:buNone/>
              <a:defRPr sz="2100">
                <a:latin typeface="+mj-lt"/>
              </a:defRPr>
            </a:lvl4pPr>
            <a:lvl5pPr marL="1828800" indent="0">
              <a:buNone/>
              <a:defRPr sz="2100">
                <a:latin typeface="+mj-lt"/>
              </a:defRPr>
            </a:lvl5pPr>
          </a:lstStyle>
          <a:p>
            <a:pPr lvl="0"/>
            <a:r>
              <a:rPr lang="en-US" dirty="0"/>
              <a:t>You can put your slide’s sub-title (or strap line) over here. Make sure it’s concise and to the point. Also, do your best to not exceed two lines.</a:t>
            </a:r>
          </a:p>
        </p:txBody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D42F6829-FC2D-4E7E-9A17-6A186DAE53A0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304800" y="304800"/>
            <a:ext cx="3716784" cy="5484493"/>
          </a:xfrm>
          <a:gradFill flip="none" rotWithShape="1">
            <a:gsLst>
              <a:gs pos="0">
                <a:schemeClr val="accent5">
                  <a:lumMod val="20000"/>
                  <a:lumOff val="80000"/>
                </a:schemeClr>
              </a:gs>
              <a:gs pos="72000">
                <a:schemeClr val="accent5">
                  <a:lumMod val="40000"/>
                  <a:lumOff val="60000"/>
                </a:schemeClr>
              </a:gs>
            </a:gsLst>
            <a:lin ang="2700000" scaled="1"/>
            <a:tileRect/>
          </a:gradFill>
          <a:ln>
            <a:noFill/>
          </a:ln>
        </p:spPr>
        <p:txBody>
          <a:bodyPr vert="horz" lIns="91440" tIns="45720" rIns="91440" bIns="45720" rtlCol="0" anchor="ctr">
            <a:noAutofit/>
          </a:bodyPr>
          <a:lstStyle>
            <a:lvl1pPr marL="0" indent="0" algn="ctr">
              <a:buNone/>
              <a:defRPr lang="en-US"/>
            </a:lvl1pPr>
          </a:lstStyle>
          <a:p>
            <a:pPr marL="228600" lvl="0" indent="-228600" algn="ctr"/>
            <a:r>
              <a:rPr lang="en-US" dirty="0"/>
              <a:t>Click icon to add picture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82E3DF9E-32BA-4F96-ADC8-62FDD7755298}"/>
              </a:ext>
            </a:extLst>
          </p:cNvPr>
          <p:cNvCxnSpPr/>
          <p:nvPr/>
        </p:nvCxnSpPr>
        <p:spPr>
          <a:xfrm>
            <a:off x="4453786" y="957194"/>
            <a:ext cx="597962" cy="0"/>
          </a:xfrm>
          <a:prstGeom prst="line">
            <a:avLst/>
          </a:prstGeom>
          <a:ln w="76200">
            <a:solidFill>
              <a:srgbClr val="EC515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91529988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am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FE519F-1D34-453A-9D12-A881B3106CC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04800" y="172857"/>
            <a:ext cx="11582400" cy="701731"/>
          </a:xfrm>
        </p:spPr>
        <p:txBody>
          <a:bodyPr/>
          <a:lstStyle/>
          <a:p>
            <a:r>
              <a:rPr lang="en-US" dirty="0"/>
              <a:t>YOUR SLIDE’S TITLE GOES HERE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46B341-0739-4A4B-A870-F350F235D3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1/19/2021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51F020-DF80-4E72-992F-41D29778C2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NHTP - MFP Business Process Presentation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C06A8F3-E230-4772-BC90-5044FB7518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719988" y="6170673"/>
            <a:ext cx="586986" cy="338328"/>
          </a:xfrm>
          <a:prstGeom prst="rect">
            <a:avLst/>
          </a:prstGeom>
        </p:spPr>
        <p:txBody>
          <a:bodyPr/>
          <a:lstStyle/>
          <a:p>
            <a:fld id="{35EDF84B-C6E0-4237-8292-AD6332EF7C1F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50A8CA55-E1DC-4B08-9E74-256ECBEB362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04800" y="1031273"/>
            <a:ext cx="11582400" cy="850392"/>
          </a:xfrm>
        </p:spPr>
        <p:txBody>
          <a:bodyPr>
            <a:noAutofit/>
          </a:bodyPr>
          <a:lstStyle>
            <a:lvl1pPr marL="0" indent="0">
              <a:buNone/>
              <a:defRPr sz="2100">
                <a:solidFill>
                  <a:schemeClr val="accent6"/>
                </a:solidFill>
                <a:latin typeface="+mj-lt"/>
              </a:defRPr>
            </a:lvl1pPr>
            <a:lvl2pPr marL="457200" indent="0">
              <a:buNone/>
              <a:defRPr sz="2100">
                <a:latin typeface="+mj-lt"/>
              </a:defRPr>
            </a:lvl2pPr>
            <a:lvl3pPr marL="914400" indent="0">
              <a:buNone/>
              <a:defRPr sz="2100">
                <a:latin typeface="+mj-lt"/>
              </a:defRPr>
            </a:lvl3pPr>
            <a:lvl4pPr marL="1371600" indent="0">
              <a:buNone/>
              <a:defRPr sz="2100">
                <a:latin typeface="+mj-lt"/>
              </a:defRPr>
            </a:lvl4pPr>
            <a:lvl5pPr marL="1828800" indent="0">
              <a:buNone/>
              <a:defRPr sz="2100">
                <a:latin typeface="+mj-lt"/>
              </a:defRPr>
            </a:lvl5pPr>
          </a:lstStyle>
          <a:p>
            <a:pPr lvl="0"/>
            <a:r>
              <a:rPr lang="en-US" dirty="0"/>
              <a:t>You can put your slide’s sub-title (or strap line) over here. Make sure it’s concise and to the point. Also, do your best to not exceed two lines.</a:t>
            </a:r>
          </a:p>
        </p:txBody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D42F6829-FC2D-4E7E-9A17-6A186DAE53A0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885575" y="2178664"/>
            <a:ext cx="1505451" cy="1507172"/>
          </a:xfrm>
          <a:prstGeom prst="rect">
            <a:avLst/>
          </a:prstGeom>
          <a:gradFill flip="none" rotWithShape="1">
            <a:gsLst>
              <a:gs pos="0">
                <a:schemeClr val="accent5">
                  <a:lumMod val="20000"/>
                  <a:lumOff val="80000"/>
                </a:schemeClr>
              </a:gs>
              <a:gs pos="72000">
                <a:schemeClr val="accent5">
                  <a:lumMod val="40000"/>
                  <a:lumOff val="60000"/>
                </a:schemeClr>
              </a:gs>
            </a:gsLst>
            <a:lin ang="2700000" scaled="1"/>
            <a:tileRect/>
          </a:gradFill>
          <a:ln>
            <a:noFill/>
          </a:ln>
        </p:spPr>
        <p:txBody>
          <a:bodyPr vert="horz" lIns="91440" tIns="45720" rIns="91440" bIns="45720" rtlCol="0" anchor="ctr">
            <a:noAutofit/>
          </a:bodyPr>
          <a:lstStyle>
            <a:lvl1pPr marL="0" indent="0" algn="ctr">
              <a:buNone/>
              <a:defRPr lang="en-US"/>
            </a:lvl1pPr>
          </a:lstStyle>
          <a:p>
            <a:pPr marL="228600" lvl="0" indent="-228600" algn="ctr"/>
            <a:r>
              <a:rPr lang="en-US" dirty="0"/>
              <a:t>Click icon to add picture</a:t>
            </a:r>
          </a:p>
        </p:txBody>
      </p:sp>
      <p:sp>
        <p:nvSpPr>
          <p:cNvPr id="15" name="Picture Placeholder 6">
            <a:extLst>
              <a:ext uri="{FF2B5EF4-FFF2-40B4-BE49-F238E27FC236}">
                <a16:creationId xmlns:a16="http://schemas.microsoft.com/office/drawing/2014/main" id="{91F6218F-0AE1-41B7-9A6D-FDFFDD043CD5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857375" y="2178664"/>
            <a:ext cx="1505451" cy="1507172"/>
          </a:xfrm>
          <a:prstGeom prst="rect">
            <a:avLst/>
          </a:prstGeom>
          <a:gradFill flip="none" rotWithShape="1">
            <a:gsLst>
              <a:gs pos="0">
                <a:schemeClr val="accent5">
                  <a:lumMod val="20000"/>
                  <a:lumOff val="80000"/>
                </a:schemeClr>
              </a:gs>
              <a:gs pos="72000">
                <a:schemeClr val="accent5">
                  <a:lumMod val="40000"/>
                  <a:lumOff val="60000"/>
                </a:schemeClr>
              </a:gs>
            </a:gsLst>
            <a:lin ang="2700000" scaled="1"/>
            <a:tileRect/>
          </a:gradFill>
          <a:ln>
            <a:noFill/>
          </a:ln>
        </p:spPr>
        <p:txBody>
          <a:bodyPr vert="horz" lIns="91440" tIns="45720" rIns="91440" bIns="45720" rtlCol="0" anchor="ctr">
            <a:noAutofit/>
          </a:bodyPr>
          <a:lstStyle>
            <a:lvl1pPr marL="0" indent="0" algn="ctr">
              <a:buNone/>
              <a:defRPr lang="en-US"/>
            </a:lvl1pPr>
          </a:lstStyle>
          <a:p>
            <a:pPr marL="228600" lvl="0" indent="-228600" algn="ctr"/>
            <a:r>
              <a:rPr lang="en-US" dirty="0"/>
              <a:t>Click icon to add picture</a:t>
            </a:r>
          </a:p>
        </p:txBody>
      </p:sp>
      <p:sp>
        <p:nvSpPr>
          <p:cNvPr id="16" name="Picture Placeholder 6">
            <a:extLst>
              <a:ext uri="{FF2B5EF4-FFF2-40B4-BE49-F238E27FC236}">
                <a16:creationId xmlns:a16="http://schemas.microsoft.com/office/drawing/2014/main" id="{EA6055BE-5FA2-4458-AB6F-50BE18BBC4A9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6829175" y="2178664"/>
            <a:ext cx="1505451" cy="1507172"/>
          </a:xfrm>
          <a:prstGeom prst="rect">
            <a:avLst/>
          </a:prstGeom>
          <a:gradFill flip="none" rotWithShape="1">
            <a:gsLst>
              <a:gs pos="0">
                <a:schemeClr val="accent5">
                  <a:lumMod val="20000"/>
                  <a:lumOff val="80000"/>
                </a:schemeClr>
              </a:gs>
              <a:gs pos="72000">
                <a:schemeClr val="accent5">
                  <a:lumMod val="40000"/>
                  <a:lumOff val="60000"/>
                </a:schemeClr>
              </a:gs>
            </a:gsLst>
            <a:lin ang="2700000" scaled="1"/>
            <a:tileRect/>
          </a:gradFill>
          <a:ln>
            <a:noFill/>
          </a:ln>
        </p:spPr>
        <p:txBody>
          <a:bodyPr vert="horz" lIns="91440" tIns="45720" rIns="91440" bIns="45720" rtlCol="0" anchor="ctr">
            <a:noAutofit/>
          </a:bodyPr>
          <a:lstStyle>
            <a:lvl1pPr marL="0" indent="0" algn="ctr">
              <a:buNone/>
              <a:defRPr lang="en-US"/>
            </a:lvl1pPr>
          </a:lstStyle>
          <a:p>
            <a:pPr marL="228600" lvl="0" indent="-228600" algn="ctr"/>
            <a:r>
              <a:rPr lang="en-US" dirty="0"/>
              <a:t>Click icon to add picture</a:t>
            </a:r>
          </a:p>
        </p:txBody>
      </p:sp>
      <p:sp>
        <p:nvSpPr>
          <p:cNvPr id="17" name="Picture Placeholder 6">
            <a:extLst>
              <a:ext uri="{FF2B5EF4-FFF2-40B4-BE49-F238E27FC236}">
                <a16:creationId xmlns:a16="http://schemas.microsoft.com/office/drawing/2014/main" id="{12FF07AC-7092-489B-94B3-A93B15520D78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9800975" y="2178664"/>
            <a:ext cx="1505451" cy="1507172"/>
          </a:xfrm>
          <a:prstGeom prst="rect">
            <a:avLst/>
          </a:prstGeom>
          <a:gradFill flip="none" rotWithShape="1">
            <a:gsLst>
              <a:gs pos="0">
                <a:schemeClr val="accent5">
                  <a:lumMod val="20000"/>
                  <a:lumOff val="80000"/>
                </a:schemeClr>
              </a:gs>
              <a:gs pos="72000">
                <a:schemeClr val="accent5">
                  <a:lumMod val="40000"/>
                  <a:lumOff val="60000"/>
                </a:schemeClr>
              </a:gs>
            </a:gsLst>
            <a:lin ang="2700000" scaled="1"/>
            <a:tileRect/>
          </a:gradFill>
          <a:ln>
            <a:noFill/>
          </a:ln>
        </p:spPr>
        <p:txBody>
          <a:bodyPr vert="horz" lIns="91440" tIns="45720" rIns="91440" bIns="45720" rtlCol="0" anchor="ctr">
            <a:noAutofit/>
          </a:bodyPr>
          <a:lstStyle>
            <a:lvl1pPr marL="0" indent="0" algn="ctr">
              <a:buNone/>
              <a:defRPr lang="en-US"/>
            </a:lvl1pPr>
          </a:lstStyle>
          <a:p>
            <a:pPr marL="228600" lvl="0" indent="-228600" algn="ctr"/>
            <a:r>
              <a:rPr lang="en-US" dirty="0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1952081434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eam 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icture Placeholder 6">
            <a:extLst>
              <a:ext uri="{FF2B5EF4-FFF2-40B4-BE49-F238E27FC236}">
                <a16:creationId xmlns:a16="http://schemas.microsoft.com/office/drawing/2014/main" id="{02AE9FC7-020F-4429-98DD-7566A702573A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6435493" y="3214645"/>
            <a:ext cx="2569464" cy="2606040"/>
          </a:xfrm>
          <a:prstGeom prst="rect">
            <a:avLst/>
          </a:prstGeom>
          <a:gradFill flip="none" rotWithShape="1">
            <a:gsLst>
              <a:gs pos="0">
                <a:schemeClr val="accent5">
                  <a:lumMod val="20000"/>
                  <a:lumOff val="80000"/>
                </a:schemeClr>
              </a:gs>
              <a:gs pos="72000">
                <a:schemeClr val="accent5">
                  <a:lumMod val="40000"/>
                  <a:lumOff val="60000"/>
                </a:schemeClr>
              </a:gs>
            </a:gsLst>
            <a:lin ang="2700000" scaled="1"/>
            <a:tileRect/>
          </a:gradFill>
          <a:ln>
            <a:noFill/>
          </a:ln>
        </p:spPr>
        <p:txBody>
          <a:bodyPr vert="horz" lIns="91440" tIns="45720" rIns="91440" bIns="45720" rtlCol="0" anchor="ctr">
            <a:noAutofit/>
          </a:bodyPr>
          <a:lstStyle>
            <a:lvl1pPr marL="0" indent="0" algn="ctr">
              <a:buNone/>
              <a:defRPr lang="en-US"/>
            </a:lvl1pPr>
          </a:lstStyle>
          <a:p>
            <a:pPr marL="228600" lvl="0" indent="-228600" algn="ctr"/>
            <a:r>
              <a:rPr lang="en-US" dirty="0"/>
              <a:t>Click icon to add picture</a:t>
            </a:r>
          </a:p>
        </p:txBody>
      </p:sp>
      <p:sp>
        <p:nvSpPr>
          <p:cNvPr id="33" name="Picture Placeholder 6">
            <a:extLst>
              <a:ext uri="{FF2B5EF4-FFF2-40B4-BE49-F238E27FC236}">
                <a16:creationId xmlns:a16="http://schemas.microsoft.com/office/drawing/2014/main" id="{40903F09-AEC9-4C51-A708-7B0D77FDD951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9312043" y="3214645"/>
            <a:ext cx="2569464" cy="2606040"/>
          </a:xfrm>
          <a:prstGeom prst="rect">
            <a:avLst/>
          </a:prstGeom>
          <a:gradFill flip="none" rotWithShape="1">
            <a:gsLst>
              <a:gs pos="0">
                <a:schemeClr val="accent5">
                  <a:lumMod val="20000"/>
                  <a:lumOff val="80000"/>
                </a:schemeClr>
              </a:gs>
              <a:gs pos="72000">
                <a:schemeClr val="accent5">
                  <a:lumMod val="40000"/>
                  <a:lumOff val="60000"/>
                </a:schemeClr>
              </a:gs>
            </a:gsLst>
            <a:lin ang="2700000" scaled="1"/>
            <a:tileRect/>
          </a:gradFill>
          <a:ln>
            <a:noFill/>
          </a:ln>
        </p:spPr>
        <p:txBody>
          <a:bodyPr vert="horz" lIns="91440" tIns="45720" rIns="91440" bIns="45720" rtlCol="0" anchor="ctr">
            <a:noAutofit/>
          </a:bodyPr>
          <a:lstStyle>
            <a:lvl1pPr marL="0" indent="0" algn="ctr">
              <a:buNone/>
              <a:defRPr lang="en-US"/>
            </a:lvl1pPr>
          </a:lstStyle>
          <a:p>
            <a:pPr marL="228600" lvl="0" indent="-228600" algn="ctr"/>
            <a:r>
              <a:rPr lang="en-US" dirty="0"/>
              <a:t>Click icon to add picture</a:t>
            </a: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1DCADA16-70BA-4294-83BA-6944BA0F6D87}"/>
              </a:ext>
            </a:extLst>
          </p:cNvPr>
          <p:cNvGrpSpPr/>
          <p:nvPr/>
        </p:nvGrpSpPr>
        <p:grpSpPr>
          <a:xfrm>
            <a:off x="304801" y="6126480"/>
            <a:ext cx="11582400" cy="426715"/>
            <a:chOff x="304801" y="6126480"/>
            <a:chExt cx="11582400" cy="426715"/>
          </a:xfrm>
        </p:grpSpPr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DCD53CCE-8FF0-497A-A353-1185C1DFEB81}"/>
                </a:ext>
              </a:extLst>
            </p:cNvPr>
            <p:cNvSpPr/>
            <p:nvPr/>
          </p:nvSpPr>
          <p:spPr>
            <a:xfrm>
              <a:off x="304801" y="6126480"/>
              <a:ext cx="11582400" cy="426715"/>
            </a:xfrm>
            <a:prstGeom prst="rect">
              <a:avLst/>
            </a:prstGeom>
            <a:solidFill>
              <a:srgbClr val="1A497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pic>
          <p:nvPicPr>
            <p:cNvPr id="14" name="Graphic 13">
              <a:extLst>
                <a:ext uri="{FF2B5EF4-FFF2-40B4-BE49-F238E27FC236}">
                  <a16:creationId xmlns:a16="http://schemas.microsoft.com/office/drawing/2014/main" id="{D83ACC18-3392-4F42-8D0C-DB264CC95067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10818536" y="6181797"/>
              <a:ext cx="744012" cy="316080"/>
            </a:xfrm>
            <a:prstGeom prst="rect">
              <a:avLst/>
            </a:prstGeom>
          </p:spPr>
        </p:pic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4DB1F691-9227-407A-AEAE-D0FA8DA8C6FF}"/>
                </a:ext>
              </a:extLst>
            </p:cNvPr>
            <p:cNvCxnSpPr>
              <a:cxnSpLocks/>
            </p:cNvCxnSpPr>
            <p:nvPr/>
          </p:nvCxnSpPr>
          <p:spPr>
            <a:xfrm>
              <a:off x="10490857" y="6240625"/>
              <a:ext cx="0" cy="198425"/>
            </a:xfrm>
            <a:prstGeom prst="line">
              <a:avLst/>
            </a:prstGeom>
            <a:ln w="28575">
              <a:solidFill>
                <a:srgbClr val="EC5153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5C3C5253-9F97-4215-A776-F6F267403F55}"/>
                </a:ext>
              </a:extLst>
            </p:cNvPr>
            <p:cNvCxnSpPr>
              <a:cxnSpLocks/>
            </p:cNvCxnSpPr>
            <p:nvPr/>
          </p:nvCxnSpPr>
          <p:spPr>
            <a:xfrm>
              <a:off x="9523015" y="6240625"/>
              <a:ext cx="0" cy="198425"/>
            </a:xfrm>
            <a:prstGeom prst="line">
              <a:avLst/>
            </a:prstGeom>
            <a:ln w="28575">
              <a:solidFill>
                <a:srgbClr val="EC5153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0BFE519F-1D34-453A-9D12-A881B3106CC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04800" y="1245004"/>
            <a:ext cx="4533900" cy="701731"/>
          </a:xfrm>
        </p:spPr>
        <p:txBody>
          <a:bodyPr/>
          <a:lstStyle/>
          <a:p>
            <a:r>
              <a:rPr lang="en-US" dirty="0"/>
              <a:t>HEADING HERE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46B341-0739-4A4B-A870-F350F235D3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1/19/2021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51F020-DF80-4E72-992F-41D29778C2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NHTP - MFP Business Process Presentation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C06A8F3-E230-4772-BC90-5044FB7518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719988" y="6170673"/>
            <a:ext cx="586986" cy="338328"/>
          </a:xfrm>
          <a:prstGeom prst="rect">
            <a:avLst/>
          </a:prstGeom>
        </p:spPr>
        <p:txBody>
          <a:bodyPr/>
          <a:lstStyle/>
          <a:p>
            <a:fld id="{35EDF84B-C6E0-4237-8292-AD6332EF7C1F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50A8CA55-E1DC-4B08-9E74-256ECBEB362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04800" y="2103420"/>
            <a:ext cx="4533900" cy="850392"/>
          </a:xfrm>
        </p:spPr>
        <p:txBody>
          <a:bodyPr>
            <a:noAutofit/>
          </a:bodyPr>
          <a:lstStyle>
            <a:lvl1pPr marL="0" indent="0">
              <a:buNone/>
              <a:defRPr sz="2100">
                <a:solidFill>
                  <a:schemeClr val="accent6"/>
                </a:solidFill>
                <a:latin typeface="+mj-lt"/>
              </a:defRPr>
            </a:lvl1pPr>
            <a:lvl2pPr marL="457200" indent="0">
              <a:buNone/>
              <a:defRPr sz="2100">
                <a:latin typeface="+mj-lt"/>
              </a:defRPr>
            </a:lvl2pPr>
            <a:lvl3pPr marL="914400" indent="0">
              <a:buNone/>
              <a:defRPr sz="2100">
                <a:latin typeface="+mj-lt"/>
              </a:defRPr>
            </a:lvl3pPr>
            <a:lvl4pPr marL="1371600" indent="0">
              <a:buNone/>
              <a:defRPr sz="2100">
                <a:latin typeface="+mj-lt"/>
              </a:defRPr>
            </a:lvl4pPr>
            <a:lvl5pPr marL="1828800" indent="0">
              <a:buNone/>
              <a:defRPr sz="2100">
                <a:latin typeface="+mj-lt"/>
              </a:defRPr>
            </a:lvl5pPr>
          </a:lstStyle>
          <a:p>
            <a:pPr lvl="0"/>
            <a:r>
              <a:rPr lang="en-US" dirty="0"/>
              <a:t>You can put your slide’s sub-title over here. Do your best to not exceed two lines.</a:t>
            </a:r>
          </a:p>
        </p:txBody>
      </p:sp>
      <p:sp>
        <p:nvSpPr>
          <p:cNvPr id="16" name="Picture Placeholder 6">
            <a:extLst>
              <a:ext uri="{FF2B5EF4-FFF2-40B4-BE49-F238E27FC236}">
                <a16:creationId xmlns:a16="http://schemas.microsoft.com/office/drawing/2014/main" id="{EA6055BE-5FA2-4458-AB6F-50BE18BBC4A9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6435493" y="303308"/>
            <a:ext cx="2569464" cy="2606040"/>
          </a:xfrm>
          <a:prstGeom prst="rect">
            <a:avLst/>
          </a:prstGeom>
          <a:gradFill flip="none" rotWithShape="1">
            <a:gsLst>
              <a:gs pos="0">
                <a:schemeClr val="accent5">
                  <a:lumMod val="20000"/>
                  <a:lumOff val="80000"/>
                </a:schemeClr>
              </a:gs>
              <a:gs pos="72000">
                <a:schemeClr val="accent5">
                  <a:lumMod val="40000"/>
                  <a:lumOff val="60000"/>
                </a:schemeClr>
              </a:gs>
            </a:gsLst>
            <a:lin ang="2700000" scaled="1"/>
            <a:tileRect/>
          </a:gradFill>
          <a:ln>
            <a:noFill/>
          </a:ln>
        </p:spPr>
        <p:txBody>
          <a:bodyPr vert="horz" lIns="91440" tIns="45720" rIns="91440" bIns="45720" rtlCol="0" anchor="ctr">
            <a:noAutofit/>
          </a:bodyPr>
          <a:lstStyle>
            <a:lvl1pPr marL="0" indent="0" algn="ctr">
              <a:buNone/>
              <a:defRPr lang="en-US"/>
            </a:lvl1pPr>
          </a:lstStyle>
          <a:p>
            <a:pPr marL="228600" lvl="0" indent="-228600" algn="ctr"/>
            <a:r>
              <a:rPr lang="en-US" dirty="0"/>
              <a:t>Click icon to add picture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B89DFF27-858C-41C4-B5B9-5EBDED84D8F2}"/>
              </a:ext>
            </a:extLst>
          </p:cNvPr>
          <p:cNvCxnSpPr>
            <a:cxnSpLocks/>
          </p:cNvCxnSpPr>
          <p:nvPr/>
        </p:nvCxnSpPr>
        <p:spPr>
          <a:xfrm>
            <a:off x="396690" y="2029341"/>
            <a:ext cx="594360" cy="0"/>
          </a:xfrm>
          <a:prstGeom prst="line">
            <a:avLst/>
          </a:prstGeom>
          <a:ln w="76200">
            <a:solidFill>
              <a:srgbClr val="EC515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F93C90BF-5129-4DC1-B611-EAAD5152C8C8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304800" y="3214645"/>
            <a:ext cx="4533900" cy="2195884"/>
          </a:xfrm>
        </p:spPr>
        <p:txBody>
          <a:bodyPr/>
          <a:lstStyle>
            <a:lvl1pPr marL="0" indent="0">
              <a:buNone/>
              <a:defRPr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31" name="Picture Placeholder 6">
            <a:extLst>
              <a:ext uri="{FF2B5EF4-FFF2-40B4-BE49-F238E27FC236}">
                <a16:creationId xmlns:a16="http://schemas.microsoft.com/office/drawing/2014/main" id="{C582F960-B68E-49E8-B5E8-8034429FE8F7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9312043" y="303308"/>
            <a:ext cx="2569464" cy="2606040"/>
          </a:xfrm>
          <a:prstGeom prst="rect">
            <a:avLst/>
          </a:prstGeom>
          <a:gradFill flip="none" rotWithShape="1">
            <a:gsLst>
              <a:gs pos="0">
                <a:schemeClr val="accent5">
                  <a:lumMod val="20000"/>
                  <a:lumOff val="80000"/>
                </a:schemeClr>
              </a:gs>
              <a:gs pos="72000">
                <a:schemeClr val="accent5">
                  <a:lumMod val="40000"/>
                  <a:lumOff val="60000"/>
                </a:schemeClr>
              </a:gs>
            </a:gsLst>
            <a:lin ang="2700000" scaled="1"/>
            <a:tileRect/>
          </a:gradFill>
          <a:ln>
            <a:noFill/>
          </a:ln>
        </p:spPr>
        <p:txBody>
          <a:bodyPr vert="horz" lIns="91440" tIns="45720" rIns="91440" bIns="45720" rtlCol="0" anchor="ctr">
            <a:noAutofit/>
          </a:bodyPr>
          <a:lstStyle>
            <a:lvl1pPr marL="0" indent="0" algn="ctr">
              <a:buNone/>
              <a:defRPr lang="en-US"/>
            </a:lvl1pPr>
          </a:lstStyle>
          <a:p>
            <a:pPr marL="228600" lvl="0" indent="-228600" algn="ctr"/>
            <a:r>
              <a:rPr lang="en-US" dirty="0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1575871252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eam 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>
            <a:extLst>
              <a:ext uri="{FF2B5EF4-FFF2-40B4-BE49-F238E27FC236}">
                <a16:creationId xmlns:a16="http://schemas.microsoft.com/office/drawing/2014/main" id="{1DCADA16-70BA-4294-83BA-6944BA0F6D87}"/>
              </a:ext>
            </a:extLst>
          </p:cNvPr>
          <p:cNvGrpSpPr/>
          <p:nvPr/>
        </p:nvGrpSpPr>
        <p:grpSpPr>
          <a:xfrm>
            <a:off x="304801" y="6126480"/>
            <a:ext cx="11582400" cy="426715"/>
            <a:chOff x="304801" y="6126480"/>
            <a:chExt cx="11582400" cy="426715"/>
          </a:xfrm>
        </p:grpSpPr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DCD53CCE-8FF0-497A-A353-1185C1DFEB81}"/>
                </a:ext>
              </a:extLst>
            </p:cNvPr>
            <p:cNvSpPr/>
            <p:nvPr/>
          </p:nvSpPr>
          <p:spPr>
            <a:xfrm>
              <a:off x="304801" y="6126480"/>
              <a:ext cx="11582400" cy="426715"/>
            </a:xfrm>
            <a:prstGeom prst="rect">
              <a:avLst/>
            </a:prstGeom>
            <a:solidFill>
              <a:srgbClr val="1A497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pic>
          <p:nvPicPr>
            <p:cNvPr id="14" name="Graphic 13">
              <a:extLst>
                <a:ext uri="{FF2B5EF4-FFF2-40B4-BE49-F238E27FC236}">
                  <a16:creationId xmlns:a16="http://schemas.microsoft.com/office/drawing/2014/main" id="{D83ACC18-3392-4F42-8D0C-DB264CC95067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10818536" y="6181797"/>
              <a:ext cx="744012" cy="316080"/>
            </a:xfrm>
            <a:prstGeom prst="rect">
              <a:avLst/>
            </a:prstGeom>
          </p:spPr>
        </p:pic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4DB1F691-9227-407A-AEAE-D0FA8DA8C6FF}"/>
                </a:ext>
              </a:extLst>
            </p:cNvPr>
            <p:cNvCxnSpPr>
              <a:cxnSpLocks/>
            </p:cNvCxnSpPr>
            <p:nvPr/>
          </p:nvCxnSpPr>
          <p:spPr>
            <a:xfrm>
              <a:off x="10490857" y="6240625"/>
              <a:ext cx="0" cy="198425"/>
            </a:xfrm>
            <a:prstGeom prst="line">
              <a:avLst/>
            </a:prstGeom>
            <a:ln w="28575">
              <a:solidFill>
                <a:srgbClr val="EC5153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5C3C5253-9F97-4215-A776-F6F267403F55}"/>
                </a:ext>
              </a:extLst>
            </p:cNvPr>
            <p:cNvCxnSpPr>
              <a:cxnSpLocks/>
            </p:cNvCxnSpPr>
            <p:nvPr/>
          </p:nvCxnSpPr>
          <p:spPr>
            <a:xfrm>
              <a:off x="9523015" y="6240625"/>
              <a:ext cx="0" cy="198425"/>
            </a:xfrm>
            <a:prstGeom prst="line">
              <a:avLst/>
            </a:prstGeom>
            <a:ln w="28575">
              <a:solidFill>
                <a:srgbClr val="EC5153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46B341-0739-4A4B-A870-F350F235D3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1/19/2021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51F020-DF80-4E72-992F-41D29778C2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NHTP - MFP Business Process Presentation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C06A8F3-E230-4772-BC90-5044FB7518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719988" y="6170673"/>
            <a:ext cx="586986" cy="338328"/>
          </a:xfrm>
          <a:prstGeom prst="rect">
            <a:avLst/>
          </a:prstGeom>
        </p:spPr>
        <p:txBody>
          <a:bodyPr/>
          <a:lstStyle/>
          <a:p>
            <a:fld id="{35EDF84B-C6E0-4237-8292-AD6332EF7C1F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0" name="Picture Placeholder 6">
            <a:extLst>
              <a:ext uri="{FF2B5EF4-FFF2-40B4-BE49-F238E27FC236}">
                <a16:creationId xmlns:a16="http://schemas.microsoft.com/office/drawing/2014/main" id="{9C621E84-0D3E-4509-8670-2C818793DE9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304801" y="2062723"/>
            <a:ext cx="1700216" cy="1724417"/>
          </a:xfrm>
          <a:prstGeom prst="rect">
            <a:avLst/>
          </a:prstGeom>
          <a:gradFill flip="none" rotWithShape="1">
            <a:gsLst>
              <a:gs pos="0">
                <a:schemeClr val="accent5">
                  <a:lumMod val="20000"/>
                  <a:lumOff val="80000"/>
                </a:schemeClr>
              </a:gs>
              <a:gs pos="72000">
                <a:schemeClr val="accent5">
                  <a:lumMod val="40000"/>
                  <a:lumOff val="60000"/>
                </a:schemeClr>
              </a:gs>
            </a:gsLst>
            <a:lin ang="2700000" scaled="1"/>
            <a:tileRect/>
          </a:gradFill>
          <a:ln>
            <a:noFill/>
          </a:ln>
        </p:spPr>
        <p:txBody>
          <a:bodyPr vert="horz" lIns="91440" tIns="45720" rIns="91440" bIns="45720" rtlCol="0" anchor="ctr">
            <a:noAutofit/>
          </a:bodyPr>
          <a:lstStyle>
            <a:lvl1pPr marL="0" indent="0" algn="ctr" rtl="0">
              <a:buNone/>
              <a:defRPr lang="en-US"/>
            </a:lvl1pPr>
          </a:lstStyle>
          <a:p>
            <a:pPr marL="228600" lvl="0" indent="-228600" algn="ctr"/>
            <a:r>
              <a:rPr lang="en-US" dirty="0"/>
              <a:t>Click icon to add picture</a:t>
            </a:r>
          </a:p>
        </p:txBody>
      </p:sp>
      <p:sp>
        <p:nvSpPr>
          <p:cNvPr id="21" name="Picture Placeholder 6">
            <a:extLst>
              <a:ext uri="{FF2B5EF4-FFF2-40B4-BE49-F238E27FC236}">
                <a16:creationId xmlns:a16="http://schemas.microsoft.com/office/drawing/2014/main" id="{5F2A6837-2507-49A2-A969-C00FAB4F05C0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2326369" y="2062723"/>
            <a:ext cx="1700216" cy="1724417"/>
          </a:xfrm>
          <a:prstGeom prst="rect">
            <a:avLst/>
          </a:prstGeom>
          <a:gradFill flip="none" rotWithShape="1">
            <a:gsLst>
              <a:gs pos="0">
                <a:schemeClr val="accent5">
                  <a:lumMod val="20000"/>
                  <a:lumOff val="80000"/>
                </a:schemeClr>
              </a:gs>
              <a:gs pos="72000">
                <a:schemeClr val="accent5">
                  <a:lumMod val="40000"/>
                  <a:lumOff val="60000"/>
                </a:schemeClr>
              </a:gs>
            </a:gsLst>
            <a:lin ang="2700000" scaled="1"/>
            <a:tileRect/>
          </a:gradFill>
          <a:ln>
            <a:noFill/>
          </a:ln>
        </p:spPr>
        <p:txBody>
          <a:bodyPr vert="horz" lIns="91440" tIns="45720" rIns="91440" bIns="45720" rtlCol="0" anchor="ctr">
            <a:noAutofit/>
          </a:bodyPr>
          <a:lstStyle>
            <a:lvl1pPr marL="0" indent="0" algn="ctr">
              <a:buNone/>
              <a:defRPr lang="en-US"/>
            </a:lvl1pPr>
          </a:lstStyle>
          <a:p>
            <a:pPr marL="228600" lvl="0" indent="-228600" algn="ctr"/>
            <a:r>
              <a:rPr lang="en-US" dirty="0"/>
              <a:t>Click icon to add picture</a:t>
            </a:r>
          </a:p>
        </p:txBody>
      </p:sp>
      <p:sp>
        <p:nvSpPr>
          <p:cNvPr id="22" name="Picture Placeholder 6">
            <a:extLst>
              <a:ext uri="{FF2B5EF4-FFF2-40B4-BE49-F238E27FC236}">
                <a16:creationId xmlns:a16="http://schemas.microsoft.com/office/drawing/2014/main" id="{882E9A17-3A2F-4138-B0F2-5E9A4D740C79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4347240" y="2062723"/>
            <a:ext cx="1700216" cy="1724417"/>
          </a:xfrm>
          <a:prstGeom prst="rect">
            <a:avLst/>
          </a:prstGeom>
          <a:gradFill flip="none" rotWithShape="1">
            <a:gsLst>
              <a:gs pos="0">
                <a:schemeClr val="accent5">
                  <a:lumMod val="20000"/>
                  <a:lumOff val="80000"/>
                </a:schemeClr>
              </a:gs>
              <a:gs pos="72000">
                <a:schemeClr val="accent5">
                  <a:lumMod val="40000"/>
                  <a:lumOff val="60000"/>
                </a:schemeClr>
              </a:gs>
            </a:gsLst>
            <a:lin ang="2700000" scaled="1"/>
            <a:tileRect/>
          </a:gradFill>
          <a:ln>
            <a:noFill/>
          </a:ln>
        </p:spPr>
        <p:txBody>
          <a:bodyPr vert="horz" lIns="91440" tIns="45720" rIns="91440" bIns="45720" rtlCol="0" anchor="ctr">
            <a:noAutofit/>
          </a:bodyPr>
          <a:lstStyle>
            <a:lvl1pPr marL="0" indent="0" algn="ctr">
              <a:buNone/>
              <a:defRPr lang="en-US"/>
            </a:lvl1pPr>
          </a:lstStyle>
          <a:p>
            <a:pPr marL="228600" lvl="0" indent="-228600" algn="ctr"/>
            <a:r>
              <a:rPr lang="en-US" dirty="0"/>
              <a:t>Click icon to add picture</a:t>
            </a:r>
          </a:p>
        </p:txBody>
      </p:sp>
      <p:sp>
        <p:nvSpPr>
          <p:cNvPr id="23" name="Picture Placeholder 6">
            <a:extLst>
              <a:ext uri="{FF2B5EF4-FFF2-40B4-BE49-F238E27FC236}">
                <a16:creationId xmlns:a16="http://schemas.microsoft.com/office/drawing/2014/main" id="{DEBB9A6D-504B-4A9A-824D-C3979E21280D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6370266" y="2062723"/>
            <a:ext cx="1700216" cy="1724417"/>
          </a:xfrm>
          <a:prstGeom prst="rect">
            <a:avLst/>
          </a:prstGeom>
          <a:gradFill flip="none" rotWithShape="1">
            <a:gsLst>
              <a:gs pos="0">
                <a:schemeClr val="accent5">
                  <a:lumMod val="20000"/>
                  <a:lumOff val="80000"/>
                </a:schemeClr>
              </a:gs>
              <a:gs pos="72000">
                <a:schemeClr val="accent5">
                  <a:lumMod val="40000"/>
                  <a:lumOff val="60000"/>
                </a:schemeClr>
              </a:gs>
            </a:gsLst>
            <a:lin ang="2700000" scaled="1"/>
            <a:tileRect/>
          </a:gradFill>
          <a:ln>
            <a:noFill/>
          </a:ln>
        </p:spPr>
        <p:txBody>
          <a:bodyPr vert="horz" lIns="91440" tIns="45720" rIns="91440" bIns="45720" rtlCol="0" anchor="ctr">
            <a:noAutofit/>
          </a:bodyPr>
          <a:lstStyle>
            <a:lvl1pPr marL="0" indent="0" algn="ctr" rtl="0">
              <a:buNone/>
              <a:defRPr lang="en-US"/>
            </a:lvl1pPr>
          </a:lstStyle>
          <a:p>
            <a:pPr marL="228600" lvl="0" indent="-228600" algn="ctr"/>
            <a:r>
              <a:rPr lang="en-US" dirty="0"/>
              <a:t>Click icon to add picture</a:t>
            </a:r>
          </a:p>
        </p:txBody>
      </p:sp>
      <p:sp>
        <p:nvSpPr>
          <p:cNvPr id="24" name="Picture Placeholder 6">
            <a:extLst>
              <a:ext uri="{FF2B5EF4-FFF2-40B4-BE49-F238E27FC236}">
                <a16:creationId xmlns:a16="http://schemas.microsoft.com/office/drawing/2014/main" id="{04DFDB56-31A9-4FC3-8A08-8D4BD9615C9F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304801" y="4104883"/>
            <a:ext cx="1700216" cy="1724417"/>
          </a:xfrm>
          <a:prstGeom prst="rect">
            <a:avLst/>
          </a:prstGeom>
          <a:gradFill flip="none" rotWithShape="1">
            <a:gsLst>
              <a:gs pos="0">
                <a:schemeClr val="accent5">
                  <a:lumMod val="20000"/>
                  <a:lumOff val="80000"/>
                </a:schemeClr>
              </a:gs>
              <a:gs pos="72000">
                <a:schemeClr val="accent5">
                  <a:lumMod val="40000"/>
                  <a:lumOff val="60000"/>
                </a:schemeClr>
              </a:gs>
            </a:gsLst>
            <a:lin ang="2700000" scaled="1"/>
            <a:tileRect/>
          </a:gradFill>
          <a:ln>
            <a:noFill/>
          </a:ln>
        </p:spPr>
        <p:txBody>
          <a:bodyPr vert="horz" lIns="91440" tIns="45720" rIns="91440" bIns="45720" rtlCol="0" anchor="ctr">
            <a:noAutofit/>
          </a:bodyPr>
          <a:lstStyle>
            <a:lvl1pPr marL="0" indent="0" algn="ctr" rtl="0">
              <a:buNone/>
              <a:defRPr lang="en-US"/>
            </a:lvl1pPr>
          </a:lstStyle>
          <a:p>
            <a:pPr marL="228600" lvl="0" indent="-228600" algn="ctr"/>
            <a:r>
              <a:rPr lang="en-US" dirty="0"/>
              <a:t>Click icon to add picture</a:t>
            </a:r>
          </a:p>
        </p:txBody>
      </p:sp>
      <p:sp>
        <p:nvSpPr>
          <p:cNvPr id="25" name="Picture Placeholder 6">
            <a:extLst>
              <a:ext uri="{FF2B5EF4-FFF2-40B4-BE49-F238E27FC236}">
                <a16:creationId xmlns:a16="http://schemas.microsoft.com/office/drawing/2014/main" id="{C919B0EA-506E-4FDE-806A-5CE901AA84CE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2326369" y="4104883"/>
            <a:ext cx="1700216" cy="1724417"/>
          </a:xfrm>
          <a:prstGeom prst="rect">
            <a:avLst/>
          </a:prstGeom>
          <a:gradFill flip="none" rotWithShape="1">
            <a:gsLst>
              <a:gs pos="0">
                <a:schemeClr val="accent5">
                  <a:lumMod val="20000"/>
                  <a:lumOff val="80000"/>
                </a:schemeClr>
              </a:gs>
              <a:gs pos="72000">
                <a:schemeClr val="accent5">
                  <a:lumMod val="40000"/>
                  <a:lumOff val="60000"/>
                </a:schemeClr>
              </a:gs>
            </a:gsLst>
            <a:lin ang="2700000" scaled="1"/>
            <a:tileRect/>
          </a:gradFill>
          <a:ln>
            <a:noFill/>
          </a:ln>
        </p:spPr>
        <p:txBody>
          <a:bodyPr vert="horz" lIns="91440" tIns="45720" rIns="91440" bIns="45720" rtlCol="0" anchor="ctr">
            <a:noAutofit/>
          </a:bodyPr>
          <a:lstStyle>
            <a:lvl1pPr marL="0" indent="0" algn="ctr">
              <a:buNone/>
              <a:defRPr lang="en-US"/>
            </a:lvl1pPr>
          </a:lstStyle>
          <a:p>
            <a:pPr marL="228600" lvl="0" indent="-228600" algn="ctr"/>
            <a:r>
              <a:rPr lang="en-US" dirty="0"/>
              <a:t>Click icon to add picture</a:t>
            </a:r>
          </a:p>
        </p:txBody>
      </p:sp>
      <p:sp>
        <p:nvSpPr>
          <p:cNvPr id="26" name="Picture Placeholder 6">
            <a:extLst>
              <a:ext uri="{FF2B5EF4-FFF2-40B4-BE49-F238E27FC236}">
                <a16:creationId xmlns:a16="http://schemas.microsoft.com/office/drawing/2014/main" id="{3E65EBC1-D059-477E-B010-766E9C5C1399}"/>
              </a:ext>
            </a:extLst>
          </p:cNvPr>
          <p:cNvSpPr>
            <a:spLocks noGrp="1"/>
          </p:cNvSpPr>
          <p:nvPr>
            <p:ph type="pic" sz="quarter" idx="23"/>
          </p:nvPr>
        </p:nvSpPr>
        <p:spPr>
          <a:xfrm>
            <a:off x="4347240" y="4104883"/>
            <a:ext cx="1700216" cy="1724417"/>
          </a:xfrm>
          <a:prstGeom prst="rect">
            <a:avLst/>
          </a:prstGeom>
          <a:gradFill flip="none" rotWithShape="1">
            <a:gsLst>
              <a:gs pos="0">
                <a:schemeClr val="accent5">
                  <a:lumMod val="20000"/>
                  <a:lumOff val="80000"/>
                </a:schemeClr>
              </a:gs>
              <a:gs pos="72000">
                <a:schemeClr val="accent5">
                  <a:lumMod val="40000"/>
                  <a:lumOff val="60000"/>
                </a:schemeClr>
              </a:gs>
            </a:gsLst>
            <a:lin ang="2700000" scaled="1"/>
            <a:tileRect/>
          </a:gradFill>
          <a:ln>
            <a:noFill/>
          </a:ln>
        </p:spPr>
        <p:txBody>
          <a:bodyPr vert="horz" lIns="91440" tIns="45720" rIns="91440" bIns="45720" rtlCol="0" anchor="ctr">
            <a:noAutofit/>
          </a:bodyPr>
          <a:lstStyle>
            <a:lvl1pPr marL="0" indent="0" algn="ctr">
              <a:buNone/>
              <a:defRPr lang="en-US"/>
            </a:lvl1pPr>
          </a:lstStyle>
          <a:p>
            <a:pPr marL="228600" lvl="0" indent="-228600" algn="ctr"/>
            <a:r>
              <a:rPr lang="en-US" dirty="0"/>
              <a:t>Click icon to add picture</a:t>
            </a:r>
          </a:p>
        </p:txBody>
      </p:sp>
      <p:sp>
        <p:nvSpPr>
          <p:cNvPr id="27" name="Picture Placeholder 6">
            <a:extLst>
              <a:ext uri="{FF2B5EF4-FFF2-40B4-BE49-F238E27FC236}">
                <a16:creationId xmlns:a16="http://schemas.microsoft.com/office/drawing/2014/main" id="{98CFAAAF-1BF0-4BCC-B35E-6E5C300E3E9F}"/>
              </a:ext>
            </a:extLst>
          </p:cNvPr>
          <p:cNvSpPr>
            <a:spLocks noGrp="1"/>
          </p:cNvSpPr>
          <p:nvPr>
            <p:ph type="pic" sz="quarter" idx="24"/>
          </p:nvPr>
        </p:nvSpPr>
        <p:spPr>
          <a:xfrm>
            <a:off x="6370266" y="4104883"/>
            <a:ext cx="1700216" cy="1724417"/>
          </a:xfrm>
          <a:prstGeom prst="rect">
            <a:avLst/>
          </a:prstGeom>
          <a:gradFill flip="none" rotWithShape="1">
            <a:gsLst>
              <a:gs pos="0">
                <a:schemeClr val="accent5">
                  <a:lumMod val="20000"/>
                  <a:lumOff val="80000"/>
                </a:schemeClr>
              </a:gs>
              <a:gs pos="72000">
                <a:schemeClr val="accent5">
                  <a:lumMod val="40000"/>
                  <a:lumOff val="60000"/>
                </a:schemeClr>
              </a:gs>
            </a:gsLst>
            <a:lin ang="2700000" scaled="1"/>
            <a:tileRect/>
          </a:gradFill>
          <a:ln>
            <a:noFill/>
          </a:ln>
        </p:spPr>
        <p:txBody>
          <a:bodyPr vert="horz" lIns="91440" tIns="45720" rIns="91440" bIns="45720" rtlCol="0" anchor="ctr">
            <a:noAutofit/>
          </a:bodyPr>
          <a:lstStyle>
            <a:lvl1pPr marL="0" indent="0" algn="ctr" rtl="0">
              <a:buNone/>
              <a:defRPr lang="en-US"/>
            </a:lvl1pPr>
          </a:lstStyle>
          <a:p>
            <a:pPr marL="228600" lvl="0" indent="-228600" algn="ctr"/>
            <a:r>
              <a:rPr lang="en-US" dirty="0"/>
              <a:t>Click icon to add picture</a:t>
            </a:r>
          </a:p>
        </p:txBody>
      </p:sp>
      <p:sp>
        <p:nvSpPr>
          <p:cNvPr id="28" name="Text Placeholder 9">
            <a:extLst>
              <a:ext uri="{FF2B5EF4-FFF2-40B4-BE49-F238E27FC236}">
                <a16:creationId xmlns:a16="http://schemas.microsoft.com/office/drawing/2014/main" id="{6AE738E2-1AD5-4BE0-A645-649A5757E99D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8379565" y="2057399"/>
            <a:ext cx="3507628" cy="3769327"/>
          </a:xfrm>
        </p:spPr>
        <p:txBody>
          <a:bodyPr anchor="ctr"/>
          <a:lstStyle>
            <a:lvl1pPr marL="0" indent="0">
              <a:buNone/>
              <a:defRPr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9" name="Title 1">
            <a:extLst>
              <a:ext uri="{FF2B5EF4-FFF2-40B4-BE49-F238E27FC236}">
                <a16:creationId xmlns:a16="http://schemas.microsoft.com/office/drawing/2014/main" id="{A5576FA9-FAE9-4C83-9E94-4E1C1FB86C1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04800" y="172857"/>
            <a:ext cx="11582400" cy="701731"/>
          </a:xfrm>
        </p:spPr>
        <p:txBody>
          <a:bodyPr/>
          <a:lstStyle/>
          <a:p>
            <a:r>
              <a:rPr lang="en-US" dirty="0"/>
              <a:t>YOUR SLIDE’S TITLE GOES HERE</a:t>
            </a:r>
          </a:p>
        </p:txBody>
      </p:sp>
      <p:sp>
        <p:nvSpPr>
          <p:cNvPr id="30" name="Text Placeholder 8">
            <a:extLst>
              <a:ext uri="{FF2B5EF4-FFF2-40B4-BE49-F238E27FC236}">
                <a16:creationId xmlns:a16="http://schemas.microsoft.com/office/drawing/2014/main" id="{A47D52BE-8B1D-4EF7-946A-61833B80F60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04800" y="1031273"/>
            <a:ext cx="11582400" cy="850392"/>
          </a:xfrm>
        </p:spPr>
        <p:txBody>
          <a:bodyPr>
            <a:noAutofit/>
          </a:bodyPr>
          <a:lstStyle>
            <a:lvl1pPr marL="0" indent="0">
              <a:buNone/>
              <a:defRPr sz="2100">
                <a:solidFill>
                  <a:schemeClr val="accent6"/>
                </a:solidFill>
                <a:latin typeface="+mj-lt"/>
              </a:defRPr>
            </a:lvl1pPr>
            <a:lvl2pPr marL="457200" indent="0">
              <a:buNone/>
              <a:defRPr sz="2100">
                <a:latin typeface="+mj-lt"/>
              </a:defRPr>
            </a:lvl2pPr>
            <a:lvl3pPr marL="914400" indent="0">
              <a:buNone/>
              <a:defRPr sz="2100">
                <a:latin typeface="+mj-lt"/>
              </a:defRPr>
            </a:lvl3pPr>
            <a:lvl4pPr marL="1371600" indent="0">
              <a:buNone/>
              <a:defRPr sz="2100">
                <a:latin typeface="+mj-lt"/>
              </a:defRPr>
            </a:lvl4pPr>
            <a:lvl5pPr marL="1828800" indent="0">
              <a:buNone/>
              <a:defRPr sz="2100">
                <a:latin typeface="+mj-lt"/>
              </a:defRPr>
            </a:lvl5pPr>
          </a:lstStyle>
          <a:p>
            <a:pPr lvl="0"/>
            <a:r>
              <a:rPr lang="en-US" dirty="0"/>
              <a:t>You can put your slide’s sub-title (or strap line) over here. Make sure it’s concise and to the point. Also, do your best to not exceed two lines.</a:t>
            </a:r>
          </a:p>
        </p:txBody>
      </p: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0AB082CB-D429-4D38-A541-C6243F2D2697}"/>
              </a:ext>
            </a:extLst>
          </p:cNvPr>
          <p:cNvCxnSpPr/>
          <p:nvPr/>
        </p:nvCxnSpPr>
        <p:spPr>
          <a:xfrm>
            <a:off x="396691" y="957194"/>
            <a:ext cx="597962" cy="0"/>
          </a:xfrm>
          <a:prstGeom prst="line">
            <a:avLst/>
          </a:prstGeom>
          <a:ln w="76200">
            <a:solidFill>
              <a:srgbClr val="EC515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0123859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ingle Image Center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FE519F-1D34-453A-9D12-A881B3106CC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04800" y="172857"/>
            <a:ext cx="11582400" cy="701731"/>
          </a:xfrm>
        </p:spPr>
        <p:txBody>
          <a:bodyPr/>
          <a:lstStyle/>
          <a:p>
            <a:r>
              <a:rPr lang="en-US" dirty="0"/>
              <a:t>YOUR SLIDE’S TITLE GOES HERE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46B341-0739-4A4B-A870-F350F235D3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1/19/2021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51F020-DF80-4E72-992F-41D29778C2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NHTP - MFP Business Process Presentation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C06A8F3-E230-4772-BC90-5044FB7518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719988" y="6170673"/>
            <a:ext cx="586986" cy="338328"/>
          </a:xfrm>
          <a:prstGeom prst="rect">
            <a:avLst/>
          </a:prstGeom>
        </p:spPr>
        <p:txBody>
          <a:bodyPr/>
          <a:lstStyle/>
          <a:p>
            <a:fld id="{35EDF84B-C6E0-4237-8292-AD6332EF7C1F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50A8CA55-E1DC-4B08-9E74-256ECBEB362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04800" y="1031273"/>
            <a:ext cx="11582400" cy="850392"/>
          </a:xfrm>
        </p:spPr>
        <p:txBody>
          <a:bodyPr>
            <a:noAutofit/>
          </a:bodyPr>
          <a:lstStyle>
            <a:lvl1pPr marL="0" indent="0">
              <a:buNone/>
              <a:defRPr sz="2100">
                <a:solidFill>
                  <a:schemeClr val="accent6"/>
                </a:solidFill>
                <a:latin typeface="+mj-lt"/>
              </a:defRPr>
            </a:lvl1pPr>
            <a:lvl2pPr marL="457200" indent="0">
              <a:buNone/>
              <a:defRPr sz="2100">
                <a:latin typeface="+mj-lt"/>
              </a:defRPr>
            </a:lvl2pPr>
            <a:lvl3pPr marL="914400" indent="0">
              <a:buNone/>
              <a:defRPr sz="2100">
                <a:latin typeface="+mj-lt"/>
              </a:defRPr>
            </a:lvl3pPr>
            <a:lvl4pPr marL="1371600" indent="0">
              <a:buNone/>
              <a:defRPr sz="2100">
                <a:latin typeface="+mj-lt"/>
              </a:defRPr>
            </a:lvl4pPr>
            <a:lvl5pPr marL="1828800" indent="0">
              <a:buNone/>
              <a:defRPr sz="2100">
                <a:latin typeface="+mj-lt"/>
              </a:defRPr>
            </a:lvl5pPr>
          </a:lstStyle>
          <a:p>
            <a:pPr lvl="0"/>
            <a:r>
              <a:rPr lang="en-US" dirty="0"/>
              <a:t>You can put your slide’s sub-title (or strap line) over here. Make sure it’s concise and to the point. Also, do your best to not exceed two lines.</a:t>
            </a:r>
          </a:p>
        </p:txBody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D42F6829-FC2D-4E7E-9A17-6A186DAE53A0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244340" y="2249648"/>
            <a:ext cx="3703320" cy="3375972"/>
          </a:xfrm>
          <a:gradFill flip="none" rotWithShape="1">
            <a:gsLst>
              <a:gs pos="0">
                <a:schemeClr val="accent5">
                  <a:lumMod val="20000"/>
                  <a:lumOff val="80000"/>
                </a:schemeClr>
              </a:gs>
              <a:gs pos="72000">
                <a:schemeClr val="accent5">
                  <a:lumMod val="40000"/>
                  <a:lumOff val="60000"/>
                </a:schemeClr>
              </a:gs>
            </a:gsLst>
            <a:lin ang="2700000" scaled="1"/>
            <a:tileRect/>
          </a:gradFill>
          <a:ln>
            <a:noFill/>
          </a:ln>
        </p:spPr>
        <p:txBody>
          <a:bodyPr vert="horz" lIns="91440" tIns="45720" rIns="91440" bIns="45720" rtlCol="0" anchor="ctr">
            <a:noAutofit/>
          </a:bodyPr>
          <a:lstStyle>
            <a:lvl1pPr marL="0" indent="0" algn="ctr">
              <a:buNone/>
              <a:defRPr lang="en-US"/>
            </a:lvl1pPr>
          </a:lstStyle>
          <a:p>
            <a:pPr marL="228600" lvl="0" indent="-228600" algn="ctr"/>
            <a:r>
              <a:rPr lang="en-US" dirty="0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1965583563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D072E94-8669-4C9E-B4CE-CEF8B2E922BE}"/>
              </a:ext>
            </a:extLst>
          </p:cNvPr>
          <p:cNvSpPr/>
          <p:nvPr/>
        </p:nvSpPr>
        <p:spPr>
          <a:xfrm>
            <a:off x="0" y="0"/>
            <a:ext cx="3810001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23000"/>
              </a:lnSpc>
              <a:spcBef>
                <a:spcPts val="600"/>
              </a:spcBef>
              <a:spcAft>
                <a:spcPts val="600"/>
              </a:spcAft>
            </a:pPr>
            <a:endParaRPr lang="en-US" sz="1600" dirty="0"/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id="{8A2F32C6-78A2-4AAB-A02B-59BB94047A70}"/>
              </a:ext>
            </a:extLst>
          </p:cNvPr>
          <p:cNvGrpSpPr/>
          <p:nvPr/>
        </p:nvGrpSpPr>
        <p:grpSpPr>
          <a:xfrm>
            <a:off x="304801" y="6126480"/>
            <a:ext cx="11582400" cy="426715"/>
            <a:chOff x="304801" y="6126480"/>
            <a:chExt cx="11582400" cy="426715"/>
          </a:xfrm>
        </p:grpSpPr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B405EC55-2A04-4132-96DE-B244948FC0F9}"/>
                </a:ext>
              </a:extLst>
            </p:cNvPr>
            <p:cNvSpPr/>
            <p:nvPr/>
          </p:nvSpPr>
          <p:spPr>
            <a:xfrm>
              <a:off x="304801" y="6126480"/>
              <a:ext cx="11582400" cy="426715"/>
            </a:xfrm>
            <a:prstGeom prst="rect">
              <a:avLst/>
            </a:prstGeom>
            <a:solidFill>
              <a:srgbClr val="1A497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pic>
          <p:nvPicPr>
            <p:cNvPr id="18" name="Graphic 17">
              <a:extLst>
                <a:ext uri="{FF2B5EF4-FFF2-40B4-BE49-F238E27FC236}">
                  <a16:creationId xmlns:a16="http://schemas.microsoft.com/office/drawing/2014/main" id="{CBFDDA10-6B67-4BAC-9334-B2585CFF1A0F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10818536" y="6181797"/>
              <a:ext cx="744012" cy="316080"/>
            </a:xfrm>
            <a:prstGeom prst="rect">
              <a:avLst/>
            </a:prstGeom>
          </p:spPr>
        </p:pic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5FB267B4-9E96-4E13-8787-FB6AED1B561A}"/>
                </a:ext>
              </a:extLst>
            </p:cNvPr>
            <p:cNvCxnSpPr>
              <a:cxnSpLocks/>
            </p:cNvCxnSpPr>
            <p:nvPr/>
          </p:nvCxnSpPr>
          <p:spPr>
            <a:xfrm>
              <a:off x="10490857" y="6240625"/>
              <a:ext cx="0" cy="198425"/>
            </a:xfrm>
            <a:prstGeom prst="line">
              <a:avLst/>
            </a:prstGeom>
            <a:ln w="28575">
              <a:solidFill>
                <a:srgbClr val="EC5153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A57C8BD4-40FC-4F24-93E2-F21A515CD846}"/>
                </a:ext>
              </a:extLst>
            </p:cNvPr>
            <p:cNvCxnSpPr>
              <a:cxnSpLocks/>
            </p:cNvCxnSpPr>
            <p:nvPr/>
          </p:nvCxnSpPr>
          <p:spPr>
            <a:xfrm>
              <a:off x="9523015" y="6240625"/>
              <a:ext cx="0" cy="198425"/>
            </a:xfrm>
            <a:prstGeom prst="line">
              <a:avLst/>
            </a:prstGeom>
            <a:ln w="28575">
              <a:solidFill>
                <a:srgbClr val="EC5153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46B341-0739-4A4B-A870-F350F235D3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1/19/2021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51F020-DF80-4E72-992F-41D29778C2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NHTP - MFP Business Process Presentation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C06A8F3-E230-4772-BC90-5044FB7518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719988" y="6170673"/>
            <a:ext cx="586986" cy="338328"/>
          </a:xfrm>
          <a:prstGeom prst="rect">
            <a:avLst/>
          </a:prstGeom>
        </p:spPr>
        <p:txBody>
          <a:bodyPr/>
          <a:lstStyle/>
          <a:p>
            <a:fld id="{35EDF84B-C6E0-4237-8292-AD6332EF7C1F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D42F6829-FC2D-4E7E-9A17-6A186DAE53A0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285875" y="304800"/>
            <a:ext cx="4038600" cy="5490497"/>
          </a:xfrm>
          <a:gradFill flip="none" rotWithShape="1">
            <a:gsLst>
              <a:gs pos="0">
                <a:schemeClr val="accent5">
                  <a:lumMod val="20000"/>
                  <a:lumOff val="80000"/>
                </a:schemeClr>
              </a:gs>
              <a:gs pos="72000">
                <a:schemeClr val="accent5">
                  <a:lumMod val="40000"/>
                  <a:lumOff val="60000"/>
                </a:schemeClr>
              </a:gs>
            </a:gsLst>
            <a:lin ang="2700000" scaled="1"/>
            <a:tileRect/>
          </a:gradFill>
          <a:ln>
            <a:noFill/>
          </a:ln>
        </p:spPr>
        <p:txBody>
          <a:bodyPr vert="horz" lIns="91440" tIns="45720" rIns="91440" bIns="45720" rtlCol="0" anchor="ctr">
            <a:noAutofit/>
          </a:bodyPr>
          <a:lstStyle>
            <a:lvl1pPr marL="0" indent="0" algn="ctr">
              <a:buNone/>
              <a:defRPr lang="en-US"/>
            </a:lvl1pPr>
          </a:lstStyle>
          <a:p>
            <a:pPr marL="228600" lvl="0" indent="-228600" algn="ctr"/>
            <a:r>
              <a:rPr lang="en-US" dirty="0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2520362487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B4F693-0D73-4FC7-9EAF-4766B7EC7A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YOUR SLIDE’S TITLE GOES HERE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2EF620C-F605-4A6F-9721-1F7698F935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1/19/2021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138F8A2-A769-4B1D-AA03-224F0907D9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NHTP - MFP Business Process Presentation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4301F81-62B2-4186-9F73-1BD113DD8B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719988" y="6170673"/>
            <a:ext cx="586986" cy="338328"/>
          </a:xfrm>
          <a:prstGeom prst="rect">
            <a:avLst/>
          </a:prstGeom>
        </p:spPr>
        <p:txBody>
          <a:bodyPr/>
          <a:lstStyle/>
          <a:p>
            <a:fld id="{35EDF84B-C6E0-4237-8292-AD6332EF7C1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20263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ransition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Прямоугольник 28">
            <a:extLst>
              <a:ext uri="{FF2B5EF4-FFF2-40B4-BE49-F238E27FC236}">
                <a16:creationId xmlns:a16="http://schemas.microsoft.com/office/drawing/2014/main" id="{E5A4F19E-E151-4030-A849-5944CAF89A02}"/>
              </a:ext>
            </a:extLst>
          </p:cNvPr>
          <p:cNvSpPr/>
          <p:nvPr/>
        </p:nvSpPr>
        <p:spPr>
          <a:xfrm>
            <a:off x="304800" y="304800"/>
            <a:ext cx="11582400" cy="6248400"/>
          </a:xfrm>
          <a:prstGeom prst="rect">
            <a:avLst/>
          </a:prstGeom>
          <a:solidFill>
            <a:srgbClr val="EC515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srgbClr val="3737DD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F5EBB13D-1295-4E24-9EA8-1CE2580F40E4}"/>
              </a:ext>
            </a:extLst>
          </p:cNvPr>
          <p:cNvCxnSpPr/>
          <p:nvPr/>
        </p:nvCxnSpPr>
        <p:spPr>
          <a:xfrm>
            <a:off x="5797019" y="3429000"/>
            <a:ext cx="597962" cy="0"/>
          </a:xfrm>
          <a:prstGeom prst="line">
            <a:avLst/>
          </a:prstGeom>
          <a:ln w="76200">
            <a:solidFill>
              <a:srgbClr val="1A497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Прямоугольник 11">
            <a:extLst>
              <a:ext uri="{FF2B5EF4-FFF2-40B4-BE49-F238E27FC236}">
                <a16:creationId xmlns:a16="http://schemas.microsoft.com/office/drawing/2014/main" id="{F3E0247C-306E-4AA7-B1F0-E4264EA5E67A}"/>
              </a:ext>
            </a:extLst>
          </p:cNvPr>
          <p:cNvSpPr/>
          <p:nvPr/>
        </p:nvSpPr>
        <p:spPr>
          <a:xfrm>
            <a:off x="5639445" y="5895975"/>
            <a:ext cx="913111" cy="413727"/>
          </a:xfrm>
          <a:prstGeom prst="rect">
            <a:avLst/>
          </a:prstGeom>
          <a:solidFill>
            <a:srgbClr val="1A49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20" name="Graphic 19">
            <a:extLst>
              <a:ext uri="{FF2B5EF4-FFF2-40B4-BE49-F238E27FC236}">
                <a16:creationId xmlns:a16="http://schemas.microsoft.com/office/drawing/2014/main" id="{A50CEBB8-8A56-4B9E-839E-93E88D4B692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23994" y="5944798"/>
            <a:ext cx="744012" cy="31608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9D8BD7FE-5910-4840-9838-A66DCA5ABA9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561397" y="1822430"/>
            <a:ext cx="5074920" cy="1311128"/>
          </a:xfrm>
        </p:spPr>
        <p:txBody>
          <a:bodyPr anchor="t"/>
          <a:lstStyle>
            <a:lvl1pPr algn="ctr">
              <a:defRPr sz="44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YOUR TRANSITION’S TITLE GOES HERE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B0323D5-16CF-4643-8ED4-144A2183D006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3556635" y="3589021"/>
            <a:ext cx="5074920" cy="1581912"/>
          </a:xfrm>
        </p:spPr>
        <p:txBody>
          <a:bodyPr>
            <a:noAutofit/>
          </a:bodyPr>
          <a:lstStyle>
            <a:lvl1pPr marL="0" indent="0" algn="ctr">
              <a:buNone/>
              <a:defRPr sz="27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And your transition’s sub-title can go here. This one can go up to three lines!</a:t>
            </a:r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786A1E2A-4231-4590-B611-2A005950C627}"/>
              </a:ext>
            </a:extLst>
          </p:cNvPr>
          <p:cNvSpPr/>
          <p:nvPr/>
        </p:nvSpPr>
        <p:spPr>
          <a:xfrm>
            <a:off x="9851151" y="773578"/>
            <a:ext cx="2036049" cy="5310352"/>
          </a:xfrm>
          <a:custGeom>
            <a:avLst/>
            <a:gdLst>
              <a:gd name="connsiteX0" fmla="*/ 2032192 w 2036049"/>
              <a:gd name="connsiteY0" fmla="*/ 0 h 5310352"/>
              <a:gd name="connsiteX1" fmla="*/ 2036049 w 2036049"/>
              <a:gd name="connsiteY1" fmla="*/ 329 h 5310352"/>
              <a:gd name="connsiteX2" fmla="*/ 2036049 w 2036049"/>
              <a:gd name="connsiteY2" fmla="*/ 292973 h 5310352"/>
              <a:gd name="connsiteX3" fmla="*/ 2032192 w 2036049"/>
              <a:gd name="connsiteY3" fmla="*/ 292584 h 5310352"/>
              <a:gd name="connsiteX4" fmla="*/ 1821826 w 2036049"/>
              <a:gd name="connsiteY4" fmla="*/ 502948 h 5310352"/>
              <a:gd name="connsiteX5" fmla="*/ 2032192 w 2036049"/>
              <a:gd name="connsiteY5" fmla="*/ 713313 h 5310352"/>
              <a:gd name="connsiteX6" fmla="*/ 2036049 w 2036049"/>
              <a:gd name="connsiteY6" fmla="*/ 712924 h 5310352"/>
              <a:gd name="connsiteX7" fmla="*/ 2036049 w 2036049"/>
              <a:gd name="connsiteY7" fmla="*/ 5301227 h 5310352"/>
              <a:gd name="connsiteX8" fmla="*/ 2030823 w 2036049"/>
              <a:gd name="connsiteY8" fmla="*/ 5310352 h 5310352"/>
              <a:gd name="connsiteX9" fmla="*/ 373375 w 2036049"/>
              <a:gd name="connsiteY9" fmla="*/ 3909180 h 5310352"/>
              <a:gd name="connsiteX10" fmla="*/ 223441 w 2036049"/>
              <a:gd name="connsiteY10" fmla="*/ 4056375 h 5310352"/>
              <a:gd name="connsiteX11" fmla="*/ 40774 w 2036049"/>
              <a:gd name="connsiteY11" fmla="*/ 2889626 h 5310352"/>
              <a:gd name="connsiteX12" fmla="*/ 1019445 w 2036049"/>
              <a:gd name="connsiteY12" fmla="*/ 3606579 h 5310352"/>
              <a:gd name="connsiteX13" fmla="*/ 675157 w 2036049"/>
              <a:gd name="connsiteY13" fmla="*/ 3666546 h 5310352"/>
              <a:gd name="connsiteX14" fmla="*/ 1071257 w 2036049"/>
              <a:gd name="connsiteY14" fmla="*/ 4048191 h 5310352"/>
              <a:gd name="connsiteX15" fmla="*/ 1669566 w 2036049"/>
              <a:gd name="connsiteY15" fmla="*/ 3523594 h 5310352"/>
              <a:gd name="connsiteX16" fmla="*/ 1721159 w 2036049"/>
              <a:gd name="connsiteY16" fmla="*/ 2294770 h 5310352"/>
              <a:gd name="connsiteX17" fmla="*/ 1730492 w 2036049"/>
              <a:gd name="connsiteY17" fmla="*/ 1758294 h 5310352"/>
              <a:gd name="connsiteX18" fmla="*/ 506968 w 2036049"/>
              <a:gd name="connsiteY18" fmla="*/ 1758294 h 5310352"/>
              <a:gd name="connsiteX19" fmla="*/ 506968 w 2036049"/>
              <a:gd name="connsiteY19" fmla="*/ 1292158 h 5310352"/>
              <a:gd name="connsiteX20" fmla="*/ 1738347 w 2036049"/>
              <a:gd name="connsiteY20" fmla="*/ 1292158 h 5310352"/>
              <a:gd name="connsiteX21" fmla="*/ 1744204 w 2036049"/>
              <a:gd name="connsiteY21" fmla="*/ 915330 h 5310352"/>
              <a:gd name="connsiteX22" fmla="*/ 1744724 w 2036049"/>
              <a:gd name="connsiteY22" fmla="*/ 915330 h 5310352"/>
              <a:gd name="connsiteX23" fmla="*/ 1529212 w 2036049"/>
              <a:gd name="connsiteY23" fmla="*/ 502948 h 5310352"/>
              <a:gd name="connsiteX24" fmla="*/ 2032192 w 2036049"/>
              <a:gd name="connsiteY24" fmla="*/ 0 h 5310352"/>
              <a:gd name="connsiteX25" fmla="*/ 1714727 w 2036049"/>
              <a:gd name="connsiteY25" fmla="*/ 2652767 h 5310352"/>
              <a:gd name="connsiteX26" fmla="*/ 1706406 w 2036049"/>
              <a:gd name="connsiteY26" fmla="*/ 3086224 h 5310352"/>
              <a:gd name="connsiteX27" fmla="*/ 1714727 w 2036049"/>
              <a:gd name="connsiteY27" fmla="*/ 2652767 h 53103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</a:cxnLst>
            <a:rect l="l" t="t" r="r" b="b"/>
            <a:pathLst>
              <a:path w="2036049" h="5310352">
                <a:moveTo>
                  <a:pt x="2032192" y="0"/>
                </a:moveTo>
                <a:lnTo>
                  <a:pt x="2036049" y="329"/>
                </a:lnTo>
                <a:lnTo>
                  <a:pt x="2036049" y="292973"/>
                </a:lnTo>
                <a:lnTo>
                  <a:pt x="2032192" y="292584"/>
                </a:lnTo>
                <a:cubicBezTo>
                  <a:pt x="1916006" y="292584"/>
                  <a:pt x="1821826" y="386791"/>
                  <a:pt x="1821826" y="502948"/>
                </a:cubicBezTo>
                <a:cubicBezTo>
                  <a:pt x="1821826" y="619133"/>
                  <a:pt x="1916006" y="713313"/>
                  <a:pt x="2032192" y="713313"/>
                </a:cubicBezTo>
                <a:lnTo>
                  <a:pt x="2036049" y="712924"/>
                </a:lnTo>
                <a:lnTo>
                  <a:pt x="2036049" y="5301227"/>
                </a:lnTo>
                <a:lnTo>
                  <a:pt x="2030823" y="5310352"/>
                </a:lnTo>
                <a:cubicBezTo>
                  <a:pt x="1962672" y="5127713"/>
                  <a:pt x="746839" y="4726991"/>
                  <a:pt x="373375" y="3909180"/>
                </a:cubicBezTo>
                <a:cubicBezTo>
                  <a:pt x="357008" y="3928257"/>
                  <a:pt x="288856" y="3993671"/>
                  <a:pt x="223441" y="4056375"/>
                </a:cubicBezTo>
                <a:cubicBezTo>
                  <a:pt x="2620" y="3846476"/>
                  <a:pt x="-46455" y="3173123"/>
                  <a:pt x="40774" y="2889626"/>
                </a:cubicBezTo>
                <a:cubicBezTo>
                  <a:pt x="112812" y="2943517"/>
                  <a:pt x="749576" y="3383022"/>
                  <a:pt x="1019445" y="3606579"/>
                </a:cubicBezTo>
                <a:cubicBezTo>
                  <a:pt x="984001" y="3609316"/>
                  <a:pt x="738656" y="3658363"/>
                  <a:pt x="675157" y="3666546"/>
                </a:cubicBezTo>
                <a:cubicBezTo>
                  <a:pt x="698887" y="3688360"/>
                  <a:pt x="943028" y="3986773"/>
                  <a:pt x="1071257" y="4048191"/>
                </a:cubicBezTo>
                <a:cubicBezTo>
                  <a:pt x="1409058" y="4210057"/>
                  <a:pt x="1585266" y="4121105"/>
                  <a:pt x="1669566" y="3523594"/>
                </a:cubicBezTo>
                <a:cubicBezTo>
                  <a:pt x="812445" y="3324040"/>
                  <a:pt x="725709" y="2551992"/>
                  <a:pt x="1721159" y="2294770"/>
                </a:cubicBezTo>
                <a:cubicBezTo>
                  <a:pt x="1724279" y="2118015"/>
                  <a:pt x="1727481" y="1933214"/>
                  <a:pt x="1730492" y="1758294"/>
                </a:cubicBezTo>
                <a:lnTo>
                  <a:pt x="506968" y="1758294"/>
                </a:lnTo>
                <a:lnTo>
                  <a:pt x="506968" y="1292158"/>
                </a:lnTo>
                <a:lnTo>
                  <a:pt x="1738347" y="1292158"/>
                </a:lnTo>
                <a:cubicBezTo>
                  <a:pt x="1741905" y="1078919"/>
                  <a:pt x="1744204" y="931177"/>
                  <a:pt x="1744204" y="915330"/>
                </a:cubicBezTo>
                <a:lnTo>
                  <a:pt x="1744724" y="915330"/>
                </a:lnTo>
                <a:cubicBezTo>
                  <a:pt x="1614552" y="824434"/>
                  <a:pt x="1529212" y="673763"/>
                  <a:pt x="1529212" y="502948"/>
                </a:cubicBezTo>
                <a:cubicBezTo>
                  <a:pt x="1529212" y="225172"/>
                  <a:pt x="1754413" y="0"/>
                  <a:pt x="2032192" y="0"/>
                </a:cubicBezTo>
                <a:close/>
                <a:moveTo>
                  <a:pt x="1714727" y="2652767"/>
                </a:moveTo>
                <a:cubicBezTo>
                  <a:pt x="1372519" y="2767392"/>
                  <a:pt x="1373586" y="2979016"/>
                  <a:pt x="1706406" y="3086224"/>
                </a:cubicBezTo>
                <a:cubicBezTo>
                  <a:pt x="1708431" y="2990019"/>
                  <a:pt x="1711360" y="2835872"/>
                  <a:pt x="1714727" y="2652767"/>
                </a:cubicBezTo>
                <a:close/>
              </a:path>
            </a:pathLst>
          </a:custGeom>
          <a:solidFill>
            <a:srgbClr val="FFFFFF">
              <a:alpha val="40000"/>
            </a:srgbClr>
          </a:solidFill>
          <a:ln w="2471" cap="flat">
            <a:noFill/>
            <a:prstDash val="solid"/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23000"/>
              </a:lnSpc>
              <a:spcBef>
                <a:spcPts val="600"/>
              </a:spcBef>
              <a:spcAft>
                <a:spcPts val="600"/>
              </a:spcAft>
            </a:pPr>
            <a:endParaRPr lang="en-US" sz="1600" dirty="0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36468555-7C91-4DC4-852B-128263D97165}"/>
              </a:ext>
            </a:extLst>
          </p:cNvPr>
          <p:cNvSpPr/>
          <p:nvPr/>
        </p:nvSpPr>
        <p:spPr>
          <a:xfrm>
            <a:off x="304800" y="773907"/>
            <a:ext cx="2025597" cy="5300898"/>
          </a:xfrm>
          <a:custGeom>
            <a:avLst/>
            <a:gdLst>
              <a:gd name="connsiteX0" fmla="*/ 0 w 2025597"/>
              <a:gd name="connsiteY0" fmla="*/ 0 h 5300898"/>
              <a:gd name="connsiteX1" fmla="*/ 82086 w 2025597"/>
              <a:gd name="connsiteY1" fmla="*/ 6998 h 5300898"/>
              <a:gd name="connsiteX2" fmla="*/ 482728 w 2025597"/>
              <a:gd name="connsiteY2" fmla="*/ 377402 h 5300898"/>
              <a:gd name="connsiteX3" fmla="*/ 1197880 w 2025597"/>
              <a:gd name="connsiteY3" fmla="*/ 1291829 h 5300898"/>
              <a:gd name="connsiteX4" fmla="*/ 1521394 w 2025597"/>
              <a:gd name="connsiteY4" fmla="*/ 1291829 h 5300898"/>
              <a:gd name="connsiteX5" fmla="*/ 1521394 w 2025597"/>
              <a:gd name="connsiteY5" fmla="*/ 1757965 h 5300898"/>
              <a:gd name="connsiteX6" fmla="*/ 1184222 w 2025597"/>
              <a:gd name="connsiteY6" fmla="*/ 1757965 h 5300898"/>
              <a:gd name="connsiteX7" fmla="*/ 308736 w 2025597"/>
              <a:gd name="connsiteY7" fmla="*/ 2534502 h 5300898"/>
              <a:gd name="connsiteX8" fmla="*/ 321929 w 2025597"/>
              <a:gd name="connsiteY8" fmla="*/ 3191898 h 5300898"/>
              <a:gd name="connsiteX9" fmla="*/ 324502 w 2025597"/>
              <a:gd name="connsiteY9" fmla="*/ 3224687 h 5300898"/>
              <a:gd name="connsiteX10" fmla="*/ 1084212 w 2025597"/>
              <a:gd name="connsiteY10" fmla="*/ 3949687 h 5300898"/>
              <a:gd name="connsiteX11" fmla="*/ 1350441 w 2025597"/>
              <a:gd name="connsiteY11" fmla="*/ 3666217 h 5300898"/>
              <a:gd name="connsiteX12" fmla="*/ 1006180 w 2025597"/>
              <a:gd name="connsiteY12" fmla="*/ 3606250 h 5300898"/>
              <a:gd name="connsiteX13" fmla="*/ 1984824 w 2025597"/>
              <a:gd name="connsiteY13" fmla="*/ 2889297 h 5300898"/>
              <a:gd name="connsiteX14" fmla="*/ 1802184 w 2025597"/>
              <a:gd name="connsiteY14" fmla="*/ 4056046 h 5300898"/>
              <a:gd name="connsiteX15" fmla="*/ 1652223 w 2025597"/>
              <a:gd name="connsiteY15" fmla="*/ 3908851 h 5300898"/>
              <a:gd name="connsiteX16" fmla="*/ 1191831 w 2025597"/>
              <a:gd name="connsiteY16" fmla="*/ 4495223 h 5300898"/>
              <a:gd name="connsiteX17" fmla="*/ 809882 w 2025597"/>
              <a:gd name="connsiteY17" fmla="*/ 5131489 h 5300898"/>
              <a:gd name="connsiteX18" fmla="*/ 893771 w 2025597"/>
              <a:gd name="connsiteY18" fmla="*/ 4726033 h 5300898"/>
              <a:gd name="connsiteX19" fmla="*/ 6748 w 2025597"/>
              <a:gd name="connsiteY19" fmla="*/ 5289114 h 5300898"/>
              <a:gd name="connsiteX20" fmla="*/ 0 w 2025597"/>
              <a:gd name="connsiteY20" fmla="*/ 5300898 h 5300898"/>
              <a:gd name="connsiteX21" fmla="*/ 0 w 2025597"/>
              <a:gd name="connsiteY21" fmla="*/ 712595 h 5300898"/>
              <a:gd name="connsiteX22" fmla="*/ 38541 w 2025597"/>
              <a:gd name="connsiteY22" fmla="*/ 708710 h 5300898"/>
              <a:gd name="connsiteX23" fmla="*/ 206537 w 2025597"/>
              <a:gd name="connsiteY23" fmla="*/ 502619 h 5300898"/>
              <a:gd name="connsiteX24" fmla="*/ 38541 w 2025597"/>
              <a:gd name="connsiteY24" fmla="*/ 296530 h 5300898"/>
              <a:gd name="connsiteX25" fmla="*/ 0 w 2025597"/>
              <a:gd name="connsiteY25" fmla="*/ 292644 h 5300898"/>
              <a:gd name="connsiteX26" fmla="*/ 0 w 2025597"/>
              <a:gd name="connsiteY26" fmla="*/ 0 h 5300898"/>
              <a:gd name="connsiteX27" fmla="*/ 419394 w 2025597"/>
              <a:gd name="connsiteY27" fmla="*/ 773635 h 5300898"/>
              <a:gd name="connsiteX28" fmla="*/ 281421 w 2025597"/>
              <a:gd name="connsiteY28" fmla="*/ 916643 h 5300898"/>
              <a:gd name="connsiteX29" fmla="*/ 287251 w 2025597"/>
              <a:gd name="connsiteY29" fmla="*/ 1291829 h 5300898"/>
              <a:gd name="connsiteX30" fmla="*/ 809554 w 2025597"/>
              <a:gd name="connsiteY30" fmla="*/ 1291829 h 5300898"/>
              <a:gd name="connsiteX31" fmla="*/ 419394 w 2025597"/>
              <a:gd name="connsiteY31" fmla="*/ 773635 h 5300898"/>
              <a:gd name="connsiteX32" fmla="*/ 295106 w 2025597"/>
              <a:gd name="connsiteY32" fmla="*/ 1757965 h 5300898"/>
              <a:gd name="connsiteX33" fmla="*/ 302250 w 2025597"/>
              <a:gd name="connsiteY33" fmla="*/ 2169060 h 5300898"/>
              <a:gd name="connsiteX34" fmla="*/ 777120 w 2025597"/>
              <a:gd name="connsiteY34" fmla="*/ 1757965 h 5300898"/>
              <a:gd name="connsiteX35" fmla="*/ 295106 w 2025597"/>
              <a:gd name="connsiteY35" fmla="*/ 1757965 h 5300898"/>
              <a:gd name="connsiteX36" fmla="*/ 384086 w 2025597"/>
              <a:gd name="connsiteY36" fmla="*/ 3687456 h 5300898"/>
              <a:gd name="connsiteX37" fmla="*/ 749340 w 2025597"/>
              <a:gd name="connsiteY37" fmla="*/ 4116041 h 5300898"/>
              <a:gd name="connsiteX38" fmla="*/ 384086 w 2025597"/>
              <a:gd name="connsiteY38" fmla="*/ 3687456 h 53008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</a:cxnLst>
            <a:rect l="l" t="t" r="r" b="b"/>
            <a:pathLst>
              <a:path w="2025597" h="5300898">
                <a:moveTo>
                  <a:pt x="0" y="0"/>
                </a:moveTo>
                <a:lnTo>
                  <a:pt x="82086" y="6998"/>
                </a:lnTo>
                <a:cubicBezTo>
                  <a:pt x="277519" y="40718"/>
                  <a:pt x="433968" y="187466"/>
                  <a:pt x="482728" y="377402"/>
                </a:cubicBezTo>
                <a:cubicBezTo>
                  <a:pt x="724351" y="483105"/>
                  <a:pt x="1113334" y="798104"/>
                  <a:pt x="1197880" y="1291829"/>
                </a:cubicBezTo>
                <a:lnTo>
                  <a:pt x="1521394" y="1291829"/>
                </a:lnTo>
                <a:lnTo>
                  <a:pt x="1521394" y="1757965"/>
                </a:lnTo>
                <a:lnTo>
                  <a:pt x="1184222" y="1757965"/>
                </a:lnTo>
                <a:cubicBezTo>
                  <a:pt x="1097432" y="2124228"/>
                  <a:pt x="820310" y="2408847"/>
                  <a:pt x="308736" y="2534502"/>
                </a:cubicBezTo>
                <a:cubicBezTo>
                  <a:pt x="315223" y="2893567"/>
                  <a:pt x="320642" y="3174628"/>
                  <a:pt x="321929" y="3191898"/>
                </a:cubicBezTo>
                <a:cubicBezTo>
                  <a:pt x="322750" y="3203120"/>
                  <a:pt x="323653" y="3213684"/>
                  <a:pt x="324502" y="3224687"/>
                </a:cubicBezTo>
                <a:cubicBezTo>
                  <a:pt x="657787" y="3357923"/>
                  <a:pt x="937427" y="3635070"/>
                  <a:pt x="1084212" y="3949687"/>
                </a:cubicBezTo>
                <a:cubicBezTo>
                  <a:pt x="1203655" y="3839003"/>
                  <a:pt x="1333471" y="3681818"/>
                  <a:pt x="1350441" y="3666217"/>
                </a:cubicBezTo>
                <a:cubicBezTo>
                  <a:pt x="1286942" y="3658034"/>
                  <a:pt x="1041597" y="3608987"/>
                  <a:pt x="1006180" y="3606250"/>
                </a:cubicBezTo>
                <a:cubicBezTo>
                  <a:pt x="1276049" y="3382693"/>
                  <a:pt x="1912813" y="2943188"/>
                  <a:pt x="1984824" y="2889297"/>
                </a:cubicBezTo>
                <a:cubicBezTo>
                  <a:pt x="2072052" y="3172794"/>
                  <a:pt x="2022978" y="3846147"/>
                  <a:pt x="1802184" y="4056046"/>
                </a:cubicBezTo>
                <a:cubicBezTo>
                  <a:pt x="1736742" y="3993342"/>
                  <a:pt x="1668618" y="3927928"/>
                  <a:pt x="1652223" y="3908851"/>
                </a:cubicBezTo>
                <a:cubicBezTo>
                  <a:pt x="1549065" y="4134734"/>
                  <a:pt x="1381588" y="4328787"/>
                  <a:pt x="1191831" y="4495223"/>
                </a:cubicBezTo>
                <a:cubicBezTo>
                  <a:pt x="1171714" y="4733641"/>
                  <a:pt x="1055063" y="4959963"/>
                  <a:pt x="809882" y="5131489"/>
                </a:cubicBezTo>
                <a:cubicBezTo>
                  <a:pt x="867715" y="5032055"/>
                  <a:pt x="896043" y="4887542"/>
                  <a:pt x="893771" y="4726033"/>
                </a:cubicBezTo>
                <a:cubicBezTo>
                  <a:pt x="493612" y="5003306"/>
                  <a:pt x="88642" y="5180100"/>
                  <a:pt x="6748" y="5289114"/>
                </a:cubicBezTo>
                <a:lnTo>
                  <a:pt x="0" y="5300898"/>
                </a:lnTo>
                <a:lnTo>
                  <a:pt x="0" y="712595"/>
                </a:lnTo>
                <a:lnTo>
                  <a:pt x="38541" y="708710"/>
                </a:lnTo>
                <a:cubicBezTo>
                  <a:pt x="134409" y="689095"/>
                  <a:pt x="206537" y="604281"/>
                  <a:pt x="206537" y="502619"/>
                </a:cubicBezTo>
                <a:cubicBezTo>
                  <a:pt x="206537" y="400982"/>
                  <a:pt x="134409" y="316150"/>
                  <a:pt x="38541" y="296530"/>
                </a:cubicBezTo>
                <a:lnTo>
                  <a:pt x="0" y="292644"/>
                </a:lnTo>
                <a:lnTo>
                  <a:pt x="0" y="0"/>
                </a:lnTo>
                <a:close/>
                <a:moveTo>
                  <a:pt x="419394" y="773635"/>
                </a:moveTo>
                <a:cubicBezTo>
                  <a:pt x="383265" y="829963"/>
                  <a:pt x="336435" y="878681"/>
                  <a:pt x="281421" y="916643"/>
                </a:cubicBezTo>
                <a:cubicBezTo>
                  <a:pt x="281531" y="937991"/>
                  <a:pt x="283802" y="1083407"/>
                  <a:pt x="287251" y="1291829"/>
                </a:cubicBezTo>
                <a:lnTo>
                  <a:pt x="809554" y="1291829"/>
                </a:lnTo>
                <a:cubicBezTo>
                  <a:pt x="773343" y="1102648"/>
                  <a:pt x="664876" y="921542"/>
                  <a:pt x="419394" y="773635"/>
                </a:cubicBezTo>
                <a:close/>
                <a:moveTo>
                  <a:pt x="295106" y="1757965"/>
                </a:moveTo>
                <a:cubicBezTo>
                  <a:pt x="297405" y="1891885"/>
                  <a:pt x="299841" y="2031581"/>
                  <a:pt x="302250" y="2169060"/>
                </a:cubicBezTo>
                <a:cubicBezTo>
                  <a:pt x="595246" y="2071076"/>
                  <a:pt x="721586" y="1905680"/>
                  <a:pt x="777120" y="1757965"/>
                </a:cubicBezTo>
                <a:lnTo>
                  <a:pt x="295106" y="1757965"/>
                </a:lnTo>
                <a:close/>
                <a:moveTo>
                  <a:pt x="384086" y="3687456"/>
                </a:moveTo>
                <a:cubicBezTo>
                  <a:pt x="453770" y="4023449"/>
                  <a:pt x="568451" y="4139962"/>
                  <a:pt x="749340" y="4116041"/>
                </a:cubicBezTo>
                <a:cubicBezTo>
                  <a:pt x="665286" y="3942023"/>
                  <a:pt x="544037" y="3787520"/>
                  <a:pt x="384086" y="3687456"/>
                </a:cubicBezTo>
                <a:close/>
              </a:path>
            </a:pathLst>
          </a:custGeom>
          <a:solidFill>
            <a:srgbClr val="FFFFFF">
              <a:alpha val="40000"/>
            </a:srgbClr>
          </a:solidFill>
          <a:ln w="2471" cap="flat">
            <a:noFill/>
            <a:prstDash val="solid"/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 algn="ctr">
              <a:lnSpc>
                <a:spcPct val="123000"/>
              </a:lnSpc>
              <a:spcBef>
                <a:spcPts val="600"/>
              </a:spcBef>
              <a:spcAft>
                <a:spcPts val="600"/>
              </a:spcAft>
            </a:pP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1100112206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Sub-ti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FE519F-1D34-453A-9D12-A881B3106CC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04800" y="172857"/>
            <a:ext cx="11582400" cy="701731"/>
          </a:xfrm>
        </p:spPr>
        <p:txBody>
          <a:bodyPr/>
          <a:lstStyle/>
          <a:p>
            <a:r>
              <a:rPr lang="en-US" dirty="0"/>
              <a:t>YOUR SLIDE’S TITLE GOES HERE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46B341-0739-4A4B-A870-F350F235D3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1/19/2021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51F020-DF80-4E72-992F-41D29778C2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NHTP - MFP Business Process Presentation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C06A8F3-E230-4772-BC90-5044FB7518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719988" y="6170673"/>
            <a:ext cx="586986" cy="338328"/>
          </a:xfrm>
          <a:prstGeom prst="rect">
            <a:avLst/>
          </a:prstGeom>
        </p:spPr>
        <p:txBody>
          <a:bodyPr/>
          <a:lstStyle/>
          <a:p>
            <a:fld id="{35EDF84B-C6E0-4237-8292-AD6332EF7C1F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50A8CA55-E1DC-4B08-9E74-256ECBEB362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04800" y="1031273"/>
            <a:ext cx="11582400" cy="850392"/>
          </a:xfrm>
        </p:spPr>
        <p:txBody>
          <a:bodyPr>
            <a:noAutofit/>
          </a:bodyPr>
          <a:lstStyle>
            <a:lvl1pPr marL="0" indent="0">
              <a:buNone/>
              <a:defRPr sz="2100">
                <a:solidFill>
                  <a:schemeClr val="accent6"/>
                </a:solidFill>
                <a:latin typeface="+mj-lt"/>
              </a:defRPr>
            </a:lvl1pPr>
            <a:lvl2pPr marL="457200" indent="0">
              <a:buNone/>
              <a:defRPr sz="2100">
                <a:latin typeface="+mj-lt"/>
              </a:defRPr>
            </a:lvl2pPr>
            <a:lvl3pPr marL="914400" indent="0">
              <a:buNone/>
              <a:defRPr sz="2100">
                <a:latin typeface="+mj-lt"/>
              </a:defRPr>
            </a:lvl3pPr>
            <a:lvl4pPr marL="1371600" indent="0">
              <a:buNone/>
              <a:defRPr sz="2100">
                <a:latin typeface="+mj-lt"/>
              </a:defRPr>
            </a:lvl4pPr>
            <a:lvl5pPr marL="1828800" indent="0">
              <a:buNone/>
              <a:defRPr sz="2100">
                <a:latin typeface="+mj-lt"/>
              </a:defRPr>
            </a:lvl5pPr>
          </a:lstStyle>
          <a:p>
            <a:pPr lvl="0"/>
            <a:r>
              <a:rPr lang="en-US" dirty="0"/>
              <a:t>You can put your slide’s sub-title (or strap line) over here. Make sure it’s concise and to the point. Also, do your best to not exceed two lines.</a:t>
            </a:r>
          </a:p>
        </p:txBody>
      </p:sp>
    </p:spTree>
    <p:extLst>
      <p:ext uri="{BB962C8B-B14F-4D97-AF65-F5344CB8AC3E}">
        <p14:creationId xmlns:p14="http://schemas.microsoft.com/office/powerpoint/2010/main" val="1468206101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Sub-title and a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FE519F-1D34-453A-9D12-A881B3106CC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04800" y="172857"/>
            <a:ext cx="11582400" cy="701731"/>
          </a:xfrm>
        </p:spPr>
        <p:txBody>
          <a:bodyPr/>
          <a:lstStyle/>
          <a:p>
            <a:r>
              <a:rPr lang="en-US" dirty="0"/>
              <a:t>YOUR SLIDE’S TITLE GOES HERE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46B341-0739-4A4B-A870-F350F235D3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1/19/2021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51F020-DF80-4E72-992F-41D29778C2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NHTP - MFP Business Process Presentation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C06A8F3-E230-4772-BC90-5044FB7518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719988" y="6170673"/>
            <a:ext cx="586986" cy="338328"/>
          </a:xfrm>
          <a:prstGeom prst="rect">
            <a:avLst/>
          </a:prstGeom>
        </p:spPr>
        <p:txBody>
          <a:bodyPr/>
          <a:lstStyle/>
          <a:p>
            <a:fld id="{35EDF84B-C6E0-4237-8292-AD6332EF7C1F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50A8CA55-E1DC-4B08-9E74-256ECBEB362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04800" y="1031273"/>
            <a:ext cx="11582400" cy="850392"/>
          </a:xfrm>
        </p:spPr>
        <p:txBody>
          <a:bodyPr>
            <a:noAutofit/>
          </a:bodyPr>
          <a:lstStyle>
            <a:lvl1pPr marL="0" indent="0">
              <a:buNone/>
              <a:defRPr sz="2100">
                <a:solidFill>
                  <a:schemeClr val="accent6"/>
                </a:solidFill>
                <a:latin typeface="+mj-lt"/>
              </a:defRPr>
            </a:lvl1pPr>
            <a:lvl2pPr marL="457200" indent="0">
              <a:buNone/>
              <a:defRPr sz="2100">
                <a:latin typeface="+mj-lt"/>
              </a:defRPr>
            </a:lvl2pPr>
            <a:lvl3pPr marL="914400" indent="0">
              <a:buNone/>
              <a:defRPr sz="2100">
                <a:latin typeface="+mj-lt"/>
              </a:defRPr>
            </a:lvl3pPr>
            <a:lvl4pPr marL="1371600" indent="0">
              <a:buNone/>
              <a:defRPr sz="2100">
                <a:latin typeface="+mj-lt"/>
              </a:defRPr>
            </a:lvl4pPr>
            <a:lvl5pPr marL="1828800" indent="0">
              <a:buNone/>
              <a:defRPr sz="2100">
                <a:latin typeface="+mj-lt"/>
              </a:defRPr>
            </a:lvl5pPr>
          </a:lstStyle>
          <a:p>
            <a:pPr lvl="0"/>
            <a:r>
              <a:rPr lang="en-US" dirty="0"/>
              <a:t>You can put your slide’s sub-title (or strap line) over here. Make sure it’s concise and to the point. Also, do your best to not exceed two lines.</a:t>
            </a:r>
          </a:p>
        </p:txBody>
      </p:sp>
      <p:sp>
        <p:nvSpPr>
          <p:cNvPr id="10" name="Picture Placeholder 6">
            <a:extLst>
              <a:ext uri="{FF2B5EF4-FFF2-40B4-BE49-F238E27FC236}">
                <a16:creationId xmlns:a16="http://schemas.microsoft.com/office/drawing/2014/main" id="{181C5CAE-6039-4CD8-899D-F995448B72D2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9417571" y="2057400"/>
            <a:ext cx="2469627" cy="3771900"/>
          </a:xfrm>
          <a:gradFill flip="none" rotWithShape="1">
            <a:gsLst>
              <a:gs pos="0">
                <a:schemeClr val="accent5">
                  <a:lumMod val="20000"/>
                  <a:lumOff val="80000"/>
                </a:schemeClr>
              </a:gs>
              <a:gs pos="72000">
                <a:schemeClr val="accent5">
                  <a:lumMod val="40000"/>
                  <a:lumOff val="60000"/>
                </a:schemeClr>
              </a:gs>
            </a:gsLst>
            <a:lin ang="2700000" scaled="1"/>
            <a:tileRect/>
          </a:gradFill>
          <a:ln>
            <a:noFill/>
          </a:ln>
        </p:spPr>
        <p:txBody>
          <a:bodyPr vert="horz" lIns="91440" tIns="45720" rIns="91440" bIns="45720" rtlCol="0" anchor="ctr">
            <a:noAutofit/>
          </a:bodyPr>
          <a:lstStyle>
            <a:lvl1pPr marL="0" indent="0" algn="ctr">
              <a:buFont typeface="Arial" panose="020B0604020202020204" pitchFamily="34" charset="0"/>
              <a:buNone/>
              <a:defRPr lang="en-US"/>
            </a:lvl1pPr>
          </a:lstStyle>
          <a:p>
            <a:pPr marL="228600" lvl="0" indent="-228600" algn="ctr"/>
            <a:r>
              <a:rPr lang="en-US" dirty="0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3410062420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FE519F-1D34-453A-9D12-A881B3106CC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04800" y="172857"/>
            <a:ext cx="5788152" cy="701731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SLIDE’S HEADING HERE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46B341-0739-4A4B-A870-F350F235D3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1/19/2021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51F020-DF80-4E72-992F-41D29778C2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NHTP - MFP Business Process Presentation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C06A8F3-E230-4772-BC90-5044FB7518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719988" y="6170673"/>
            <a:ext cx="586986" cy="338328"/>
          </a:xfrm>
          <a:prstGeom prst="rect">
            <a:avLst/>
          </a:prstGeom>
        </p:spPr>
        <p:txBody>
          <a:bodyPr/>
          <a:lstStyle/>
          <a:p>
            <a:fld id="{35EDF84B-C6E0-4237-8292-AD6332EF7C1F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9" name="Text Placeholder 8">
            <a:extLst>
              <a:ext uri="{FF2B5EF4-FFF2-40B4-BE49-F238E27FC236}">
                <a16:creationId xmlns:a16="http://schemas.microsoft.com/office/drawing/2014/main" id="{93BAD73E-AB62-4742-9117-73D1A1AD77C3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04799" y="1031272"/>
            <a:ext cx="5791199" cy="1251699"/>
          </a:xfrm>
        </p:spPr>
        <p:txBody>
          <a:bodyPr>
            <a:noAutofit/>
          </a:bodyPr>
          <a:lstStyle>
            <a:lvl1pPr marL="0" indent="0">
              <a:buNone/>
              <a:defRPr sz="2100">
                <a:solidFill>
                  <a:schemeClr val="accent6"/>
                </a:solidFill>
                <a:latin typeface="+mj-lt"/>
              </a:defRPr>
            </a:lvl1pPr>
            <a:lvl2pPr marL="457200" indent="0">
              <a:buNone/>
              <a:defRPr sz="2100">
                <a:latin typeface="+mj-lt"/>
              </a:defRPr>
            </a:lvl2pPr>
            <a:lvl3pPr marL="914400" indent="0">
              <a:buNone/>
              <a:defRPr sz="2100">
                <a:latin typeface="+mj-lt"/>
              </a:defRPr>
            </a:lvl3pPr>
            <a:lvl4pPr marL="1371600" indent="0">
              <a:buNone/>
              <a:defRPr sz="2100">
                <a:latin typeface="+mj-lt"/>
              </a:defRPr>
            </a:lvl4pPr>
            <a:lvl5pPr marL="1828800" indent="0">
              <a:buNone/>
              <a:defRPr sz="2100">
                <a:latin typeface="+mj-lt"/>
              </a:defRPr>
            </a:lvl5pPr>
          </a:lstStyle>
          <a:p>
            <a:pPr lvl="0"/>
            <a:r>
              <a:rPr lang="en-US" dirty="0"/>
              <a:t>You can put your slide’s sub-title (or strap line) over here. Make sure it’s concise. Do your best to not exceed three lines.</a:t>
            </a:r>
          </a:p>
        </p:txBody>
      </p:sp>
      <p:sp>
        <p:nvSpPr>
          <p:cNvPr id="20" name="Picture Placeholder 6">
            <a:extLst>
              <a:ext uri="{FF2B5EF4-FFF2-40B4-BE49-F238E27FC236}">
                <a16:creationId xmlns:a16="http://schemas.microsoft.com/office/drawing/2014/main" id="{8E81E912-B839-4D85-B263-26B7C475C554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304800" y="2391515"/>
            <a:ext cx="5791200" cy="3437785"/>
          </a:xfrm>
          <a:gradFill flip="none" rotWithShape="1">
            <a:gsLst>
              <a:gs pos="0">
                <a:schemeClr val="accent5">
                  <a:lumMod val="20000"/>
                  <a:lumOff val="80000"/>
                </a:schemeClr>
              </a:gs>
              <a:gs pos="72000">
                <a:schemeClr val="accent5">
                  <a:lumMod val="40000"/>
                  <a:lumOff val="60000"/>
                </a:schemeClr>
              </a:gs>
            </a:gsLst>
            <a:lin ang="2700000" scaled="1"/>
            <a:tileRect/>
          </a:gradFill>
          <a:ln>
            <a:noFill/>
          </a:ln>
        </p:spPr>
        <p:txBody>
          <a:bodyPr vert="horz" lIns="91440" tIns="45720" rIns="91440" bIns="45720" rtlCol="0" anchor="ctr">
            <a:noAutofit/>
          </a:bodyPr>
          <a:lstStyle>
            <a:lvl1pPr marL="0" indent="0" algn="ctr">
              <a:buFont typeface="Arial" panose="020B0604020202020204" pitchFamily="34" charset="0"/>
              <a:buNone/>
              <a:defRPr lang="en-US"/>
            </a:lvl1pPr>
          </a:lstStyle>
          <a:p>
            <a:pPr marL="228600" lvl="0" indent="-228600" algn="ctr"/>
            <a:r>
              <a:rPr lang="en-US" dirty="0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1284898173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ocial Media - Pictures and Da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FE519F-1D34-453A-9D12-A881B3106CC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04800" y="172857"/>
            <a:ext cx="11582400" cy="701731"/>
          </a:xfrm>
        </p:spPr>
        <p:txBody>
          <a:bodyPr/>
          <a:lstStyle/>
          <a:p>
            <a:r>
              <a:rPr lang="en-US" dirty="0"/>
              <a:t>YOUR SLIDE’S TITLE GOES HERE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46B341-0739-4A4B-A870-F350F235D3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1/19/2021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51F020-DF80-4E72-992F-41D29778C2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NHTP - MFP Business Process Presentation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C06A8F3-E230-4772-BC90-5044FB7518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719988" y="6170673"/>
            <a:ext cx="586986" cy="338328"/>
          </a:xfrm>
          <a:prstGeom prst="rect">
            <a:avLst/>
          </a:prstGeom>
        </p:spPr>
        <p:txBody>
          <a:bodyPr/>
          <a:lstStyle/>
          <a:p>
            <a:fld id="{35EDF84B-C6E0-4237-8292-AD6332EF7C1F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50A8CA55-E1DC-4B08-9E74-256ECBEB362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04800" y="1031273"/>
            <a:ext cx="11582400" cy="850392"/>
          </a:xfrm>
        </p:spPr>
        <p:txBody>
          <a:bodyPr>
            <a:noAutofit/>
          </a:bodyPr>
          <a:lstStyle>
            <a:lvl1pPr marL="0" indent="0">
              <a:buNone/>
              <a:defRPr sz="2100">
                <a:solidFill>
                  <a:schemeClr val="accent6"/>
                </a:solidFill>
                <a:latin typeface="+mj-lt"/>
              </a:defRPr>
            </a:lvl1pPr>
            <a:lvl2pPr marL="457200" indent="0">
              <a:buNone/>
              <a:defRPr sz="2100">
                <a:latin typeface="+mj-lt"/>
              </a:defRPr>
            </a:lvl2pPr>
            <a:lvl3pPr marL="914400" indent="0">
              <a:buNone/>
              <a:defRPr sz="2100">
                <a:latin typeface="+mj-lt"/>
              </a:defRPr>
            </a:lvl3pPr>
            <a:lvl4pPr marL="1371600" indent="0">
              <a:buNone/>
              <a:defRPr sz="2100">
                <a:latin typeface="+mj-lt"/>
              </a:defRPr>
            </a:lvl4pPr>
            <a:lvl5pPr marL="1828800" indent="0">
              <a:buNone/>
              <a:defRPr sz="2100">
                <a:latin typeface="+mj-lt"/>
              </a:defRPr>
            </a:lvl5pPr>
          </a:lstStyle>
          <a:p>
            <a:pPr lvl="0"/>
            <a:r>
              <a:rPr lang="en-US" dirty="0"/>
              <a:t>You can put your slide’s sub-title (or strap line) over here. Make sure it’s concise and to the point. Also, do your best to not exceed two lines.</a:t>
            </a:r>
          </a:p>
        </p:txBody>
      </p:sp>
      <p:sp>
        <p:nvSpPr>
          <p:cNvPr id="17" name="Picture Placeholder 6">
            <a:extLst>
              <a:ext uri="{FF2B5EF4-FFF2-40B4-BE49-F238E27FC236}">
                <a16:creationId xmlns:a16="http://schemas.microsoft.com/office/drawing/2014/main" id="{E1A59FBD-C82A-4C52-8A4C-A71F70141DC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304800" y="2057400"/>
            <a:ext cx="2584498" cy="2584498"/>
          </a:xfrm>
          <a:gradFill flip="none" rotWithShape="1">
            <a:gsLst>
              <a:gs pos="0">
                <a:schemeClr val="accent5">
                  <a:lumMod val="20000"/>
                  <a:lumOff val="80000"/>
                </a:schemeClr>
              </a:gs>
              <a:gs pos="72000">
                <a:schemeClr val="accent5">
                  <a:lumMod val="40000"/>
                  <a:lumOff val="60000"/>
                </a:schemeClr>
              </a:gs>
            </a:gsLst>
            <a:lin ang="2700000" scaled="1"/>
            <a:tileRect/>
          </a:gradFill>
          <a:ln>
            <a:noFill/>
          </a:ln>
        </p:spPr>
        <p:txBody>
          <a:bodyPr vert="horz" lIns="91440" tIns="45720" rIns="91440" bIns="45720" rtlCol="0" anchor="ctr">
            <a:noAutofit/>
          </a:bodyPr>
          <a:lstStyle>
            <a:lvl1pPr marL="0" indent="0" algn="ctr">
              <a:buNone/>
              <a:defRPr lang="en-US"/>
            </a:lvl1pPr>
          </a:lstStyle>
          <a:p>
            <a:pPr marL="228600" lvl="0" indent="-228600" algn="ctr"/>
            <a:r>
              <a:rPr lang="en-US" dirty="0"/>
              <a:t>Click icon to add picture</a:t>
            </a:r>
          </a:p>
        </p:txBody>
      </p:sp>
      <p:sp>
        <p:nvSpPr>
          <p:cNvPr id="18" name="Picture Placeholder 6">
            <a:extLst>
              <a:ext uri="{FF2B5EF4-FFF2-40B4-BE49-F238E27FC236}">
                <a16:creationId xmlns:a16="http://schemas.microsoft.com/office/drawing/2014/main" id="{CB7EC3FD-1533-4AF8-AA1D-4C511B0A3ABC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297614" y="2063887"/>
            <a:ext cx="2584498" cy="2584498"/>
          </a:xfrm>
          <a:gradFill flip="none" rotWithShape="1">
            <a:gsLst>
              <a:gs pos="0">
                <a:schemeClr val="accent5">
                  <a:lumMod val="20000"/>
                  <a:lumOff val="80000"/>
                </a:schemeClr>
              </a:gs>
              <a:gs pos="72000">
                <a:schemeClr val="accent5">
                  <a:lumMod val="40000"/>
                  <a:lumOff val="60000"/>
                </a:schemeClr>
              </a:gs>
            </a:gsLst>
            <a:lin ang="2700000" scaled="1"/>
            <a:tileRect/>
          </a:gradFill>
          <a:ln>
            <a:noFill/>
          </a:ln>
        </p:spPr>
        <p:txBody>
          <a:bodyPr vert="horz" lIns="91440" tIns="45720" rIns="91440" bIns="45720" rtlCol="0" anchor="ctr">
            <a:noAutofit/>
          </a:bodyPr>
          <a:lstStyle>
            <a:lvl1pPr marL="0" indent="0" algn="ctr">
              <a:buNone/>
              <a:defRPr lang="en-US"/>
            </a:lvl1pPr>
          </a:lstStyle>
          <a:p>
            <a:pPr marL="228600" lvl="0" indent="-228600" algn="ctr"/>
            <a:r>
              <a:rPr lang="en-US" dirty="0"/>
              <a:t>Click icon to add picture</a:t>
            </a:r>
          </a:p>
        </p:txBody>
      </p:sp>
      <p:sp>
        <p:nvSpPr>
          <p:cNvPr id="19" name="Picture Placeholder 6">
            <a:extLst>
              <a:ext uri="{FF2B5EF4-FFF2-40B4-BE49-F238E27FC236}">
                <a16:creationId xmlns:a16="http://schemas.microsoft.com/office/drawing/2014/main" id="{AE7A9FB1-400D-4CAA-99DF-4675C3977275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6296915" y="2063887"/>
            <a:ext cx="2584498" cy="2584498"/>
          </a:xfrm>
          <a:gradFill flip="none" rotWithShape="1">
            <a:gsLst>
              <a:gs pos="0">
                <a:schemeClr val="accent5">
                  <a:lumMod val="20000"/>
                  <a:lumOff val="80000"/>
                </a:schemeClr>
              </a:gs>
              <a:gs pos="72000">
                <a:schemeClr val="accent5">
                  <a:lumMod val="40000"/>
                  <a:lumOff val="60000"/>
                </a:schemeClr>
              </a:gs>
            </a:gsLst>
            <a:lin ang="2700000" scaled="1"/>
            <a:tileRect/>
          </a:gradFill>
          <a:ln>
            <a:noFill/>
          </a:ln>
        </p:spPr>
        <p:txBody>
          <a:bodyPr vert="horz" lIns="91440" tIns="45720" rIns="91440" bIns="45720" rtlCol="0" anchor="ctr">
            <a:noAutofit/>
          </a:bodyPr>
          <a:lstStyle>
            <a:lvl1pPr marL="0" indent="0" algn="ctr">
              <a:buNone/>
              <a:defRPr lang="en-US"/>
            </a:lvl1pPr>
          </a:lstStyle>
          <a:p>
            <a:pPr marL="228600" lvl="0" indent="-228600" algn="ctr"/>
            <a:r>
              <a:rPr lang="en-US" dirty="0"/>
              <a:t>Click icon to add picture</a:t>
            </a:r>
          </a:p>
        </p:txBody>
      </p:sp>
      <p:sp>
        <p:nvSpPr>
          <p:cNvPr id="20" name="Picture Placeholder 6">
            <a:extLst>
              <a:ext uri="{FF2B5EF4-FFF2-40B4-BE49-F238E27FC236}">
                <a16:creationId xmlns:a16="http://schemas.microsoft.com/office/drawing/2014/main" id="{EC9A474B-0150-45E2-BAAE-F9C6BF0B608E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9296216" y="2063887"/>
            <a:ext cx="2584498" cy="2584498"/>
          </a:xfrm>
          <a:gradFill flip="none" rotWithShape="1">
            <a:gsLst>
              <a:gs pos="0">
                <a:schemeClr val="accent5">
                  <a:lumMod val="20000"/>
                  <a:lumOff val="80000"/>
                </a:schemeClr>
              </a:gs>
              <a:gs pos="72000">
                <a:schemeClr val="accent5">
                  <a:lumMod val="40000"/>
                  <a:lumOff val="60000"/>
                </a:schemeClr>
              </a:gs>
            </a:gsLst>
            <a:lin ang="2700000" scaled="1"/>
            <a:tileRect/>
          </a:gradFill>
          <a:ln>
            <a:noFill/>
          </a:ln>
        </p:spPr>
        <p:txBody>
          <a:bodyPr vert="horz" lIns="91440" tIns="45720" rIns="91440" bIns="45720" rtlCol="0" anchor="ctr">
            <a:noAutofit/>
          </a:bodyPr>
          <a:lstStyle>
            <a:lvl1pPr marL="0" indent="0" algn="ctr">
              <a:buNone/>
              <a:defRPr lang="en-US"/>
            </a:lvl1pPr>
          </a:lstStyle>
          <a:p>
            <a:pPr marL="228600" lvl="0" indent="-228600" algn="ctr"/>
            <a:r>
              <a:rPr lang="en-US" dirty="0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3690371102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Subtitle - Table Chart and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FE519F-1D34-453A-9D12-A881B3106CC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04800" y="172857"/>
            <a:ext cx="11582400" cy="701731"/>
          </a:xfrm>
        </p:spPr>
        <p:txBody>
          <a:bodyPr/>
          <a:lstStyle/>
          <a:p>
            <a:r>
              <a:rPr lang="en-US" dirty="0"/>
              <a:t>YOUR SLIDE’S TITLE GOES HERE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46B341-0739-4A4B-A870-F350F235D3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1/19/2021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51F020-DF80-4E72-992F-41D29778C2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NHTP - MFP Business Process Presentation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C06A8F3-E230-4772-BC90-5044FB7518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719988" y="6170673"/>
            <a:ext cx="586986" cy="338328"/>
          </a:xfrm>
          <a:prstGeom prst="rect">
            <a:avLst/>
          </a:prstGeom>
        </p:spPr>
        <p:txBody>
          <a:bodyPr/>
          <a:lstStyle/>
          <a:p>
            <a:fld id="{35EDF84B-C6E0-4237-8292-AD6332EF7C1F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50A8CA55-E1DC-4B08-9E74-256ECBEB362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04800" y="1031273"/>
            <a:ext cx="11582400" cy="850392"/>
          </a:xfrm>
        </p:spPr>
        <p:txBody>
          <a:bodyPr>
            <a:noAutofit/>
          </a:bodyPr>
          <a:lstStyle>
            <a:lvl1pPr marL="0" indent="0">
              <a:buNone/>
              <a:defRPr sz="2100">
                <a:solidFill>
                  <a:schemeClr val="accent6"/>
                </a:solidFill>
                <a:latin typeface="+mj-lt"/>
              </a:defRPr>
            </a:lvl1pPr>
            <a:lvl2pPr marL="457200" indent="0">
              <a:buNone/>
              <a:defRPr sz="2100">
                <a:latin typeface="+mj-lt"/>
              </a:defRPr>
            </a:lvl2pPr>
            <a:lvl3pPr marL="914400" indent="0">
              <a:buNone/>
              <a:defRPr sz="2100">
                <a:latin typeface="+mj-lt"/>
              </a:defRPr>
            </a:lvl3pPr>
            <a:lvl4pPr marL="1371600" indent="0">
              <a:buNone/>
              <a:defRPr sz="2100">
                <a:latin typeface="+mj-lt"/>
              </a:defRPr>
            </a:lvl4pPr>
            <a:lvl5pPr marL="1828800" indent="0">
              <a:buNone/>
              <a:defRPr sz="2100">
                <a:latin typeface="+mj-lt"/>
              </a:defRPr>
            </a:lvl5pPr>
          </a:lstStyle>
          <a:p>
            <a:pPr lvl="0"/>
            <a:r>
              <a:rPr lang="en-US" dirty="0"/>
              <a:t>You can put your slide’s sub-title (or strap line) over here. Make sure it’s concise and to the point. Also, do your best to not exceed two lines.</a:t>
            </a:r>
          </a:p>
        </p:txBody>
      </p:sp>
      <p:sp>
        <p:nvSpPr>
          <p:cNvPr id="11" name="Picture Placeholder 6">
            <a:extLst>
              <a:ext uri="{FF2B5EF4-FFF2-40B4-BE49-F238E27FC236}">
                <a16:creationId xmlns:a16="http://schemas.microsoft.com/office/drawing/2014/main" id="{6C82EEC8-190C-4B35-AAD0-CBAF1C0ACFA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8132490" y="2057399"/>
            <a:ext cx="3754711" cy="1710013"/>
          </a:xfrm>
          <a:gradFill flip="none" rotWithShape="1">
            <a:gsLst>
              <a:gs pos="0">
                <a:schemeClr val="accent5">
                  <a:lumMod val="20000"/>
                  <a:lumOff val="80000"/>
                </a:schemeClr>
              </a:gs>
              <a:gs pos="72000">
                <a:schemeClr val="accent5">
                  <a:lumMod val="40000"/>
                  <a:lumOff val="60000"/>
                </a:schemeClr>
              </a:gs>
            </a:gsLst>
            <a:lin ang="2700000" scaled="1"/>
            <a:tileRect/>
          </a:gradFill>
          <a:ln>
            <a:noFill/>
          </a:ln>
        </p:spPr>
        <p:txBody>
          <a:bodyPr vert="horz" lIns="91440" tIns="45720" rIns="91440" bIns="45720" rtlCol="0" anchor="ctr">
            <a:noAutofit/>
          </a:bodyPr>
          <a:lstStyle>
            <a:lvl1pPr marL="0" indent="0" algn="ctr">
              <a:buNone/>
              <a:defRPr lang="en-US"/>
            </a:lvl1pPr>
          </a:lstStyle>
          <a:p>
            <a:pPr marL="228600" lvl="0" indent="-228600" algn="ctr"/>
            <a:r>
              <a:rPr lang="en-US" dirty="0"/>
              <a:t>Picture</a:t>
            </a:r>
          </a:p>
        </p:txBody>
      </p:sp>
    </p:spTree>
    <p:extLst>
      <p:ext uri="{BB962C8B-B14F-4D97-AF65-F5344CB8AC3E}">
        <p14:creationId xmlns:p14="http://schemas.microsoft.com/office/powerpoint/2010/main" val="3227451783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Title and Sub-ti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383BEAE8-F93C-4D0C-B8D8-2472AE46BB29}"/>
              </a:ext>
            </a:extLst>
          </p:cNvPr>
          <p:cNvSpPr/>
          <p:nvPr/>
        </p:nvSpPr>
        <p:spPr>
          <a:xfrm>
            <a:off x="304800" y="0"/>
            <a:ext cx="5788152" cy="582672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23000"/>
              </a:lnSpc>
              <a:spcBef>
                <a:spcPts val="600"/>
              </a:spcBef>
              <a:spcAft>
                <a:spcPts val="600"/>
              </a:spcAft>
            </a:pPr>
            <a:endParaRPr lang="en-US" sz="160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BFE519F-1D34-453A-9D12-A881B3106CC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39192" y="172857"/>
            <a:ext cx="5122416" cy="701731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HEADING HERE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46B341-0739-4A4B-A870-F350F235D3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1/19/2021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51F020-DF80-4E72-992F-41D29778C2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NHTP - MFP Business Process Presentation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C06A8F3-E230-4772-BC90-5044FB7518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719988" y="6170673"/>
            <a:ext cx="586986" cy="338328"/>
          </a:xfrm>
          <a:prstGeom prst="rect">
            <a:avLst/>
          </a:prstGeom>
        </p:spPr>
        <p:txBody>
          <a:bodyPr/>
          <a:lstStyle/>
          <a:p>
            <a:fld id="{35EDF84B-C6E0-4237-8292-AD6332EF7C1F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50A8CA55-E1DC-4B08-9E74-256ECBEB362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39192" y="1031273"/>
            <a:ext cx="5122416" cy="850392"/>
          </a:xfrm>
        </p:spPr>
        <p:txBody>
          <a:bodyPr>
            <a:noAutofit/>
          </a:bodyPr>
          <a:lstStyle>
            <a:lvl1pPr marL="0" indent="0">
              <a:buNone/>
              <a:defRPr sz="2100">
                <a:solidFill>
                  <a:schemeClr val="bg1"/>
                </a:solidFill>
                <a:latin typeface="+mj-lt"/>
              </a:defRPr>
            </a:lvl1pPr>
            <a:lvl2pPr marL="457200" indent="0">
              <a:buNone/>
              <a:defRPr sz="2100">
                <a:latin typeface="+mj-lt"/>
              </a:defRPr>
            </a:lvl2pPr>
            <a:lvl3pPr marL="914400" indent="0">
              <a:buNone/>
              <a:defRPr sz="2100">
                <a:latin typeface="+mj-lt"/>
              </a:defRPr>
            </a:lvl3pPr>
            <a:lvl4pPr marL="1371600" indent="0">
              <a:buNone/>
              <a:defRPr sz="2100">
                <a:latin typeface="+mj-lt"/>
              </a:defRPr>
            </a:lvl4pPr>
            <a:lvl5pPr marL="1828800" indent="0">
              <a:buNone/>
              <a:defRPr sz="2100">
                <a:latin typeface="+mj-lt"/>
              </a:defRPr>
            </a:lvl5pPr>
          </a:lstStyle>
          <a:p>
            <a:pPr lvl="0"/>
            <a:r>
              <a:rPr lang="en-US" dirty="0"/>
              <a:t>You can put your slide’s sub-title over here. Do your best to not exceed two lines.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882163AD-4A13-48AB-A487-B47BA230B483}"/>
              </a:ext>
            </a:extLst>
          </p:cNvPr>
          <p:cNvCxnSpPr/>
          <p:nvPr/>
        </p:nvCxnSpPr>
        <p:spPr>
          <a:xfrm>
            <a:off x="716287" y="957194"/>
            <a:ext cx="597962" cy="0"/>
          </a:xfrm>
          <a:prstGeom prst="line">
            <a:avLst/>
          </a:prstGeom>
          <a:ln w="76200">
            <a:solidFill>
              <a:srgbClr val="EC515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81070229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ptop Mockup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7000A5D3-CBD7-40DA-B6C6-0106631BE69D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1034461" y="2494195"/>
            <a:ext cx="4426133" cy="2768600"/>
          </a:xfrm>
          <a:custGeom>
            <a:avLst/>
            <a:gdLst>
              <a:gd name="connsiteX0" fmla="*/ 0 w 4426133"/>
              <a:gd name="connsiteY0" fmla="*/ 0 h 2768600"/>
              <a:gd name="connsiteX1" fmla="*/ 4426133 w 4426133"/>
              <a:gd name="connsiteY1" fmla="*/ 0 h 2768600"/>
              <a:gd name="connsiteX2" fmla="*/ 4426133 w 4426133"/>
              <a:gd name="connsiteY2" fmla="*/ 2768600 h 2768600"/>
              <a:gd name="connsiteX3" fmla="*/ 0 w 4426133"/>
              <a:gd name="connsiteY3" fmla="*/ 2768600 h 2768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426133" h="2768600">
                <a:moveTo>
                  <a:pt x="0" y="0"/>
                </a:moveTo>
                <a:lnTo>
                  <a:pt x="4426133" y="0"/>
                </a:lnTo>
                <a:lnTo>
                  <a:pt x="4426133" y="2768600"/>
                </a:lnTo>
                <a:lnTo>
                  <a:pt x="0" y="2768600"/>
                </a:lnTo>
                <a:close/>
              </a:path>
            </a:pathLst>
          </a:custGeom>
          <a:gradFill>
            <a:gsLst>
              <a:gs pos="0">
                <a:schemeClr val="accent5">
                  <a:lumMod val="20000"/>
                  <a:lumOff val="80000"/>
                </a:schemeClr>
              </a:gs>
              <a:gs pos="72000">
                <a:schemeClr val="accent5">
                  <a:lumMod val="40000"/>
                  <a:lumOff val="60000"/>
                </a:schemeClr>
              </a:gs>
            </a:gsLst>
            <a:lin ang="2700000" scaled="1"/>
          </a:gradFill>
        </p:spPr>
        <p:txBody>
          <a:bodyPr wrap="square" anchor="ctr">
            <a:noAutofit/>
          </a:bodyPr>
          <a:lstStyle>
            <a:lvl1pPr marL="0" indent="0" algn="ctr">
              <a:buNone/>
              <a:defRPr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BFE519F-1D34-453A-9D12-A881B3106CC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04800" y="172857"/>
            <a:ext cx="11582400" cy="701731"/>
          </a:xfrm>
        </p:spPr>
        <p:txBody>
          <a:bodyPr/>
          <a:lstStyle/>
          <a:p>
            <a:r>
              <a:rPr lang="en-US" dirty="0"/>
              <a:t>YOUR SLIDE’S TITLE GOES HERE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46B341-0739-4A4B-A870-F350F235D3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1/19/2021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51F020-DF80-4E72-992F-41D29778C2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NHTP - MFP Business Process Presentation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C06A8F3-E230-4772-BC90-5044FB7518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719988" y="6170673"/>
            <a:ext cx="586986" cy="338328"/>
          </a:xfrm>
          <a:prstGeom prst="rect">
            <a:avLst/>
          </a:prstGeom>
        </p:spPr>
        <p:txBody>
          <a:bodyPr/>
          <a:lstStyle/>
          <a:p>
            <a:fld id="{35EDF84B-C6E0-4237-8292-AD6332EF7C1F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50A8CA55-E1DC-4B08-9E74-256ECBEB362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04800" y="1031273"/>
            <a:ext cx="11582400" cy="850392"/>
          </a:xfrm>
        </p:spPr>
        <p:txBody>
          <a:bodyPr>
            <a:noAutofit/>
          </a:bodyPr>
          <a:lstStyle>
            <a:lvl1pPr marL="0" indent="0">
              <a:buNone/>
              <a:defRPr sz="2100">
                <a:solidFill>
                  <a:schemeClr val="accent6"/>
                </a:solidFill>
                <a:latin typeface="+mj-lt"/>
              </a:defRPr>
            </a:lvl1pPr>
            <a:lvl2pPr marL="457200" indent="0">
              <a:buNone/>
              <a:defRPr sz="2100">
                <a:latin typeface="+mj-lt"/>
              </a:defRPr>
            </a:lvl2pPr>
            <a:lvl3pPr marL="914400" indent="0">
              <a:buNone/>
              <a:defRPr sz="2100">
                <a:latin typeface="+mj-lt"/>
              </a:defRPr>
            </a:lvl3pPr>
            <a:lvl4pPr marL="1371600" indent="0">
              <a:buNone/>
              <a:defRPr sz="2100">
                <a:latin typeface="+mj-lt"/>
              </a:defRPr>
            </a:lvl4pPr>
            <a:lvl5pPr marL="1828800" indent="0">
              <a:buNone/>
              <a:defRPr sz="2100">
                <a:latin typeface="+mj-lt"/>
              </a:defRPr>
            </a:lvl5pPr>
          </a:lstStyle>
          <a:p>
            <a:pPr lvl="0"/>
            <a:r>
              <a:rPr lang="en-US" dirty="0"/>
              <a:t>You can put your slide’s sub-title (or strap line) over here. Make sure it’s concise and to the point. Also, do your best to not exceed two lines.</a:t>
            </a:r>
          </a:p>
        </p:txBody>
      </p:sp>
    </p:spTree>
    <p:extLst>
      <p:ext uri="{BB962C8B-B14F-4D97-AF65-F5344CB8AC3E}">
        <p14:creationId xmlns:p14="http://schemas.microsoft.com/office/powerpoint/2010/main" val="303160566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sktop Mock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7E73281B-957A-4450-932A-7935A2D2C5C2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3848100" y="2255520"/>
            <a:ext cx="4495800" cy="2567940"/>
          </a:xfrm>
          <a:custGeom>
            <a:avLst/>
            <a:gdLst>
              <a:gd name="connsiteX0" fmla="*/ 0 w 4495800"/>
              <a:gd name="connsiteY0" fmla="*/ 0 h 2567940"/>
              <a:gd name="connsiteX1" fmla="*/ 4495800 w 4495800"/>
              <a:gd name="connsiteY1" fmla="*/ 0 h 2567940"/>
              <a:gd name="connsiteX2" fmla="*/ 4495800 w 4495800"/>
              <a:gd name="connsiteY2" fmla="*/ 2567940 h 2567940"/>
              <a:gd name="connsiteX3" fmla="*/ 0 w 4495800"/>
              <a:gd name="connsiteY3" fmla="*/ 2567940 h 25679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495800" h="2567940">
                <a:moveTo>
                  <a:pt x="0" y="0"/>
                </a:moveTo>
                <a:lnTo>
                  <a:pt x="4495800" y="0"/>
                </a:lnTo>
                <a:lnTo>
                  <a:pt x="4495800" y="2567940"/>
                </a:lnTo>
                <a:lnTo>
                  <a:pt x="0" y="2567940"/>
                </a:lnTo>
                <a:close/>
              </a:path>
            </a:pathLst>
          </a:custGeom>
          <a:gradFill>
            <a:gsLst>
              <a:gs pos="0">
                <a:schemeClr val="accent5">
                  <a:lumMod val="20000"/>
                  <a:lumOff val="80000"/>
                </a:schemeClr>
              </a:gs>
              <a:gs pos="72000">
                <a:schemeClr val="accent5">
                  <a:lumMod val="40000"/>
                  <a:lumOff val="60000"/>
                </a:schemeClr>
              </a:gs>
            </a:gsLst>
            <a:lin ang="2700000" scaled="1"/>
          </a:gradFill>
        </p:spPr>
        <p:txBody>
          <a:bodyPr wrap="square" anchor="ctr">
            <a:noAutofit/>
          </a:bodyPr>
          <a:lstStyle>
            <a:lvl1pPr marL="0" indent="0" algn="ctr">
              <a:buNone/>
              <a:defRPr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BFE519F-1D34-453A-9D12-A881B3106CC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04800" y="172857"/>
            <a:ext cx="11582400" cy="701731"/>
          </a:xfrm>
        </p:spPr>
        <p:txBody>
          <a:bodyPr/>
          <a:lstStyle/>
          <a:p>
            <a:r>
              <a:rPr lang="en-US" dirty="0"/>
              <a:t>YOUR SLIDE’S TITLE GOES HERE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46B341-0739-4A4B-A870-F350F235D3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1/19/2021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51F020-DF80-4E72-992F-41D29778C2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NHTP - MFP Business Process Presentation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C06A8F3-E230-4772-BC90-5044FB7518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719988" y="6170673"/>
            <a:ext cx="586986" cy="338328"/>
          </a:xfrm>
          <a:prstGeom prst="rect">
            <a:avLst/>
          </a:prstGeom>
        </p:spPr>
        <p:txBody>
          <a:bodyPr/>
          <a:lstStyle/>
          <a:p>
            <a:fld id="{35EDF84B-C6E0-4237-8292-AD6332EF7C1F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50A8CA55-E1DC-4B08-9E74-256ECBEB362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04800" y="1031273"/>
            <a:ext cx="11582400" cy="850392"/>
          </a:xfrm>
        </p:spPr>
        <p:txBody>
          <a:bodyPr>
            <a:noAutofit/>
          </a:bodyPr>
          <a:lstStyle>
            <a:lvl1pPr marL="0" indent="0">
              <a:buNone/>
              <a:defRPr sz="2100">
                <a:solidFill>
                  <a:schemeClr val="accent6"/>
                </a:solidFill>
                <a:latin typeface="+mj-lt"/>
              </a:defRPr>
            </a:lvl1pPr>
            <a:lvl2pPr marL="457200" indent="0">
              <a:buNone/>
              <a:defRPr sz="2100">
                <a:latin typeface="+mj-lt"/>
              </a:defRPr>
            </a:lvl2pPr>
            <a:lvl3pPr marL="914400" indent="0">
              <a:buNone/>
              <a:defRPr sz="2100">
                <a:latin typeface="+mj-lt"/>
              </a:defRPr>
            </a:lvl3pPr>
            <a:lvl4pPr marL="1371600" indent="0">
              <a:buNone/>
              <a:defRPr sz="2100">
                <a:latin typeface="+mj-lt"/>
              </a:defRPr>
            </a:lvl4pPr>
            <a:lvl5pPr marL="1828800" indent="0">
              <a:buNone/>
              <a:defRPr sz="2100">
                <a:latin typeface="+mj-lt"/>
              </a:defRPr>
            </a:lvl5pPr>
          </a:lstStyle>
          <a:p>
            <a:pPr lvl="0"/>
            <a:r>
              <a:rPr lang="en-US" dirty="0"/>
              <a:t>You can put your slide’s sub-title (or strap line) over here. Make sure it’s concise and to the point. Also, do your best to not exceed two lines.</a:t>
            </a:r>
          </a:p>
        </p:txBody>
      </p:sp>
    </p:spTree>
    <p:extLst>
      <p:ext uri="{BB962C8B-B14F-4D97-AF65-F5344CB8AC3E}">
        <p14:creationId xmlns:p14="http://schemas.microsoft.com/office/powerpoint/2010/main" val="2826608441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Laptop Contr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>
            <a:extLst>
              <a:ext uri="{FF2B5EF4-FFF2-40B4-BE49-F238E27FC236}">
                <a16:creationId xmlns:a16="http://schemas.microsoft.com/office/drawing/2014/main" id="{7D3379F5-E8B4-4D18-AFEB-0F1C1FD066AD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85790" y="959254"/>
            <a:ext cx="6406935" cy="4007616"/>
          </a:xfrm>
          <a:custGeom>
            <a:avLst/>
            <a:gdLst>
              <a:gd name="connsiteX0" fmla="*/ 0 w 6406935"/>
              <a:gd name="connsiteY0" fmla="*/ 0 h 4007616"/>
              <a:gd name="connsiteX1" fmla="*/ 6406935 w 6406935"/>
              <a:gd name="connsiteY1" fmla="*/ 0 h 4007616"/>
              <a:gd name="connsiteX2" fmla="*/ 6406935 w 6406935"/>
              <a:gd name="connsiteY2" fmla="*/ 4007616 h 4007616"/>
              <a:gd name="connsiteX3" fmla="*/ 0 w 6406935"/>
              <a:gd name="connsiteY3" fmla="*/ 4007616 h 40076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406935" h="4007616">
                <a:moveTo>
                  <a:pt x="0" y="0"/>
                </a:moveTo>
                <a:lnTo>
                  <a:pt x="6406935" y="0"/>
                </a:lnTo>
                <a:lnTo>
                  <a:pt x="6406935" y="4007616"/>
                </a:lnTo>
                <a:lnTo>
                  <a:pt x="0" y="4007616"/>
                </a:lnTo>
                <a:close/>
              </a:path>
            </a:pathLst>
          </a:custGeom>
          <a:gradFill>
            <a:gsLst>
              <a:gs pos="0">
                <a:schemeClr val="accent5">
                  <a:lumMod val="20000"/>
                  <a:lumOff val="80000"/>
                </a:schemeClr>
              </a:gs>
              <a:gs pos="72000">
                <a:schemeClr val="accent5">
                  <a:lumMod val="40000"/>
                  <a:lumOff val="60000"/>
                </a:schemeClr>
              </a:gs>
            </a:gsLst>
            <a:lin ang="2700000" scaled="1"/>
          </a:gradFill>
        </p:spPr>
        <p:txBody>
          <a:bodyPr wrap="square" anchor="ctr">
            <a:noAutofit/>
          </a:bodyPr>
          <a:lstStyle>
            <a:lvl1pPr marL="0" indent="0" algn="ctr">
              <a:buNone/>
              <a:defRPr/>
            </a:lvl1pPr>
          </a:lstStyle>
          <a:p>
            <a:r>
              <a:rPr lang="en-US" dirty="0"/>
              <a:t>Click icon to add picture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AD804BB7-23CE-4D0D-BED9-76340ED3117D}"/>
              </a:ext>
            </a:extLst>
          </p:cNvPr>
          <p:cNvGrpSpPr/>
          <p:nvPr/>
        </p:nvGrpSpPr>
        <p:grpSpPr>
          <a:xfrm>
            <a:off x="304801" y="6126480"/>
            <a:ext cx="11582400" cy="426715"/>
            <a:chOff x="304801" y="6126480"/>
            <a:chExt cx="11582400" cy="426715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CEFFC64D-F2EF-43F6-B0C4-9614C5AC3E79}"/>
                </a:ext>
              </a:extLst>
            </p:cNvPr>
            <p:cNvSpPr/>
            <p:nvPr/>
          </p:nvSpPr>
          <p:spPr>
            <a:xfrm>
              <a:off x="304801" y="6126480"/>
              <a:ext cx="11582400" cy="426715"/>
            </a:xfrm>
            <a:prstGeom prst="rect">
              <a:avLst/>
            </a:prstGeom>
            <a:solidFill>
              <a:srgbClr val="1A497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pic>
          <p:nvPicPr>
            <p:cNvPr id="7" name="Graphic 6">
              <a:extLst>
                <a:ext uri="{FF2B5EF4-FFF2-40B4-BE49-F238E27FC236}">
                  <a16:creationId xmlns:a16="http://schemas.microsoft.com/office/drawing/2014/main" id="{14E35AC8-6A53-4C18-91F6-B3FD147E3FD6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10818536" y="6181797"/>
              <a:ext cx="744012" cy="316080"/>
            </a:xfrm>
            <a:prstGeom prst="rect">
              <a:avLst/>
            </a:prstGeom>
          </p:spPr>
        </p:pic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01DE9EEA-05BA-4CFC-9DED-CB90365BA0A5}"/>
                </a:ext>
              </a:extLst>
            </p:cNvPr>
            <p:cNvCxnSpPr>
              <a:cxnSpLocks/>
            </p:cNvCxnSpPr>
            <p:nvPr/>
          </p:nvCxnSpPr>
          <p:spPr>
            <a:xfrm>
              <a:off x="10490857" y="6240625"/>
              <a:ext cx="0" cy="198425"/>
            </a:xfrm>
            <a:prstGeom prst="line">
              <a:avLst/>
            </a:prstGeom>
            <a:ln w="28575">
              <a:solidFill>
                <a:srgbClr val="EC5153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8A09199C-FAAA-4E68-A512-C7652A2FACC3}"/>
                </a:ext>
              </a:extLst>
            </p:cNvPr>
            <p:cNvCxnSpPr>
              <a:cxnSpLocks/>
            </p:cNvCxnSpPr>
            <p:nvPr/>
          </p:nvCxnSpPr>
          <p:spPr>
            <a:xfrm>
              <a:off x="9523015" y="6240625"/>
              <a:ext cx="0" cy="198425"/>
            </a:xfrm>
            <a:prstGeom prst="line">
              <a:avLst/>
            </a:prstGeom>
            <a:ln w="28575">
              <a:solidFill>
                <a:srgbClr val="EC5153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41E0404-1886-4A51-A3DF-16EBBC2C6C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1/19/2021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5E7757F-229C-4082-AC04-8AFC6341E5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NHTP - MFP Business Process Presentation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0B9162F-D10A-44C6-8C5D-0D86283BB4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719988" y="6170673"/>
            <a:ext cx="586986" cy="338328"/>
          </a:xfrm>
          <a:prstGeom prst="rect">
            <a:avLst/>
          </a:prstGeom>
        </p:spPr>
        <p:txBody>
          <a:bodyPr/>
          <a:lstStyle/>
          <a:p>
            <a:fld id="{35EDF84B-C6E0-4237-8292-AD6332EF7C1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0396270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Phone Contr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icture Placeholder 16">
            <a:extLst>
              <a:ext uri="{FF2B5EF4-FFF2-40B4-BE49-F238E27FC236}">
                <a16:creationId xmlns:a16="http://schemas.microsoft.com/office/drawing/2014/main" id="{4C12B0C2-6102-4D4C-8F14-801B3A57894B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1817489" y="443883"/>
            <a:ext cx="2445150" cy="5191215"/>
          </a:xfrm>
          <a:custGeom>
            <a:avLst/>
            <a:gdLst>
              <a:gd name="connsiteX0" fmla="*/ 0 w 2445150"/>
              <a:gd name="connsiteY0" fmla="*/ 0 h 5191215"/>
              <a:gd name="connsiteX1" fmla="*/ 2445150 w 2445150"/>
              <a:gd name="connsiteY1" fmla="*/ 0 h 5191215"/>
              <a:gd name="connsiteX2" fmla="*/ 2445150 w 2445150"/>
              <a:gd name="connsiteY2" fmla="*/ 5191215 h 5191215"/>
              <a:gd name="connsiteX3" fmla="*/ 0 w 2445150"/>
              <a:gd name="connsiteY3" fmla="*/ 5191215 h 51912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445150" h="5191215">
                <a:moveTo>
                  <a:pt x="0" y="0"/>
                </a:moveTo>
                <a:lnTo>
                  <a:pt x="2445150" y="0"/>
                </a:lnTo>
                <a:lnTo>
                  <a:pt x="2445150" y="5191215"/>
                </a:lnTo>
                <a:lnTo>
                  <a:pt x="0" y="5191215"/>
                </a:lnTo>
                <a:close/>
              </a:path>
            </a:pathLst>
          </a:custGeom>
          <a:gradFill>
            <a:gsLst>
              <a:gs pos="0">
                <a:schemeClr val="accent5">
                  <a:lumMod val="20000"/>
                  <a:lumOff val="80000"/>
                </a:schemeClr>
              </a:gs>
              <a:gs pos="72000">
                <a:schemeClr val="accent5">
                  <a:lumMod val="40000"/>
                  <a:lumOff val="60000"/>
                </a:schemeClr>
              </a:gs>
            </a:gsLst>
            <a:lin ang="2700000" scaled="1"/>
          </a:gradFill>
        </p:spPr>
        <p:txBody>
          <a:bodyPr wrap="square" anchor="ctr">
            <a:noAutofit/>
          </a:bodyPr>
          <a:lstStyle>
            <a:lvl1pPr marL="0" indent="0" algn="ctr">
              <a:buNone/>
              <a:defRPr/>
            </a:lvl1pPr>
          </a:lstStyle>
          <a:p>
            <a:r>
              <a:rPr lang="en-US" dirty="0"/>
              <a:t>Click icon to add picture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F5552D79-A0ED-46F2-B952-9312641222F3}"/>
              </a:ext>
            </a:extLst>
          </p:cNvPr>
          <p:cNvCxnSpPr/>
          <p:nvPr/>
        </p:nvCxnSpPr>
        <p:spPr>
          <a:xfrm>
            <a:off x="6096000" y="957194"/>
            <a:ext cx="597962" cy="0"/>
          </a:xfrm>
          <a:prstGeom prst="line">
            <a:avLst/>
          </a:prstGeom>
          <a:ln w="76200">
            <a:solidFill>
              <a:srgbClr val="EC515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0" name="Group 9">
            <a:extLst>
              <a:ext uri="{FF2B5EF4-FFF2-40B4-BE49-F238E27FC236}">
                <a16:creationId xmlns:a16="http://schemas.microsoft.com/office/drawing/2014/main" id="{A724727F-8E60-4DE9-9156-70DF0E1249E7}"/>
              </a:ext>
            </a:extLst>
          </p:cNvPr>
          <p:cNvGrpSpPr/>
          <p:nvPr/>
        </p:nvGrpSpPr>
        <p:grpSpPr>
          <a:xfrm>
            <a:off x="304801" y="6126480"/>
            <a:ext cx="11582400" cy="426715"/>
            <a:chOff x="304801" y="6126480"/>
            <a:chExt cx="11582400" cy="426715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11AFCAE8-E49C-46FA-9098-87740AA47818}"/>
                </a:ext>
              </a:extLst>
            </p:cNvPr>
            <p:cNvSpPr/>
            <p:nvPr/>
          </p:nvSpPr>
          <p:spPr>
            <a:xfrm>
              <a:off x="304801" y="6126480"/>
              <a:ext cx="11582400" cy="426715"/>
            </a:xfrm>
            <a:prstGeom prst="rect">
              <a:avLst/>
            </a:prstGeom>
            <a:solidFill>
              <a:srgbClr val="1A497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pic>
          <p:nvPicPr>
            <p:cNvPr id="12" name="Graphic 11">
              <a:extLst>
                <a:ext uri="{FF2B5EF4-FFF2-40B4-BE49-F238E27FC236}">
                  <a16:creationId xmlns:a16="http://schemas.microsoft.com/office/drawing/2014/main" id="{937E0768-65F7-4B01-804B-BCAE95941F6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10818536" y="6181797"/>
              <a:ext cx="744012" cy="316080"/>
            </a:xfrm>
            <a:prstGeom prst="rect">
              <a:avLst/>
            </a:prstGeom>
          </p:spPr>
        </p:pic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24C72F61-0E5D-4E32-B81A-FC7789364908}"/>
                </a:ext>
              </a:extLst>
            </p:cNvPr>
            <p:cNvCxnSpPr>
              <a:cxnSpLocks/>
            </p:cNvCxnSpPr>
            <p:nvPr/>
          </p:nvCxnSpPr>
          <p:spPr>
            <a:xfrm>
              <a:off x="10490857" y="6240625"/>
              <a:ext cx="0" cy="198425"/>
            </a:xfrm>
            <a:prstGeom prst="line">
              <a:avLst/>
            </a:prstGeom>
            <a:ln w="28575">
              <a:solidFill>
                <a:srgbClr val="EC5153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55B68235-C101-4417-947B-BE53725C557F}"/>
                </a:ext>
              </a:extLst>
            </p:cNvPr>
            <p:cNvCxnSpPr>
              <a:cxnSpLocks/>
            </p:cNvCxnSpPr>
            <p:nvPr/>
          </p:nvCxnSpPr>
          <p:spPr>
            <a:xfrm>
              <a:off x="9523015" y="6240625"/>
              <a:ext cx="0" cy="198425"/>
            </a:xfrm>
            <a:prstGeom prst="line">
              <a:avLst/>
            </a:prstGeom>
            <a:ln w="28575">
              <a:solidFill>
                <a:srgbClr val="EC5153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0BFE519F-1D34-453A-9D12-A881B3106CC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909552" y="172857"/>
            <a:ext cx="5977647" cy="701731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SLIDE’S HEADER HERE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46B341-0739-4A4B-A870-F350F235D3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1/19/2021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51F020-DF80-4E72-992F-41D29778C2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NHTP - MFP Business Process Presentation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C06A8F3-E230-4772-BC90-5044FB7518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719988" y="6170673"/>
            <a:ext cx="586986" cy="338328"/>
          </a:xfrm>
          <a:prstGeom prst="rect">
            <a:avLst/>
          </a:prstGeom>
        </p:spPr>
        <p:txBody>
          <a:bodyPr/>
          <a:lstStyle/>
          <a:p>
            <a:fld id="{35EDF84B-C6E0-4237-8292-AD6332EF7C1F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50A8CA55-E1DC-4B08-9E74-256ECBEB362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909552" y="1031273"/>
            <a:ext cx="5977647" cy="850392"/>
          </a:xfrm>
        </p:spPr>
        <p:txBody>
          <a:bodyPr>
            <a:noAutofit/>
          </a:bodyPr>
          <a:lstStyle>
            <a:lvl1pPr marL="0" indent="0">
              <a:buNone/>
              <a:defRPr sz="2100">
                <a:solidFill>
                  <a:schemeClr val="accent6"/>
                </a:solidFill>
                <a:latin typeface="+mj-lt"/>
              </a:defRPr>
            </a:lvl1pPr>
            <a:lvl2pPr marL="457200" indent="0">
              <a:buNone/>
              <a:defRPr sz="2100">
                <a:latin typeface="+mj-lt"/>
              </a:defRPr>
            </a:lvl2pPr>
            <a:lvl3pPr marL="914400" indent="0">
              <a:buNone/>
              <a:defRPr sz="2100">
                <a:latin typeface="+mj-lt"/>
              </a:defRPr>
            </a:lvl3pPr>
            <a:lvl4pPr marL="1371600" indent="0">
              <a:buNone/>
              <a:defRPr sz="2100">
                <a:latin typeface="+mj-lt"/>
              </a:defRPr>
            </a:lvl4pPr>
            <a:lvl5pPr marL="1828800" indent="0">
              <a:buNone/>
              <a:defRPr sz="2100">
                <a:latin typeface="+mj-lt"/>
              </a:defRPr>
            </a:lvl5pPr>
          </a:lstStyle>
          <a:p>
            <a:pPr lvl="0"/>
            <a:r>
              <a:rPr lang="en-US" dirty="0"/>
              <a:t>You can put your slide’s sub-title (or strap line) over here. Do your best to not exceed two lines.</a:t>
            </a:r>
          </a:p>
        </p:txBody>
      </p:sp>
    </p:spTree>
    <p:extLst>
      <p:ext uri="{BB962C8B-B14F-4D97-AF65-F5344CB8AC3E}">
        <p14:creationId xmlns:p14="http://schemas.microsoft.com/office/powerpoint/2010/main" val="14066110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ransition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рямоугольник 28">
            <a:extLst>
              <a:ext uri="{FF2B5EF4-FFF2-40B4-BE49-F238E27FC236}">
                <a16:creationId xmlns:a16="http://schemas.microsoft.com/office/drawing/2014/main" id="{88B42F85-A718-4224-9501-A2799D699649}"/>
              </a:ext>
            </a:extLst>
          </p:cNvPr>
          <p:cNvSpPr/>
          <p:nvPr/>
        </p:nvSpPr>
        <p:spPr>
          <a:xfrm>
            <a:off x="304800" y="304800"/>
            <a:ext cx="11582400" cy="6248400"/>
          </a:xfrm>
          <a:prstGeom prst="rect">
            <a:avLst/>
          </a:prstGeom>
          <a:solidFill>
            <a:srgbClr val="8FBAE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srgbClr val="3737DD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3399050D-984C-4E19-9E1A-4CD292383A0D}"/>
              </a:ext>
            </a:extLst>
          </p:cNvPr>
          <p:cNvCxnSpPr/>
          <p:nvPr/>
        </p:nvCxnSpPr>
        <p:spPr>
          <a:xfrm>
            <a:off x="5797019" y="3429000"/>
            <a:ext cx="597962" cy="0"/>
          </a:xfrm>
          <a:prstGeom prst="line">
            <a:avLst/>
          </a:prstGeom>
          <a:ln w="76200">
            <a:solidFill>
              <a:srgbClr val="FFC70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Прямоугольник 11">
            <a:extLst>
              <a:ext uri="{FF2B5EF4-FFF2-40B4-BE49-F238E27FC236}">
                <a16:creationId xmlns:a16="http://schemas.microsoft.com/office/drawing/2014/main" id="{1EBAECF7-164D-4419-B7CB-E458C2AC3121}"/>
              </a:ext>
            </a:extLst>
          </p:cNvPr>
          <p:cNvSpPr/>
          <p:nvPr/>
        </p:nvSpPr>
        <p:spPr>
          <a:xfrm>
            <a:off x="5639445" y="5895975"/>
            <a:ext cx="913111" cy="413727"/>
          </a:xfrm>
          <a:prstGeom prst="rect">
            <a:avLst/>
          </a:prstGeom>
          <a:solidFill>
            <a:srgbClr val="FFC70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24" name="Graphic 23">
            <a:extLst>
              <a:ext uri="{FF2B5EF4-FFF2-40B4-BE49-F238E27FC236}">
                <a16:creationId xmlns:a16="http://schemas.microsoft.com/office/drawing/2014/main" id="{3FED0EC0-A31A-4FFB-823C-FF0072D8F49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23994" y="5944798"/>
            <a:ext cx="744012" cy="31608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9D8BD7FE-5910-4840-9838-A66DCA5ABA9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561397" y="1822430"/>
            <a:ext cx="5074920" cy="1311128"/>
          </a:xfrm>
        </p:spPr>
        <p:txBody>
          <a:bodyPr anchor="t"/>
          <a:lstStyle>
            <a:lvl1pPr algn="ctr">
              <a:defRPr sz="44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YOUR TRANSITION’S TITLE GOES HERE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B0323D5-16CF-4643-8ED4-144A2183D006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3556635" y="3589021"/>
            <a:ext cx="5074920" cy="1581912"/>
          </a:xfrm>
        </p:spPr>
        <p:txBody>
          <a:bodyPr>
            <a:noAutofit/>
          </a:bodyPr>
          <a:lstStyle>
            <a:lvl1pPr marL="0" indent="0" algn="ctr">
              <a:buNone/>
              <a:defRPr sz="27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And your transition’s sub-title can go here. This one can go up to three lines!</a:t>
            </a:r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351EAE2C-00FD-4ECA-B759-9E1521EBD5D8}"/>
              </a:ext>
            </a:extLst>
          </p:cNvPr>
          <p:cNvSpPr/>
          <p:nvPr/>
        </p:nvSpPr>
        <p:spPr>
          <a:xfrm>
            <a:off x="9851151" y="773578"/>
            <a:ext cx="2036049" cy="5310352"/>
          </a:xfrm>
          <a:custGeom>
            <a:avLst/>
            <a:gdLst>
              <a:gd name="connsiteX0" fmla="*/ 2032192 w 2036049"/>
              <a:gd name="connsiteY0" fmla="*/ 0 h 5310352"/>
              <a:gd name="connsiteX1" fmla="*/ 2036049 w 2036049"/>
              <a:gd name="connsiteY1" fmla="*/ 329 h 5310352"/>
              <a:gd name="connsiteX2" fmla="*/ 2036049 w 2036049"/>
              <a:gd name="connsiteY2" fmla="*/ 292973 h 5310352"/>
              <a:gd name="connsiteX3" fmla="*/ 2032192 w 2036049"/>
              <a:gd name="connsiteY3" fmla="*/ 292584 h 5310352"/>
              <a:gd name="connsiteX4" fmla="*/ 1821826 w 2036049"/>
              <a:gd name="connsiteY4" fmla="*/ 502948 h 5310352"/>
              <a:gd name="connsiteX5" fmla="*/ 2032192 w 2036049"/>
              <a:gd name="connsiteY5" fmla="*/ 713313 h 5310352"/>
              <a:gd name="connsiteX6" fmla="*/ 2036049 w 2036049"/>
              <a:gd name="connsiteY6" fmla="*/ 712924 h 5310352"/>
              <a:gd name="connsiteX7" fmla="*/ 2036049 w 2036049"/>
              <a:gd name="connsiteY7" fmla="*/ 5301227 h 5310352"/>
              <a:gd name="connsiteX8" fmla="*/ 2030823 w 2036049"/>
              <a:gd name="connsiteY8" fmla="*/ 5310352 h 5310352"/>
              <a:gd name="connsiteX9" fmla="*/ 373375 w 2036049"/>
              <a:gd name="connsiteY9" fmla="*/ 3909180 h 5310352"/>
              <a:gd name="connsiteX10" fmla="*/ 223441 w 2036049"/>
              <a:gd name="connsiteY10" fmla="*/ 4056375 h 5310352"/>
              <a:gd name="connsiteX11" fmla="*/ 40774 w 2036049"/>
              <a:gd name="connsiteY11" fmla="*/ 2889626 h 5310352"/>
              <a:gd name="connsiteX12" fmla="*/ 1019445 w 2036049"/>
              <a:gd name="connsiteY12" fmla="*/ 3606579 h 5310352"/>
              <a:gd name="connsiteX13" fmla="*/ 675157 w 2036049"/>
              <a:gd name="connsiteY13" fmla="*/ 3666546 h 5310352"/>
              <a:gd name="connsiteX14" fmla="*/ 1071257 w 2036049"/>
              <a:gd name="connsiteY14" fmla="*/ 4048191 h 5310352"/>
              <a:gd name="connsiteX15" fmla="*/ 1669566 w 2036049"/>
              <a:gd name="connsiteY15" fmla="*/ 3523594 h 5310352"/>
              <a:gd name="connsiteX16" fmla="*/ 1721159 w 2036049"/>
              <a:gd name="connsiteY16" fmla="*/ 2294770 h 5310352"/>
              <a:gd name="connsiteX17" fmla="*/ 1730492 w 2036049"/>
              <a:gd name="connsiteY17" fmla="*/ 1758294 h 5310352"/>
              <a:gd name="connsiteX18" fmla="*/ 506968 w 2036049"/>
              <a:gd name="connsiteY18" fmla="*/ 1758294 h 5310352"/>
              <a:gd name="connsiteX19" fmla="*/ 506968 w 2036049"/>
              <a:gd name="connsiteY19" fmla="*/ 1292158 h 5310352"/>
              <a:gd name="connsiteX20" fmla="*/ 1738347 w 2036049"/>
              <a:gd name="connsiteY20" fmla="*/ 1292158 h 5310352"/>
              <a:gd name="connsiteX21" fmla="*/ 1744204 w 2036049"/>
              <a:gd name="connsiteY21" fmla="*/ 915330 h 5310352"/>
              <a:gd name="connsiteX22" fmla="*/ 1744724 w 2036049"/>
              <a:gd name="connsiteY22" fmla="*/ 915330 h 5310352"/>
              <a:gd name="connsiteX23" fmla="*/ 1529212 w 2036049"/>
              <a:gd name="connsiteY23" fmla="*/ 502948 h 5310352"/>
              <a:gd name="connsiteX24" fmla="*/ 2032192 w 2036049"/>
              <a:gd name="connsiteY24" fmla="*/ 0 h 5310352"/>
              <a:gd name="connsiteX25" fmla="*/ 1714727 w 2036049"/>
              <a:gd name="connsiteY25" fmla="*/ 2652767 h 5310352"/>
              <a:gd name="connsiteX26" fmla="*/ 1706406 w 2036049"/>
              <a:gd name="connsiteY26" fmla="*/ 3086224 h 5310352"/>
              <a:gd name="connsiteX27" fmla="*/ 1714727 w 2036049"/>
              <a:gd name="connsiteY27" fmla="*/ 2652767 h 53103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</a:cxnLst>
            <a:rect l="l" t="t" r="r" b="b"/>
            <a:pathLst>
              <a:path w="2036049" h="5310352">
                <a:moveTo>
                  <a:pt x="2032192" y="0"/>
                </a:moveTo>
                <a:lnTo>
                  <a:pt x="2036049" y="329"/>
                </a:lnTo>
                <a:lnTo>
                  <a:pt x="2036049" y="292973"/>
                </a:lnTo>
                <a:lnTo>
                  <a:pt x="2032192" y="292584"/>
                </a:lnTo>
                <a:cubicBezTo>
                  <a:pt x="1916006" y="292584"/>
                  <a:pt x="1821826" y="386791"/>
                  <a:pt x="1821826" y="502948"/>
                </a:cubicBezTo>
                <a:cubicBezTo>
                  <a:pt x="1821826" y="619133"/>
                  <a:pt x="1916006" y="713313"/>
                  <a:pt x="2032192" y="713313"/>
                </a:cubicBezTo>
                <a:lnTo>
                  <a:pt x="2036049" y="712924"/>
                </a:lnTo>
                <a:lnTo>
                  <a:pt x="2036049" y="5301227"/>
                </a:lnTo>
                <a:lnTo>
                  <a:pt x="2030823" y="5310352"/>
                </a:lnTo>
                <a:cubicBezTo>
                  <a:pt x="1962672" y="5127713"/>
                  <a:pt x="746839" y="4726991"/>
                  <a:pt x="373375" y="3909180"/>
                </a:cubicBezTo>
                <a:cubicBezTo>
                  <a:pt x="357008" y="3928257"/>
                  <a:pt x="288856" y="3993671"/>
                  <a:pt x="223441" y="4056375"/>
                </a:cubicBezTo>
                <a:cubicBezTo>
                  <a:pt x="2620" y="3846476"/>
                  <a:pt x="-46455" y="3173123"/>
                  <a:pt x="40774" y="2889626"/>
                </a:cubicBezTo>
                <a:cubicBezTo>
                  <a:pt x="112812" y="2943517"/>
                  <a:pt x="749576" y="3383022"/>
                  <a:pt x="1019445" y="3606579"/>
                </a:cubicBezTo>
                <a:cubicBezTo>
                  <a:pt x="984001" y="3609316"/>
                  <a:pt x="738656" y="3658363"/>
                  <a:pt x="675157" y="3666546"/>
                </a:cubicBezTo>
                <a:cubicBezTo>
                  <a:pt x="698887" y="3688360"/>
                  <a:pt x="943028" y="3986773"/>
                  <a:pt x="1071257" y="4048191"/>
                </a:cubicBezTo>
                <a:cubicBezTo>
                  <a:pt x="1409058" y="4210057"/>
                  <a:pt x="1585266" y="4121105"/>
                  <a:pt x="1669566" y="3523594"/>
                </a:cubicBezTo>
                <a:cubicBezTo>
                  <a:pt x="812445" y="3324040"/>
                  <a:pt x="725709" y="2551992"/>
                  <a:pt x="1721159" y="2294770"/>
                </a:cubicBezTo>
                <a:cubicBezTo>
                  <a:pt x="1724279" y="2118015"/>
                  <a:pt x="1727481" y="1933214"/>
                  <a:pt x="1730492" y="1758294"/>
                </a:cubicBezTo>
                <a:lnTo>
                  <a:pt x="506968" y="1758294"/>
                </a:lnTo>
                <a:lnTo>
                  <a:pt x="506968" y="1292158"/>
                </a:lnTo>
                <a:lnTo>
                  <a:pt x="1738347" y="1292158"/>
                </a:lnTo>
                <a:cubicBezTo>
                  <a:pt x="1741905" y="1078919"/>
                  <a:pt x="1744204" y="931177"/>
                  <a:pt x="1744204" y="915330"/>
                </a:cubicBezTo>
                <a:lnTo>
                  <a:pt x="1744724" y="915330"/>
                </a:lnTo>
                <a:cubicBezTo>
                  <a:pt x="1614552" y="824434"/>
                  <a:pt x="1529212" y="673763"/>
                  <a:pt x="1529212" y="502948"/>
                </a:cubicBezTo>
                <a:cubicBezTo>
                  <a:pt x="1529212" y="225172"/>
                  <a:pt x="1754413" y="0"/>
                  <a:pt x="2032192" y="0"/>
                </a:cubicBezTo>
                <a:close/>
                <a:moveTo>
                  <a:pt x="1714727" y="2652767"/>
                </a:moveTo>
                <a:cubicBezTo>
                  <a:pt x="1372519" y="2767392"/>
                  <a:pt x="1373586" y="2979016"/>
                  <a:pt x="1706406" y="3086224"/>
                </a:cubicBezTo>
                <a:cubicBezTo>
                  <a:pt x="1708431" y="2990019"/>
                  <a:pt x="1711360" y="2835872"/>
                  <a:pt x="1714727" y="2652767"/>
                </a:cubicBezTo>
                <a:close/>
              </a:path>
            </a:pathLst>
          </a:custGeom>
          <a:solidFill>
            <a:srgbClr val="FFFFFF">
              <a:alpha val="40000"/>
            </a:srgbClr>
          </a:solidFill>
          <a:ln w="2471" cap="flat">
            <a:noFill/>
            <a:prstDash val="solid"/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23000"/>
              </a:lnSpc>
              <a:spcBef>
                <a:spcPts val="600"/>
              </a:spcBef>
              <a:spcAft>
                <a:spcPts val="600"/>
              </a:spcAft>
            </a:pPr>
            <a:endParaRPr lang="en-US" sz="1600" dirty="0"/>
          </a:p>
        </p:txBody>
      </p:sp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B66B2957-0EBB-4DDE-BE9C-E4A4317CC92A}"/>
              </a:ext>
            </a:extLst>
          </p:cNvPr>
          <p:cNvSpPr/>
          <p:nvPr/>
        </p:nvSpPr>
        <p:spPr>
          <a:xfrm>
            <a:off x="304800" y="773907"/>
            <a:ext cx="2025597" cy="5300898"/>
          </a:xfrm>
          <a:custGeom>
            <a:avLst/>
            <a:gdLst>
              <a:gd name="connsiteX0" fmla="*/ 0 w 2025597"/>
              <a:gd name="connsiteY0" fmla="*/ 0 h 5300898"/>
              <a:gd name="connsiteX1" fmla="*/ 82086 w 2025597"/>
              <a:gd name="connsiteY1" fmla="*/ 6998 h 5300898"/>
              <a:gd name="connsiteX2" fmla="*/ 482728 w 2025597"/>
              <a:gd name="connsiteY2" fmla="*/ 377402 h 5300898"/>
              <a:gd name="connsiteX3" fmla="*/ 1197880 w 2025597"/>
              <a:gd name="connsiteY3" fmla="*/ 1291829 h 5300898"/>
              <a:gd name="connsiteX4" fmla="*/ 1521394 w 2025597"/>
              <a:gd name="connsiteY4" fmla="*/ 1291829 h 5300898"/>
              <a:gd name="connsiteX5" fmla="*/ 1521394 w 2025597"/>
              <a:gd name="connsiteY5" fmla="*/ 1757965 h 5300898"/>
              <a:gd name="connsiteX6" fmla="*/ 1184222 w 2025597"/>
              <a:gd name="connsiteY6" fmla="*/ 1757965 h 5300898"/>
              <a:gd name="connsiteX7" fmla="*/ 308736 w 2025597"/>
              <a:gd name="connsiteY7" fmla="*/ 2534502 h 5300898"/>
              <a:gd name="connsiteX8" fmla="*/ 321929 w 2025597"/>
              <a:gd name="connsiteY8" fmla="*/ 3191898 h 5300898"/>
              <a:gd name="connsiteX9" fmla="*/ 324502 w 2025597"/>
              <a:gd name="connsiteY9" fmla="*/ 3224687 h 5300898"/>
              <a:gd name="connsiteX10" fmla="*/ 1084212 w 2025597"/>
              <a:gd name="connsiteY10" fmla="*/ 3949687 h 5300898"/>
              <a:gd name="connsiteX11" fmla="*/ 1350441 w 2025597"/>
              <a:gd name="connsiteY11" fmla="*/ 3666217 h 5300898"/>
              <a:gd name="connsiteX12" fmla="*/ 1006180 w 2025597"/>
              <a:gd name="connsiteY12" fmla="*/ 3606250 h 5300898"/>
              <a:gd name="connsiteX13" fmla="*/ 1984824 w 2025597"/>
              <a:gd name="connsiteY13" fmla="*/ 2889297 h 5300898"/>
              <a:gd name="connsiteX14" fmla="*/ 1802184 w 2025597"/>
              <a:gd name="connsiteY14" fmla="*/ 4056046 h 5300898"/>
              <a:gd name="connsiteX15" fmla="*/ 1652223 w 2025597"/>
              <a:gd name="connsiteY15" fmla="*/ 3908851 h 5300898"/>
              <a:gd name="connsiteX16" fmla="*/ 1191831 w 2025597"/>
              <a:gd name="connsiteY16" fmla="*/ 4495223 h 5300898"/>
              <a:gd name="connsiteX17" fmla="*/ 809882 w 2025597"/>
              <a:gd name="connsiteY17" fmla="*/ 5131489 h 5300898"/>
              <a:gd name="connsiteX18" fmla="*/ 893771 w 2025597"/>
              <a:gd name="connsiteY18" fmla="*/ 4726033 h 5300898"/>
              <a:gd name="connsiteX19" fmla="*/ 6748 w 2025597"/>
              <a:gd name="connsiteY19" fmla="*/ 5289114 h 5300898"/>
              <a:gd name="connsiteX20" fmla="*/ 0 w 2025597"/>
              <a:gd name="connsiteY20" fmla="*/ 5300898 h 5300898"/>
              <a:gd name="connsiteX21" fmla="*/ 0 w 2025597"/>
              <a:gd name="connsiteY21" fmla="*/ 712595 h 5300898"/>
              <a:gd name="connsiteX22" fmla="*/ 38541 w 2025597"/>
              <a:gd name="connsiteY22" fmla="*/ 708710 h 5300898"/>
              <a:gd name="connsiteX23" fmla="*/ 206537 w 2025597"/>
              <a:gd name="connsiteY23" fmla="*/ 502619 h 5300898"/>
              <a:gd name="connsiteX24" fmla="*/ 38541 w 2025597"/>
              <a:gd name="connsiteY24" fmla="*/ 296530 h 5300898"/>
              <a:gd name="connsiteX25" fmla="*/ 0 w 2025597"/>
              <a:gd name="connsiteY25" fmla="*/ 292644 h 5300898"/>
              <a:gd name="connsiteX26" fmla="*/ 0 w 2025597"/>
              <a:gd name="connsiteY26" fmla="*/ 0 h 5300898"/>
              <a:gd name="connsiteX27" fmla="*/ 419394 w 2025597"/>
              <a:gd name="connsiteY27" fmla="*/ 773635 h 5300898"/>
              <a:gd name="connsiteX28" fmla="*/ 281421 w 2025597"/>
              <a:gd name="connsiteY28" fmla="*/ 916643 h 5300898"/>
              <a:gd name="connsiteX29" fmla="*/ 287251 w 2025597"/>
              <a:gd name="connsiteY29" fmla="*/ 1291829 h 5300898"/>
              <a:gd name="connsiteX30" fmla="*/ 809554 w 2025597"/>
              <a:gd name="connsiteY30" fmla="*/ 1291829 h 5300898"/>
              <a:gd name="connsiteX31" fmla="*/ 419394 w 2025597"/>
              <a:gd name="connsiteY31" fmla="*/ 773635 h 5300898"/>
              <a:gd name="connsiteX32" fmla="*/ 295106 w 2025597"/>
              <a:gd name="connsiteY32" fmla="*/ 1757965 h 5300898"/>
              <a:gd name="connsiteX33" fmla="*/ 302250 w 2025597"/>
              <a:gd name="connsiteY33" fmla="*/ 2169060 h 5300898"/>
              <a:gd name="connsiteX34" fmla="*/ 777120 w 2025597"/>
              <a:gd name="connsiteY34" fmla="*/ 1757965 h 5300898"/>
              <a:gd name="connsiteX35" fmla="*/ 295106 w 2025597"/>
              <a:gd name="connsiteY35" fmla="*/ 1757965 h 5300898"/>
              <a:gd name="connsiteX36" fmla="*/ 384086 w 2025597"/>
              <a:gd name="connsiteY36" fmla="*/ 3687456 h 5300898"/>
              <a:gd name="connsiteX37" fmla="*/ 749340 w 2025597"/>
              <a:gd name="connsiteY37" fmla="*/ 4116041 h 5300898"/>
              <a:gd name="connsiteX38" fmla="*/ 384086 w 2025597"/>
              <a:gd name="connsiteY38" fmla="*/ 3687456 h 53008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</a:cxnLst>
            <a:rect l="l" t="t" r="r" b="b"/>
            <a:pathLst>
              <a:path w="2025597" h="5300898">
                <a:moveTo>
                  <a:pt x="0" y="0"/>
                </a:moveTo>
                <a:lnTo>
                  <a:pt x="82086" y="6998"/>
                </a:lnTo>
                <a:cubicBezTo>
                  <a:pt x="277519" y="40718"/>
                  <a:pt x="433968" y="187466"/>
                  <a:pt x="482728" y="377402"/>
                </a:cubicBezTo>
                <a:cubicBezTo>
                  <a:pt x="724351" y="483105"/>
                  <a:pt x="1113334" y="798104"/>
                  <a:pt x="1197880" y="1291829"/>
                </a:cubicBezTo>
                <a:lnTo>
                  <a:pt x="1521394" y="1291829"/>
                </a:lnTo>
                <a:lnTo>
                  <a:pt x="1521394" y="1757965"/>
                </a:lnTo>
                <a:lnTo>
                  <a:pt x="1184222" y="1757965"/>
                </a:lnTo>
                <a:cubicBezTo>
                  <a:pt x="1097432" y="2124228"/>
                  <a:pt x="820310" y="2408847"/>
                  <a:pt x="308736" y="2534502"/>
                </a:cubicBezTo>
                <a:cubicBezTo>
                  <a:pt x="315223" y="2893567"/>
                  <a:pt x="320642" y="3174628"/>
                  <a:pt x="321929" y="3191898"/>
                </a:cubicBezTo>
                <a:cubicBezTo>
                  <a:pt x="322750" y="3203120"/>
                  <a:pt x="323653" y="3213684"/>
                  <a:pt x="324502" y="3224687"/>
                </a:cubicBezTo>
                <a:cubicBezTo>
                  <a:pt x="657787" y="3357923"/>
                  <a:pt x="937427" y="3635070"/>
                  <a:pt x="1084212" y="3949687"/>
                </a:cubicBezTo>
                <a:cubicBezTo>
                  <a:pt x="1203655" y="3839003"/>
                  <a:pt x="1333471" y="3681818"/>
                  <a:pt x="1350441" y="3666217"/>
                </a:cubicBezTo>
                <a:cubicBezTo>
                  <a:pt x="1286942" y="3658034"/>
                  <a:pt x="1041597" y="3608987"/>
                  <a:pt x="1006180" y="3606250"/>
                </a:cubicBezTo>
                <a:cubicBezTo>
                  <a:pt x="1276049" y="3382693"/>
                  <a:pt x="1912813" y="2943188"/>
                  <a:pt x="1984824" y="2889297"/>
                </a:cubicBezTo>
                <a:cubicBezTo>
                  <a:pt x="2072052" y="3172794"/>
                  <a:pt x="2022978" y="3846147"/>
                  <a:pt x="1802184" y="4056046"/>
                </a:cubicBezTo>
                <a:cubicBezTo>
                  <a:pt x="1736742" y="3993342"/>
                  <a:pt x="1668618" y="3927928"/>
                  <a:pt x="1652223" y="3908851"/>
                </a:cubicBezTo>
                <a:cubicBezTo>
                  <a:pt x="1549065" y="4134734"/>
                  <a:pt x="1381588" y="4328787"/>
                  <a:pt x="1191831" y="4495223"/>
                </a:cubicBezTo>
                <a:cubicBezTo>
                  <a:pt x="1171714" y="4733641"/>
                  <a:pt x="1055063" y="4959963"/>
                  <a:pt x="809882" y="5131489"/>
                </a:cubicBezTo>
                <a:cubicBezTo>
                  <a:pt x="867715" y="5032055"/>
                  <a:pt x="896043" y="4887542"/>
                  <a:pt x="893771" y="4726033"/>
                </a:cubicBezTo>
                <a:cubicBezTo>
                  <a:pt x="493612" y="5003306"/>
                  <a:pt x="88642" y="5180100"/>
                  <a:pt x="6748" y="5289114"/>
                </a:cubicBezTo>
                <a:lnTo>
                  <a:pt x="0" y="5300898"/>
                </a:lnTo>
                <a:lnTo>
                  <a:pt x="0" y="712595"/>
                </a:lnTo>
                <a:lnTo>
                  <a:pt x="38541" y="708710"/>
                </a:lnTo>
                <a:cubicBezTo>
                  <a:pt x="134409" y="689095"/>
                  <a:pt x="206537" y="604281"/>
                  <a:pt x="206537" y="502619"/>
                </a:cubicBezTo>
                <a:cubicBezTo>
                  <a:pt x="206537" y="400982"/>
                  <a:pt x="134409" y="316150"/>
                  <a:pt x="38541" y="296530"/>
                </a:cubicBezTo>
                <a:lnTo>
                  <a:pt x="0" y="292644"/>
                </a:lnTo>
                <a:lnTo>
                  <a:pt x="0" y="0"/>
                </a:lnTo>
                <a:close/>
                <a:moveTo>
                  <a:pt x="419394" y="773635"/>
                </a:moveTo>
                <a:cubicBezTo>
                  <a:pt x="383265" y="829963"/>
                  <a:pt x="336435" y="878681"/>
                  <a:pt x="281421" y="916643"/>
                </a:cubicBezTo>
                <a:cubicBezTo>
                  <a:pt x="281531" y="937991"/>
                  <a:pt x="283802" y="1083407"/>
                  <a:pt x="287251" y="1291829"/>
                </a:cubicBezTo>
                <a:lnTo>
                  <a:pt x="809554" y="1291829"/>
                </a:lnTo>
                <a:cubicBezTo>
                  <a:pt x="773343" y="1102648"/>
                  <a:pt x="664876" y="921542"/>
                  <a:pt x="419394" y="773635"/>
                </a:cubicBezTo>
                <a:close/>
                <a:moveTo>
                  <a:pt x="295106" y="1757965"/>
                </a:moveTo>
                <a:cubicBezTo>
                  <a:pt x="297405" y="1891885"/>
                  <a:pt x="299841" y="2031581"/>
                  <a:pt x="302250" y="2169060"/>
                </a:cubicBezTo>
                <a:cubicBezTo>
                  <a:pt x="595246" y="2071076"/>
                  <a:pt x="721586" y="1905680"/>
                  <a:pt x="777120" y="1757965"/>
                </a:cubicBezTo>
                <a:lnTo>
                  <a:pt x="295106" y="1757965"/>
                </a:lnTo>
                <a:close/>
                <a:moveTo>
                  <a:pt x="384086" y="3687456"/>
                </a:moveTo>
                <a:cubicBezTo>
                  <a:pt x="453770" y="4023449"/>
                  <a:pt x="568451" y="4139962"/>
                  <a:pt x="749340" y="4116041"/>
                </a:cubicBezTo>
                <a:cubicBezTo>
                  <a:pt x="665286" y="3942023"/>
                  <a:pt x="544037" y="3787520"/>
                  <a:pt x="384086" y="3687456"/>
                </a:cubicBezTo>
                <a:close/>
              </a:path>
            </a:pathLst>
          </a:custGeom>
          <a:solidFill>
            <a:srgbClr val="FFFFFF">
              <a:alpha val="40000"/>
            </a:srgbClr>
          </a:solidFill>
          <a:ln w="2471" cap="flat">
            <a:noFill/>
            <a:prstDash val="solid"/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 algn="ctr">
              <a:lnSpc>
                <a:spcPct val="123000"/>
              </a:lnSpc>
              <a:spcBef>
                <a:spcPts val="600"/>
              </a:spcBef>
              <a:spcAft>
                <a:spcPts val="600"/>
              </a:spcAft>
            </a:pP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241951862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hone Mock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5BB31B51-AFCD-49A3-8B3E-0CA88E8A75A1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4959658" y="2175029"/>
            <a:ext cx="2272684" cy="3947467"/>
          </a:xfrm>
          <a:custGeom>
            <a:avLst/>
            <a:gdLst>
              <a:gd name="connsiteX0" fmla="*/ 0 w 2272684"/>
              <a:gd name="connsiteY0" fmla="*/ 0 h 3947467"/>
              <a:gd name="connsiteX1" fmla="*/ 2272684 w 2272684"/>
              <a:gd name="connsiteY1" fmla="*/ 0 h 3947467"/>
              <a:gd name="connsiteX2" fmla="*/ 2272684 w 2272684"/>
              <a:gd name="connsiteY2" fmla="*/ 3947467 h 3947467"/>
              <a:gd name="connsiteX3" fmla="*/ 0 w 2272684"/>
              <a:gd name="connsiteY3" fmla="*/ 3947467 h 3947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272684" h="3947467">
                <a:moveTo>
                  <a:pt x="0" y="0"/>
                </a:moveTo>
                <a:lnTo>
                  <a:pt x="2272684" y="0"/>
                </a:lnTo>
                <a:lnTo>
                  <a:pt x="2272684" y="3947467"/>
                </a:lnTo>
                <a:lnTo>
                  <a:pt x="0" y="3947467"/>
                </a:lnTo>
                <a:close/>
              </a:path>
            </a:pathLst>
          </a:custGeom>
          <a:gradFill>
            <a:gsLst>
              <a:gs pos="0">
                <a:schemeClr val="accent5">
                  <a:lumMod val="20000"/>
                  <a:lumOff val="80000"/>
                </a:schemeClr>
              </a:gs>
              <a:gs pos="72000">
                <a:schemeClr val="accent5">
                  <a:lumMod val="40000"/>
                  <a:lumOff val="60000"/>
                </a:schemeClr>
              </a:gs>
            </a:gsLst>
            <a:lin ang="2700000" scaled="1"/>
          </a:gradFill>
        </p:spPr>
        <p:txBody>
          <a:bodyPr wrap="square" anchor="ctr">
            <a:noAutofit/>
          </a:bodyPr>
          <a:lstStyle>
            <a:lvl1pPr marL="0" indent="0" algn="ctr">
              <a:buNone/>
              <a:defRPr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BFE519F-1D34-453A-9D12-A881B3106CC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04800" y="172857"/>
            <a:ext cx="11582400" cy="701731"/>
          </a:xfrm>
        </p:spPr>
        <p:txBody>
          <a:bodyPr/>
          <a:lstStyle/>
          <a:p>
            <a:r>
              <a:rPr lang="en-US" dirty="0"/>
              <a:t>YOUR SLIDE’S TITLE GOES HERE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46B341-0739-4A4B-A870-F350F235D3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1/19/2021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51F020-DF80-4E72-992F-41D29778C2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NHTP - MFP Business Process Presentation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C06A8F3-E230-4772-BC90-5044FB7518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719988" y="6170673"/>
            <a:ext cx="586986" cy="338328"/>
          </a:xfrm>
          <a:prstGeom prst="rect">
            <a:avLst/>
          </a:prstGeom>
        </p:spPr>
        <p:txBody>
          <a:bodyPr/>
          <a:lstStyle/>
          <a:p>
            <a:fld id="{35EDF84B-C6E0-4237-8292-AD6332EF7C1F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50A8CA55-E1DC-4B08-9E74-256ECBEB362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04800" y="1031273"/>
            <a:ext cx="11582400" cy="850392"/>
          </a:xfrm>
        </p:spPr>
        <p:txBody>
          <a:bodyPr>
            <a:noAutofit/>
          </a:bodyPr>
          <a:lstStyle>
            <a:lvl1pPr marL="0" indent="0">
              <a:buNone/>
              <a:defRPr sz="2100">
                <a:solidFill>
                  <a:schemeClr val="accent6"/>
                </a:solidFill>
                <a:latin typeface="+mj-lt"/>
              </a:defRPr>
            </a:lvl1pPr>
            <a:lvl2pPr marL="457200" indent="0">
              <a:buNone/>
              <a:defRPr sz="2100">
                <a:latin typeface="+mj-lt"/>
              </a:defRPr>
            </a:lvl2pPr>
            <a:lvl3pPr marL="914400" indent="0">
              <a:buNone/>
              <a:defRPr sz="2100">
                <a:latin typeface="+mj-lt"/>
              </a:defRPr>
            </a:lvl3pPr>
            <a:lvl4pPr marL="1371600" indent="0">
              <a:buNone/>
              <a:defRPr sz="2100">
                <a:latin typeface="+mj-lt"/>
              </a:defRPr>
            </a:lvl4pPr>
            <a:lvl5pPr marL="1828800" indent="0">
              <a:buNone/>
              <a:defRPr sz="2100">
                <a:latin typeface="+mj-lt"/>
              </a:defRPr>
            </a:lvl5pPr>
          </a:lstStyle>
          <a:p>
            <a:pPr lvl="0"/>
            <a:r>
              <a:rPr lang="en-US" dirty="0"/>
              <a:t>You can put your slide’s sub-title (or strap line) over here. Make sure it’s concise and to the point. Also, do your best to not exceed two lines.</a:t>
            </a:r>
          </a:p>
        </p:txBody>
      </p:sp>
    </p:spTree>
    <p:extLst>
      <p:ext uri="{BB962C8B-B14F-4D97-AF65-F5344CB8AC3E}">
        <p14:creationId xmlns:p14="http://schemas.microsoft.com/office/powerpoint/2010/main" val="3209008053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>
            <a:extLst>
              <a:ext uri="{FF2B5EF4-FFF2-40B4-BE49-F238E27FC236}">
                <a16:creationId xmlns:a16="http://schemas.microsoft.com/office/drawing/2014/main" id="{AD804BB7-23CE-4D0D-BED9-76340ED3117D}"/>
              </a:ext>
            </a:extLst>
          </p:cNvPr>
          <p:cNvGrpSpPr/>
          <p:nvPr/>
        </p:nvGrpSpPr>
        <p:grpSpPr>
          <a:xfrm>
            <a:off x="304801" y="6126480"/>
            <a:ext cx="11582400" cy="426715"/>
            <a:chOff x="304801" y="6126480"/>
            <a:chExt cx="11582400" cy="426715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CEFFC64D-F2EF-43F6-B0C4-9614C5AC3E79}"/>
                </a:ext>
              </a:extLst>
            </p:cNvPr>
            <p:cNvSpPr/>
            <p:nvPr/>
          </p:nvSpPr>
          <p:spPr>
            <a:xfrm>
              <a:off x="304801" y="6126480"/>
              <a:ext cx="11582400" cy="426715"/>
            </a:xfrm>
            <a:prstGeom prst="rect">
              <a:avLst/>
            </a:prstGeom>
            <a:solidFill>
              <a:srgbClr val="1A497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pic>
          <p:nvPicPr>
            <p:cNvPr id="7" name="Graphic 6">
              <a:extLst>
                <a:ext uri="{FF2B5EF4-FFF2-40B4-BE49-F238E27FC236}">
                  <a16:creationId xmlns:a16="http://schemas.microsoft.com/office/drawing/2014/main" id="{14E35AC8-6A53-4C18-91F6-B3FD147E3FD6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10818536" y="6181797"/>
              <a:ext cx="744012" cy="316080"/>
            </a:xfrm>
            <a:prstGeom prst="rect">
              <a:avLst/>
            </a:prstGeom>
          </p:spPr>
        </p:pic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01DE9EEA-05BA-4CFC-9DED-CB90365BA0A5}"/>
                </a:ext>
              </a:extLst>
            </p:cNvPr>
            <p:cNvCxnSpPr>
              <a:cxnSpLocks/>
            </p:cNvCxnSpPr>
            <p:nvPr/>
          </p:nvCxnSpPr>
          <p:spPr>
            <a:xfrm>
              <a:off x="10490857" y="6240625"/>
              <a:ext cx="0" cy="198425"/>
            </a:xfrm>
            <a:prstGeom prst="line">
              <a:avLst/>
            </a:prstGeom>
            <a:ln w="28575">
              <a:solidFill>
                <a:srgbClr val="EC5153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8A09199C-FAAA-4E68-A512-C7652A2FACC3}"/>
                </a:ext>
              </a:extLst>
            </p:cNvPr>
            <p:cNvCxnSpPr>
              <a:cxnSpLocks/>
            </p:cNvCxnSpPr>
            <p:nvPr/>
          </p:nvCxnSpPr>
          <p:spPr>
            <a:xfrm>
              <a:off x="9523015" y="6240625"/>
              <a:ext cx="0" cy="198425"/>
            </a:xfrm>
            <a:prstGeom prst="line">
              <a:avLst/>
            </a:prstGeom>
            <a:ln w="28575">
              <a:solidFill>
                <a:srgbClr val="EC5153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41E0404-1886-4A51-A3DF-16EBBC2C6C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1/19/2021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5E7757F-229C-4082-AC04-8AFC6341E5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NHTP - MFP Business Process Presentation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0B9162F-D10A-44C6-8C5D-0D86283BB4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719988" y="6170673"/>
            <a:ext cx="586986" cy="338328"/>
          </a:xfrm>
          <a:prstGeom prst="rect">
            <a:avLst/>
          </a:prstGeom>
        </p:spPr>
        <p:txBody>
          <a:bodyPr/>
          <a:lstStyle/>
          <a:p>
            <a:fld id="{35EDF84B-C6E0-4237-8292-AD6332EF7C1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6871778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Green half">
    <p:bg bwMode="grayWhite">
      <p:bgPr>
        <a:gradFill>
          <a:gsLst>
            <a:gs pos="0">
              <a:schemeClr val="tx2"/>
            </a:gs>
            <a:gs pos="100000">
              <a:schemeClr val="accent2"/>
            </a:gs>
          </a:gsLst>
          <a:lin ang="81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398" t="8741" r="101" b="27"/>
          <a:stretch/>
        </p:blipFill>
        <p:spPr bwMode="ltGray">
          <a:xfrm flipH="1">
            <a:off x="5689582" y="0"/>
            <a:ext cx="416951" cy="685800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>
          <a:xfrm>
            <a:off x="6096000" y="0"/>
            <a:ext cx="6096000" cy="6858000"/>
          </a:xfrm>
          <a:prstGeom prst="rect">
            <a:avLst/>
          </a:prstGeom>
          <a:solidFill>
            <a:schemeClr val="bg2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l">
              <a:lnSpc>
                <a:spcPct val="90000"/>
              </a:lnSpc>
              <a:spcAft>
                <a:spcPts val="1000"/>
              </a:spcAft>
            </a:pPr>
            <a:endParaRPr lang="en-US" sz="1200" dirty="0">
              <a:solidFill>
                <a:schemeClr val="bg1"/>
              </a:solidFill>
              <a:latin typeface="+mn-lt"/>
              <a:sym typeface="Trebuchet MS" panose="020B0603020202020204" pitchFamily="34" charset="0"/>
            </a:endParaRPr>
          </a:p>
        </p:txBody>
      </p:sp>
      <p:sp>
        <p:nvSpPr>
          <p:cNvPr id="13" name="Picture Placeholder 18"/>
          <p:cNvSpPr>
            <a:spLocks noGrp="1"/>
          </p:cNvSpPr>
          <p:nvPr>
            <p:ph type="pic" sz="quarter" idx="14" hasCustomPrompt="1"/>
          </p:nvPr>
        </p:nvSpPr>
        <p:spPr>
          <a:xfrm>
            <a:off x="6092021" y="0"/>
            <a:ext cx="6099977" cy="6858000"/>
          </a:xfrm>
          <a:prstGeom prst="rect">
            <a:avLst/>
          </a:prstGeom>
          <a:noFill/>
        </p:spPr>
        <p:txBody>
          <a:bodyPr lIns="914400" tIns="914400" rIns="914400" bIns="914400"/>
          <a:lstStyle>
            <a:lvl1pPr algn="ctr">
              <a:defRPr sz="1800" baseline="0">
                <a:latin typeface="Trebuchet MS" panose="020B0603020202020204" pitchFamily="34" charset="0"/>
                <a:sym typeface="Trebuchet MS" panose="020B0603020202020204" pitchFamily="34" charset="0"/>
              </a:defRPr>
            </a:lvl1pPr>
          </a:lstStyle>
          <a:p>
            <a:r>
              <a:rPr lang="en-US" dirty="0"/>
              <a:t>Click icon below to insert an image or remove this placeholder to use the whitespace in another way</a:t>
            </a:r>
          </a:p>
        </p:txBody>
      </p:sp>
      <p:sp>
        <p:nvSpPr>
          <p:cNvPr id="14" name="Title 1"/>
          <p:cNvSpPr>
            <a:spLocks noGrp="1"/>
          </p:cNvSpPr>
          <p:nvPr>
            <p:ph type="title" hasCustomPrompt="1"/>
          </p:nvPr>
        </p:nvSpPr>
        <p:spPr bwMode="black">
          <a:xfrm>
            <a:off x="630000" y="1785600"/>
            <a:ext cx="4388400" cy="3286800"/>
          </a:xfrm>
          <a:prstGeom prst="rect">
            <a:avLst/>
          </a:prstGeom>
          <a:noFill/>
        </p:spPr>
        <p:txBody>
          <a:bodyPr wrap="square" lIns="0" tIns="0" rIns="320040" bIns="0" anchor="ctr">
            <a:noAutofit/>
          </a:bodyPr>
          <a:lstStyle>
            <a:lvl1pPr>
              <a:defRPr sz="4400">
                <a:solidFill>
                  <a:schemeClr val="bg1"/>
                </a:solidFill>
                <a:latin typeface="+mj-lt"/>
                <a:sym typeface="Trebuchet MS" panose="020B0603020202020204" pitchFamily="34" charset="0"/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67872" y="6405036"/>
            <a:ext cx="381000" cy="153888"/>
          </a:xfrm>
          <a:prstGeom prst="rect">
            <a:avLst/>
          </a:prstGeom>
          <a:noFill/>
        </p:spPr>
        <p:txBody>
          <a:bodyPr wrap="square" lIns="0" tIns="0" rIns="0" bIns="0" rtlCol="0" anchor="b">
            <a:spAutoFit/>
          </a:bodyPr>
          <a:lstStyle/>
          <a:p>
            <a:pPr marL="0" marR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FCF27A5-1A5B-48D3-A060-2758FFBB1ADD}" type="slidenum">
              <a:rPr lang="en-US" sz="1000" kern="1200" smtClean="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  <a:cs typeface="+mn-cs"/>
                <a:sym typeface="Trebuchet MS" panose="020B0603020202020204" pitchFamily="34" charset="0"/>
              </a:rPr>
              <a:pPr marL="0" marR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lang="en-US" sz="800" kern="1200" dirty="0">
              <a:solidFill>
                <a:schemeClr val="bg1">
                  <a:lumMod val="50000"/>
                </a:schemeClr>
              </a:solidFill>
              <a:latin typeface="+mn-lt"/>
              <a:ea typeface="+mn-ea"/>
              <a:cs typeface="+mn-cs"/>
              <a:sym typeface="Trebuchet MS" panose="020B0603020202020204" pitchFamily="34" charset="0"/>
            </a:endParaRPr>
          </a:p>
        </p:txBody>
      </p:sp>
      <p:sp>
        <p:nvSpPr>
          <p:cNvPr id="16" name="Date Placeholder 2"/>
          <p:cNvSpPr>
            <a:spLocks noGrp="1"/>
          </p:cNvSpPr>
          <p:nvPr>
            <p:ph type="dt" sz="half" idx="15"/>
          </p:nvPr>
        </p:nvSpPr>
        <p:spPr>
          <a:xfrm>
            <a:off x="9677400" y="6405036"/>
            <a:ext cx="1482051" cy="153888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>
                    <a:lumMod val="50000"/>
                  </a:schemeClr>
                </a:solidFill>
                <a:latin typeface="+mn-lt"/>
                <a:sym typeface="Trebuchet MS" panose="020B0603020202020204" pitchFamily="34" charset="0"/>
              </a:defRPr>
            </a:lvl1pPr>
          </a:lstStyle>
          <a:p>
            <a:r>
              <a:rPr lang="en-US" dirty="0"/>
              <a:t>1/19/2021</a:t>
            </a:r>
          </a:p>
        </p:txBody>
      </p:sp>
      <p:sp>
        <p:nvSpPr>
          <p:cNvPr id="21" name="Copyright"/>
          <p:cNvSpPr txBox="1"/>
          <p:nvPr/>
        </p:nvSpPr>
        <p:spPr>
          <a:xfrm rot="16200000">
            <a:off x="9486900" y="3921600"/>
            <a:ext cx="5133975" cy="98745"/>
          </a:xfrm>
          <a:prstGeom prst="rect">
            <a:avLst/>
          </a:prstGeom>
          <a:noFill/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700" dirty="0">
                <a:solidFill>
                  <a:schemeClr val="bg1">
                    <a:lumMod val="50000"/>
                  </a:schemeClr>
                </a:solidFill>
                <a:latin typeface="+mn-lt"/>
                <a:sym typeface="Trebuchet MS" panose="020B0603020202020204" pitchFamily="34" charset="0"/>
              </a:rPr>
              <a:t>Copyright © 2020 by Boston Consulting Group. All rights reserved.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9F2A0CE-18CD-4290-B465-1C0CC55EC358}"/>
              </a:ext>
            </a:extLst>
          </p:cNvPr>
          <p:cNvSpPr/>
          <p:nvPr/>
        </p:nvSpPr>
        <p:spPr>
          <a:xfrm>
            <a:off x="3572943" y="76200"/>
            <a:ext cx="5046115" cy="434283"/>
          </a:xfrm>
          <a:prstGeom prst="rect">
            <a:avLst/>
          </a:prstGeom>
          <a:solidFill>
            <a:schemeClr val="bg1"/>
          </a:solidFill>
          <a:ln w="9525" cap="rnd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400" dirty="0">
                <a:solidFill>
                  <a:srgbClr val="FF0000"/>
                </a:solidFill>
              </a:rPr>
              <a:t>Confidential Working Document Draft RIGL §38-2-2(4)(E),(K)</a:t>
            </a:r>
          </a:p>
          <a:p>
            <a:pPr algn="ctr"/>
            <a:r>
              <a:rPr lang="en-US" sz="1400" dirty="0">
                <a:solidFill>
                  <a:srgbClr val="FF0000"/>
                </a:solidFill>
              </a:rPr>
              <a:t>For client use only, not for distribution</a:t>
            </a:r>
          </a:p>
        </p:txBody>
      </p:sp>
    </p:spTree>
    <p:extLst>
      <p:ext uri="{BB962C8B-B14F-4D97-AF65-F5344CB8AC3E}">
        <p14:creationId xmlns:p14="http://schemas.microsoft.com/office/powerpoint/2010/main" val="22096036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0BDF11-CD7B-474C-BAE8-0C06736B367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05AFAA7-27D1-4276-A481-283E6BD9ED3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FEF313-93F9-44D1-A775-5E08F0F61C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1/19/2021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C36A3D-438D-4C91-8C92-3AC90F592A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NHTP - MFP Business Process Presentation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1A909DB-398E-4C9C-9DBA-AE6A6F7475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C8042C-8F59-4C3F-B706-94E1733DE21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86024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ransition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рямоугольник 28">
            <a:extLst>
              <a:ext uri="{FF2B5EF4-FFF2-40B4-BE49-F238E27FC236}">
                <a16:creationId xmlns:a16="http://schemas.microsoft.com/office/drawing/2014/main" id="{88B42F85-A718-4224-9501-A2799D699649}"/>
              </a:ext>
            </a:extLst>
          </p:cNvPr>
          <p:cNvSpPr/>
          <p:nvPr/>
        </p:nvSpPr>
        <p:spPr>
          <a:xfrm>
            <a:off x="304800" y="304800"/>
            <a:ext cx="11582400" cy="6248400"/>
          </a:xfrm>
          <a:prstGeom prst="rect">
            <a:avLst/>
          </a:prstGeom>
          <a:solidFill>
            <a:srgbClr val="FFC70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srgbClr val="3737DD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3399050D-984C-4E19-9E1A-4CD292383A0D}"/>
              </a:ext>
            </a:extLst>
          </p:cNvPr>
          <p:cNvCxnSpPr/>
          <p:nvPr/>
        </p:nvCxnSpPr>
        <p:spPr>
          <a:xfrm>
            <a:off x="5797019" y="3429000"/>
            <a:ext cx="597962" cy="0"/>
          </a:xfrm>
          <a:prstGeom prst="line">
            <a:avLst/>
          </a:prstGeom>
          <a:ln w="76200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Прямоугольник 11">
            <a:extLst>
              <a:ext uri="{FF2B5EF4-FFF2-40B4-BE49-F238E27FC236}">
                <a16:creationId xmlns:a16="http://schemas.microsoft.com/office/drawing/2014/main" id="{1EBAECF7-164D-4419-B7CB-E458C2AC3121}"/>
              </a:ext>
            </a:extLst>
          </p:cNvPr>
          <p:cNvSpPr/>
          <p:nvPr/>
        </p:nvSpPr>
        <p:spPr>
          <a:xfrm>
            <a:off x="5639445" y="5895975"/>
            <a:ext cx="913111" cy="413727"/>
          </a:xfrm>
          <a:prstGeom prst="rect">
            <a:avLst/>
          </a:prstGeom>
          <a:solidFill>
            <a:srgbClr val="4040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24" name="Graphic 23">
            <a:extLst>
              <a:ext uri="{FF2B5EF4-FFF2-40B4-BE49-F238E27FC236}">
                <a16:creationId xmlns:a16="http://schemas.microsoft.com/office/drawing/2014/main" id="{3FED0EC0-A31A-4FFB-823C-FF0072D8F49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23994" y="5944798"/>
            <a:ext cx="744012" cy="31608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9D8BD7FE-5910-4840-9838-A66DCA5ABA9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561397" y="1822430"/>
            <a:ext cx="5074920" cy="1311128"/>
          </a:xfrm>
        </p:spPr>
        <p:txBody>
          <a:bodyPr anchor="t"/>
          <a:lstStyle>
            <a:lvl1pPr algn="ctr">
              <a:defRPr sz="44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YOUR TRANSITION’S TITLE GOES HERE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B0323D5-16CF-4643-8ED4-144A2183D006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3556635" y="3589021"/>
            <a:ext cx="5074920" cy="1581912"/>
          </a:xfrm>
        </p:spPr>
        <p:txBody>
          <a:bodyPr>
            <a:noAutofit/>
          </a:bodyPr>
          <a:lstStyle>
            <a:lvl1pPr marL="0" indent="0" algn="ctr">
              <a:buNone/>
              <a:defRPr sz="27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And your transition’s sub-title can go here. This one can go up to three lines!</a:t>
            </a:r>
          </a:p>
        </p:txBody>
      </p:sp>
      <p:sp>
        <p:nvSpPr>
          <p:cNvPr id="36" name="Freeform: Shape 35">
            <a:extLst>
              <a:ext uri="{FF2B5EF4-FFF2-40B4-BE49-F238E27FC236}">
                <a16:creationId xmlns:a16="http://schemas.microsoft.com/office/drawing/2014/main" id="{1B00F4F4-2DC0-444B-A711-A5D176996831}"/>
              </a:ext>
            </a:extLst>
          </p:cNvPr>
          <p:cNvSpPr/>
          <p:nvPr/>
        </p:nvSpPr>
        <p:spPr>
          <a:xfrm>
            <a:off x="9851151" y="773578"/>
            <a:ext cx="2036049" cy="5310352"/>
          </a:xfrm>
          <a:custGeom>
            <a:avLst/>
            <a:gdLst>
              <a:gd name="connsiteX0" fmla="*/ 2032192 w 2036049"/>
              <a:gd name="connsiteY0" fmla="*/ 0 h 5310352"/>
              <a:gd name="connsiteX1" fmla="*/ 2036049 w 2036049"/>
              <a:gd name="connsiteY1" fmla="*/ 329 h 5310352"/>
              <a:gd name="connsiteX2" fmla="*/ 2036049 w 2036049"/>
              <a:gd name="connsiteY2" fmla="*/ 292973 h 5310352"/>
              <a:gd name="connsiteX3" fmla="*/ 2032192 w 2036049"/>
              <a:gd name="connsiteY3" fmla="*/ 292584 h 5310352"/>
              <a:gd name="connsiteX4" fmla="*/ 1821826 w 2036049"/>
              <a:gd name="connsiteY4" fmla="*/ 502948 h 5310352"/>
              <a:gd name="connsiteX5" fmla="*/ 2032192 w 2036049"/>
              <a:gd name="connsiteY5" fmla="*/ 713313 h 5310352"/>
              <a:gd name="connsiteX6" fmla="*/ 2036049 w 2036049"/>
              <a:gd name="connsiteY6" fmla="*/ 712924 h 5310352"/>
              <a:gd name="connsiteX7" fmla="*/ 2036049 w 2036049"/>
              <a:gd name="connsiteY7" fmla="*/ 5301227 h 5310352"/>
              <a:gd name="connsiteX8" fmla="*/ 2030823 w 2036049"/>
              <a:gd name="connsiteY8" fmla="*/ 5310352 h 5310352"/>
              <a:gd name="connsiteX9" fmla="*/ 373375 w 2036049"/>
              <a:gd name="connsiteY9" fmla="*/ 3909180 h 5310352"/>
              <a:gd name="connsiteX10" fmla="*/ 223441 w 2036049"/>
              <a:gd name="connsiteY10" fmla="*/ 4056375 h 5310352"/>
              <a:gd name="connsiteX11" fmla="*/ 40774 w 2036049"/>
              <a:gd name="connsiteY11" fmla="*/ 2889626 h 5310352"/>
              <a:gd name="connsiteX12" fmla="*/ 1019445 w 2036049"/>
              <a:gd name="connsiteY12" fmla="*/ 3606579 h 5310352"/>
              <a:gd name="connsiteX13" fmla="*/ 675157 w 2036049"/>
              <a:gd name="connsiteY13" fmla="*/ 3666546 h 5310352"/>
              <a:gd name="connsiteX14" fmla="*/ 1071257 w 2036049"/>
              <a:gd name="connsiteY14" fmla="*/ 4048191 h 5310352"/>
              <a:gd name="connsiteX15" fmla="*/ 1669566 w 2036049"/>
              <a:gd name="connsiteY15" fmla="*/ 3523594 h 5310352"/>
              <a:gd name="connsiteX16" fmla="*/ 1721159 w 2036049"/>
              <a:gd name="connsiteY16" fmla="*/ 2294770 h 5310352"/>
              <a:gd name="connsiteX17" fmla="*/ 1730492 w 2036049"/>
              <a:gd name="connsiteY17" fmla="*/ 1758294 h 5310352"/>
              <a:gd name="connsiteX18" fmla="*/ 506968 w 2036049"/>
              <a:gd name="connsiteY18" fmla="*/ 1758294 h 5310352"/>
              <a:gd name="connsiteX19" fmla="*/ 506968 w 2036049"/>
              <a:gd name="connsiteY19" fmla="*/ 1292158 h 5310352"/>
              <a:gd name="connsiteX20" fmla="*/ 1738347 w 2036049"/>
              <a:gd name="connsiteY20" fmla="*/ 1292158 h 5310352"/>
              <a:gd name="connsiteX21" fmla="*/ 1744204 w 2036049"/>
              <a:gd name="connsiteY21" fmla="*/ 915330 h 5310352"/>
              <a:gd name="connsiteX22" fmla="*/ 1744724 w 2036049"/>
              <a:gd name="connsiteY22" fmla="*/ 915330 h 5310352"/>
              <a:gd name="connsiteX23" fmla="*/ 1529212 w 2036049"/>
              <a:gd name="connsiteY23" fmla="*/ 502948 h 5310352"/>
              <a:gd name="connsiteX24" fmla="*/ 2032192 w 2036049"/>
              <a:gd name="connsiteY24" fmla="*/ 0 h 5310352"/>
              <a:gd name="connsiteX25" fmla="*/ 1714727 w 2036049"/>
              <a:gd name="connsiteY25" fmla="*/ 2652767 h 5310352"/>
              <a:gd name="connsiteX26" fmla="*/ 1706406 w 2036049"/>
              <a:gd name="connsiteY26" fmla="*/ 3086224 h 5310352"/>
              <a:gd name="connsiteX27" fmla="*/ 1714727 w 2036049"/>
              <a:gd name="connsiteY27" fmla="*/ 2652767 h 53103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</a:cxnLst>
            <a:rect l="l" t="t" r="r" b="b"/>
            <a:pathLst>
              <a:path w="2036049" h="5310352">
                <a:moveTo>
                  <a:pt x="2032192" y="0"/>
                </a:moveTo>
                <a:lnTo>
                  <a:pt x="2036049" y="329"/>
                </a:lnTo>
                <a:lnTo>
                  <a:pt x="2036049" y="292973"/>
                </a:lnTo>
                <a:lnTo>
                  <a:pt x="2032192" y="292584"/>
                </a:lnTo>
                <a:cubicBezTo>
                  <a:pt x="1916006" y="292584"/>
                  <a:pt x="1821826" y="386791"/>
                  <a:pt x="1821826" y="502948"/>
                </a:cubicBezTo>
                <a:cubicBezTo>
                  <a:pt x="1821826" y="619133"/>
                  <a:pt x="1916006" y="713313"/>
                  <a:pt x="2032192" y="713313"/>
                </a:cubicBezTo>
                <a:lnTo>
                  <a:pt x="2036049" y="712924"/>
                </a:lnTo>
                <a:lnTo>
                  <a:pt x="2036049" y="5301227"/>
                </a:lnTo>
                <a:lnTo>
                  <a:pt x="2030823" y="5310352"/>
                </a:lnTo>
                <a:cubicBezTo>
                  <a:pt x="1962672" y="5127713"/>
                  <a:pt x="746839" y="4726991"/>
                  <a:pt x="373375" y="3909180"/>
                </a:cubicBezTo>
                <a:cubicBezTo>
                  <a:pt x="357008" y="3928257"/>
                  <a:pt x="288856" y="3993671"/>
                  <a:pt x="223441" y="4056375"/>
                </a:cubicBezTo>
                <a:cubicBezTo>
                  <a:pt x="2620" y="3846476"/>
                  <a:pt x="-46455" y="3173123"/>
                  <a:pt x="40774" y="2889626"/>
                </a:cubicBezTo>
                <a:cubicBezTo>
                  <a:pt x="112812" y="2943517"/>
                  <a:pt x="749576" y="3383022"/>
                  <a:pt x="1019445" y="3606579"/>
                </a:cubicBezTo>
                <a:cubicBezTo>
                  <a:pt x="984001" y="3609316"/>
                  <a:pt x="738656" y="3658363"/>
                  <a:pt x="675157" y="3666546"/>
                </a:cubicBezTo>
                <a:cubicBezTo>
                  <a:pt x="698887" y="3688360"/>
                  <a:pt x="943028" y="3986773"/>
                  <a:pt x="1071257" y="4048191"/>
                </a:cubicBezTo>
                <a:cubicBezTo>
                  <a:pt x="1409058" y="4210057"/>
                  <a:pt x="1585266" y="4121105"/>
                  <a:pt x="1669566" y="3523594"/>
                </a:cubicBezTo>
                <a:cubicBezTo>
                  <a:pt x="812445" y="3324040"/>
                  <a:pt x="725709" y="2551992"/>
                  <a:pt x="1721159" y="2294770"/>
                </a:cubicBezTo>
                <a:cubicBezTo>
                  <a:pt x="1724279" y="2118015"/>
                  <a:pt x="1727481" y="1933214"/>
                  <a:pt x="1730492" y="1758294"/>
                </a:cubicBezTo>
                <a:lnTo>
                  <a:pt x="506968" y="1758294"/>
                </a:lnTo>
                <a:lnTo>
                  <a:pt x="506968" y="1292158"/>
                </a:lnTo>
                <a:lnTo>
                  <a:pt x="1738347" y="1292158"/>
                </a:lnTo>
                <a:cubicBezTo>
                  <a:pt x="1741905" y="1078919"/>
                  <a:pt x="1744204" y="931177"/>
                  <a:pt x="1744204" y="915330"/>
                </a:cubicBezTo>
                <a:lnTo>
                  <a:pt x="1744724" y="915330"/>
                </a:lnTo>
                <a:cubicBezTo>
                  <a:pt x="1614552" y="824434"/>
                  <a:pt x="1529212" y="673763"/>
                  <a:pt x="1529212" y="502948"/>
                </a:cubicBezTo>
                <a:cubicBezTo>
                  <a:pt x="1529212" y="225172"/>
                  <a:pt x="1754413" y="0"/>
                  <a:pt x="2032192" y="0"/>
                </a:cubicBezTo>
                <a:close/>
                <a:moveTo>
                  <a:pt x="1714727" y="2652767"/>
                </a:moveTo>
                <a:cubicBezTo>
                  <a:pt x="1372519" y="2767392"/>
                  <a:pt x="1373586" y="2979016"/>
                  <a:pt x="1706406" y="3086224"/>
                </a:cubicBezTo>
                <a:cubicBezTo>
                  <a:pt x="1708431" y="2990019"/>
                  <a:pt x="1711360" y="2835872"/>
                  <a:pt x="1714727" y="2652767"/>
                </a:cubicBezTo>
                <a:close/>
              </a:path>
            </a:pathLst>
          </a:custGeom>
          <a:solidFill>
            <a:srgbClr val="FFFFFF">
              <a:alpha val="40000"/>
            </a:srgbClr>
          </a:solidFill>
          <a:ln w="2471" cap="flat">
            <a:noFill/>
            <a:prstDash val="solid"/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23000"/>
              </a:lnSpc>
              <a:spcBef>
                <a:spcPts val="600"/>
              </a:spcBef>
              <a:spcAft>
                <a:spcPts val="600"/>
              </a:spcAft>
            </a:pPr>
            <a:endParaRPr lang="en-US" sz="1600" dirty="0"/>
          </a:p>
        </p:txBody>
      </p:sp>
      <p:sp>
        <p:nvSpPr>
          <p:cNvPr id="30" name="Freeform: Shape 29">
            <a:extLst>
              <a:ext uri="{FF2B5EF4-FFF2-40B4-BE49-F238E27FC236}">
                <a16:creationId xmlns:a16="http://schemas.microsoft.com/office/drawing/2014/main" id="{51921B63-C24B-40ED-85BE-26D49B86E047}"/>
              </a:ext>
            </a:extLst>
          </p:cNvPr>
          <p:cNvSpPr/>
          <p:nvPr/>
        </p:nvSpPr>
        <p:spPr>
          <a:xfrm>
            <a:off x="304800" y="773907"/>
            <a:ext cx="2025597" cy="5300898"/>
          </a:xfrm>
          <a:custGeom>
            <a:avLst/>
            <a:gdLst>
              <a:gd name="connsiteX0" fmla="*/ 0 w 2025597"/>
              <a:gd name="connsiteY0" fmla="*/ 0 h 5300898"/>
              <a:gd name="connsiteX1" fmla="*/ 82086 w 2025597"/>
              <a:gd name="connsiteY1" fmla="*/ 6998 h 5300898"/>
              <a:gd name="connsiteX2" fmla="*/ 482728 w 2025597"/>
              <a:gd name="connsiteY2" fmla="*/ 377402 h 5300898"/>
              <a:gd name="connsiteX3" fmla="*/ 1197880 w 2025597"/>
              <a:gd name="connsiteY3" fmla="*/ 1291829 h 5300898"/>
              <a:gd name="connsiteX4" fmla="*/ 1521394 w 2025597"/>
              <a:gd name="connsiteY4" fmla="*/ 1291829 h 5300898"/>
              <a:gd name="connsiteX5" fmla="*/ 1521394 w 2025597"/>
              <a:gd name="connsiteY5" fmla="*/ 1757965 h 5300898"/>
              <a:gd name="connsiteX6" fmla="*/ 1184222 w 2025597"/>
              <a:gd name="connsiteY6" fmla="*/ 1757965 h 5300898"/>
              <a:gd name="connsiteX7" fmla="*/ 308736 w 2025597"/>
              <a:gd name="connsiteY7" fmla="*/ 2534502 h 5300898"/>
              <a:gd name="connsiteX8" fmla="*/ 321929 w 2025597"/>
              <a:gd name="connsiteY8" fmla="*/ 3191898 h 5300898"/>
              <a:gd name="connsiteX9" fmla="*/ 324502 w 2025597"/>
              <a:gd name="connsiteY9" fmla="*/ 3224687 h 5300898"/>
              <a:gd name="connsiteX10" fmla="*/ 1084212 w 2025597"/>
              <a:gd name="connsiteY10" fmla="*/ 3949687 h 5300898"/>
              <a:gd name="connsiteX11" fmla="*/ 1350441 w 2025597"/>
              <a:gd name="connsiteY11" fmla="*/ 3666217 h 5300898"/>
              <a:gd name="connsiteX12" fmla="*/ 1006180 w 2025597"/>
              <a:gd name="connsiteY12" fmla="*/ 3606250 h 5300898"/>
              <a:gd name="connsiteX13" fmla="*/ 1984824 w 2025597"/>
              <a:gd name="connsiteY13" fmla="*/ 2889297 h 5300898"/>
              <a:gd name="connsiteX14" fmla="*/ 1802184 w 2025597"/>
              <a:gd name="connsiteY14" fmla="*/ 4056046 h 5300898"/>
              <a:gd name="connsiteX15" fmla="*/ 1652223 w 2025597"/>
              <a:gd name="connsiteY15" fmla="*/ 3908851 h 5300898"/>
              <a:gd name="connsiteX16" fmla="*/ 1191831 w 2025597"/>
              <a:gd name="connsiteY16" fmla="*/ 4495223 h 5300898"/>
              <a:gd name="connsiteX17" fmla="*/ 809882 w 2025597"/>
              <a:gd name="connsiteY17" fmla="*/ 5131489 h 5300898"/>
              <a:gd name="connsiteX18" fmla="*/ 893771 w 2025597"/>
              <a:gd name="connsiteY18" fmla="*/ 4726033 h 5300898"/>
              <a:gd name="connsiteX19" fmla="*/ 6748 w 2025597"/>
              <a:gd name="connsiteY19" fmla="*/ 5289114 h 5300898"/>
              <a:gd name="connsiteX20" fmla="*/ 0 w 2025597"/>
              <a:gd name="connsiteY20" fmla="*/ 5300898 h 5300898"/>
              <a:gd name="connsiteX21" fmla="*/ 0 w 2025597"/>
              <a:gd name="connsiteY21" fmla="*/ 712595 h 5300898"/>
              <a:gd name="connsiteX22" fmla="*/ 38541 w 2025597"/>
              <a:gd name="connsiteY22" fmla="*/ 708710 h 5300898"/>
              <a:gd name="connsiteX23" fmla="*/ 206537 w 2025597"/>
              <a:gd name="connsiteY23" fmla="*/ 502619 h 5300898"/>
              <a:gd name="connsiteX24" fmla="*/ 38541 w 2025597"/>
              <a:gd name="connsiteY24" fmla="*/ 296530 h 5300898"/>
              <a:gd name="connsiteX25" fmla="*/ 0 w 2025597"/>
              <a:gd name="connsiteY25" fmla="*/ 292644 h 5300898"/>
              <a:gd name="connsiteX26" fmla="*/ 0 w 2025597"/>
              <a:gd name="connsiteY26" fmla="*/ 0 h 5300898"/>
              <a:gd name="connsiteX27" fmla="*/ 419394 w 2025597"/>
              <a:gd name="connsiteY27" fmla="*/ 773635 h 5300898"/>
              <a:gd name="connsiteX28" fmla="*/ 281421 w 2025597"/>
              <a:gd name="connsiteY28" fmla="*/ 916643 h 5300898"/>
              <a:gd name="connsiteX29" fmla="*/ 287251 w 2025597"/>
              <a:gd name="connsiteY29" fmla="*/ 1291829 h 5300898"/>
              <a:gd name="connsiteX30" fmla="*/ 809554 w 2025597"/>
              <a:gd name="connsiteY30" fmla="*/ 1291829 h 5300898"/>
              <a:gd name="connsiteX31" fmla="*/ 419394 w 2025597"/>
              <a:gd name="connsiteY31" fmla="*/ 773635 h 5300898"/>
              <a:gd name="connsiteX32" fmla="*/ 295106 w 2025597"/>
              <a:gd name="connsiteY32" fmla="*/ 1757965 h 5300898"/>
              <a:gd name="connsiteX33" fmla="*/ 302250 w 2025597"/>
              <a:gd name="connsiteY33" fmla="*/ 2169060 h 5300898"/>
              <a:gd name="connsiteX34" fmla="*/ 777120 w 2025597"/>
              <a:gd name="connsiteY34" fmla="*/ 1757965 h 5300898"/>
              <a:gd name="connsiteX35" fmla="*/ 295106 w 2025597"/>
              <a:gd name="connsiteY35" fmla="*/ 1757965 h 5300898"/>
              <a:gd name="connsiteX36" fmla="*/ 384086 w 2025597"/>
              <a:gd name="connsiteY36" fmla="*/ 3687456 h 5300898"/>
              <a:gd name="connsiteX37" fmla="*/ 749340 w 2025597"/>
              <a:gd name="connsiteY37" fmla="*/ 4116041 h 5300898"/>
              <a:gd name="connsiteX38" fmla="*/ 384086 w 2025597"/>
              <a:gd name="connsiteY38" fmla="*/ 3687456 h 53008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</a:cxnLst>
            <a:rect l="l" t="t" r="r" b="b"/>
            <a:pathLst>
              <a:path w="2025597" h="5300898">
                <a:moveTo>
                  <a:pt x="0" y="0"/>
                </a:moveTo>
                <a:lnTo>
                  <a:pt x="82086" y="6998"/>
                </a:lnTo>
                <a:cubicBezTo>
                  <a:pt x="277519" y="40718"/>
                  <a:pt x="433968" y="187466"/>
                  <a:pt x="482728" y="377402"/>
                </a:cubicBezTo>
                <a:cubicBezTo>
                  <a:pt x="724351" y="483105"/>
                  <a:pt x="1113334" y="798104"/>
                  <a:pt x="1197880" y="1291829"/>
                </a:cubicBezTo>
                <a:lnTo>
                  <a:pt x="1521394" y="1291829"/>
                </a:lnTo>
                <a:lnTo>
                  <a:pt x="1521394" y="1757965"/>
                </a:lnTo>
                <a:lnTo>
                  <a:pt x="1184222" y="1757965"/>
                </a:lnTo>
                <a:cubicBezTo>
                  <a:pt x="1097432" y="2124228"/>
                  <a:pt x="820310" y="2408847"/>
                  <a:pt x="308736" y="2534502"/>
                </a:cubicBezTo>
                <a:cubicBezTo>
                  <a:pt x="315223" y="2893567"/>
                  <a:pt x="320642" y="3174628"/>
                  <a:pt x="321929" y="3191898"/>
                </a:cubicBezTo>
                <a:cubicBezTo>
                  <a:pt x="322750" y="3203120"/>
                  <a:pt x="323653" y="3213684"/>
                  <a:pt x="324502" y="3224687"/>
                </a:cubicBezTo>
                <a:cubicBezTo>
                  <a:pt x="657787" y="3357923"/>
                  <a:pt x="937427" y="3635070"/>
                  <a:pt x="1084212" y="3949687"/>
                </a:cubicBezTo>
                <a:cubicBezTo>
                  <a:pt x="1203655" y="3839003"/>
                  <a:pt x="1333471" y="3681818"/>
                  <a:pt x="1350441" y="3666217"/>
                </a:cubicBezTo>
                <a:cubicBezTo>
                  <a:pt x="1286942" y="3658034"/>
                  <a:pt x="1041597" y="3608987"/>
                  <a:pt x="1006180" y="3606250"/>
                </a:cubicBezTo>
                <a:cubicBezTo>
                  <a:pt x="1276049" y="3382693"/>
                  <a:pt x="1912813" y="2943188"/>
                  <a:pt x="1984824" y="2889297"/>
                </a:cubicBezTo>
                <a:cubicBezTo>
                  <a:pt x="2072052" y="3172794"/>
                  <a:pt x="2022978" y="3846147"/>
                  <a:pt x="1802184" y="4056046"/>
                </a:cubicBezTo>
                <a:cubicBezTo>
                  <a:pt x="1736742" y="3993342"/>
                  <a:pt x="1668618" y="3927928"/>
                  <a:pt x="1652223" y="3908851"/>
                </a:cubicBezTo>
                <a:cubicBezTo>
                  <a:pt x="1549065" y="4134734"/>
                  <a:pt x="1381588" y="4328787"/>
                  <a:pt x="1191831" y="4495223"/>
                </a:cubicBezTo>
                <a:cubicBezTo>
                  <a:pt x="1171714" y="4733641"/>
                  <a:pt x="1055063" y="4959963"/>
                  <a:pt x="809882" y="5131489"/>
                </a:cubicBezTo>
                <a:cubicBezTo>
                  <a:pt x="867715" y="5032055"/>
                  <a:pt x="896043" y="4887542"/>
                  <a:pt x="893771" y="4726033"/>
                </a:cubicBezTo>
                <a:cubicBezTo>
                  <a:pt x="493612" y="5003306"/>
                  <a:pt x="88642" y="5180100"/>
                  <a:pt x="6748" y="5289114"/>
                </a:cubicBezTo>
                <a:lnTo>
                  <a:pt x="0" y="5300898"/>
                </a:lnTo>
                <a:lnTo>
                  <a:pt x="0" y="712595"/>
                </a:lnTo>
                <a:lnTo>
                  <a:pt x="38541" y="708710"/>
                </a:lnTo>
                <a:cubicBezTo>
                  <a:pt x="134409" y="689095"/>
                  <a:pt x="206537" y="604281"/>
                  <a:pt x="206537" y="502619"/>
                </a:cubicBezTo>
                <a:cubicBezTo>
                  <a:pt x="206537" y="400982"/>
                  <a:pt x="134409" y="316150"/>
                  <a:pt x="38541" y="296530"/>
                </a:cubicBezTo>
                <a:lnTo>
                  <a:pt x="0" y="292644"/>
                </a:lnTo>
                <a:lnTo>
                  <a:pt x="0" y="0"/>
                </a:lnTo>
                <a:close/>
                <a:moveTo>
                  <a:pt x="419394" y="773635"/>
                </a:moveTo>
                <a:cubicBezTo>
                  <a:pt x="383265" y="829963"/>
                  <a:pt x="336435" y="878681"/>
                  <a:pt x="281421" y="916643"/>
                </a:cubicBezTo>
                <a:cubicBezTo>
                  <a:pt x="281531" y="937991"/>
                  <a:pt x="283802" y="1083407"/>
                  <a:pt x="287251" y="1291829"/>
                </a:cubicBezTo>
                <a:lnTo>
                  <a:pt x="809554" y="1291829"/>
                </a:lnTo>
                <a:cubicBezTo>
                  <a:pt x="773343" y="1102648"/>
                  <a:pt x="664876" y="921542"/>
                  <a:pt x="419394" y="773635"/>
                </a:cubicBezTo>
                <a:close/>
                <a:moveTo>
                  <a:pt x="295106" y="1757965"/>
                </a:moveTo>
                <a:cubicBezTo>
                  <a:pt x="297405" y="1891885"/>
                  <a:pt x="299841" y="2031581"/>
                  <a:pt x="302250" y="2169060"/>
                </a:cubicBezTo>
                <a:cubicBezTo>
                  <a:pt x="595246" y="2071076"/>
                  <a:pt x="721586" y="1905680"/>
                  <a:pt x="777120" y="1757965"/>
                </a:cubicBezTo>
                <a:lnTo>
                  <a:pt x="295106" y="1757965"/>
                </a:lnTo>
                <a:close/>
                <a:moveTo>
                  <a:pt x="384086" y="3687456"/>
                </a:moveTo>
                <a:cubicBezTo>
                  <a:pt x="453770" y="4023449"/>
                  <a:pt x="568451" y="4139962"/>
                  <a:pt x="749340" y="4116041"/>
                </a:cubicBezTo>
                <a:cubicBezTo>
                  <a:pt x="665286" y="3942023"/>
                  <a:pt x="544037" y="3787520"/>
                  <a:pt x="384086" y="3687456"/>
                </a:cubicBezTo>
                <a:close/>
              </a:path>
            </a:pathLst>
          </a:custGeom>
          <a:solidFill>
            <a:srgbClr val="FFFFFF">
              <a:alpha val="40000"/>
            </a:srgbClr>
          </a:solidFill>
          <a:ln w="2471" cap="flat">
            <a:noFill/>
            <a:prstDash val="solid"/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 algn="ctr">
              <a:lnSpc>
                <a:spcPct val="123000"/>
              </a:lnSpc>
              <a:spcBef>
                <a:spcPts val="600"/>
              </a:spcBef>
              <a:spcAft>
                <a:spcPts val="600"/>
              </a:spcAft>
            </a:pP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26115849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FE519F-1D34-453A-9D12-A881B3106CC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04800" y="172857"/>
            <a:ext cx="11582400" cy="701731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YOUR SLIDE’S TITLE GOES HERE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53EC81-5AD8-430D-8FD1-2100649684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46B341-0739-4A4B-A870-F350F235D3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1/19/2021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51F020-DF80-4E72-992F-41D29778C2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NHTP - MFP Business Process Presentation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C06A8F3-E230-4772-BC90-5044FB7518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719988" y="6170673"/>
            <a:ext cx="586986" cy="338328"/>
          </a:xfrm>
          <a:prstGeom prst="rect">
            <a:avLst/>
          </a:prstGeom>
        </p:spPr>
        <p:txBody>
          <a:bodyPr/>
          <a:lstStyle/>
          <a:p>
            <a:fld id="{35EDF84B-C6E0-4237-8292-AD6332EF7C1F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50A8CA55-E1DC-4B08-9E74-256ECBEB362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04800" y="1031273"/>
            <a:ext cx="11582400" cy="850392"/>
          </a:xfrm>
        </p:spPr>
        <p:txBody>
          <a:bodyPr>
            <a:noAutofit/>
          </a:bodyPr>
          <a:lstStyle>
            <a:lvl1pPr marL="0" indent="0">
              <a:buNone/>
              <a:defRPr sz="2100">
                <a:solidFill>
                  <a:schemeClr val="accent6"/>
                </a:solidFill>
                <a:latin typeface="+mj-lt"/>
              </a:defRPr>
            </a:lvl1pPr>
            <a:lvl2pPr marL="457200" indent="0">
              <a:buNone/>
              <a:defRPr sz="2100">
                <a:latin typeface="+mj-lt"/>
              </a:defRPr>
            </a:lvl2pPr>
            <a:lvl3pPr marL="914400" indent="0">
              <a:buNone/>
              <a:defRPr sz="2100">
                <a:latin typeface="+mj-lt"/>
              </a:defRPr>
            </a:lvl3pPr>
            <a:lvl4pPr marL="1371600" indent="0">
              <a:buNone/>
              <a:defRPr sz="2100">
                <a:latin typeface="+mj-lt"/>
              </a:defRPr>
            </a:lvl4pPr>
            <a:lvl5pPr marL="1828800" indent="0">
              <a:buNone/>
              <a:defRPr sz="2100">
                <a:latin typeface="+mj-lt"/>
              </a:defRPr>
            </a:lvl5pPr>
          </a:lstStyle>
          <a:p>
            <a:pPr lvl="0"/>
            <a:r>
              <a:rPr lang="en-US" dirty="0"/>
              <a:t>You can put your slide’s sub-title (or strap line) over here. Make sure it’s concise and to the point. Also, do your best to not exceed two lines.</a:t>
            </a:r>
          </a:p>
        </p:txBody>
      </p:sp>
    </p:spTree>
    <p:extLst>
      <p:ext uri="{BB962C8B-B14F-4D97-AF65-F5344CB8AC3E}">
        <p14:creationId xmlns:p14="http://schemas.microsoft.com/office/powerpoint/2010/main" val="15256476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ragraph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FE519F-1D34-453A-9D12-A881B3106CC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04800" y="172857"/>
            <a:ext cx="11582400" cy="701731"/>
          </a:xfrm>
        </p:spPr>
        <p:txBody>
          <a:bodyPr/>
          <a:lstStyle/>
          <a:p>
            <a:r>
              <a:rPr lang="en-US" dirty="0"/>
              <a:t>YOUR SLIDE’S TITLE GOES HERE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46B341-0739-4A4B-A870-F350F235D3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1/19/2021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51F020-DF80-4E72-992F-41D29778C2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NHTP - MFP Business Process Presentation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C06A8F3-E230-4772-BC90-5044FB7518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719988" y="6170673"/>
            <a:ext cx="586986" cy="338328"/>
          </a:xfrm>
          <a:prstGeom prst="rect">
            <a:avLst/>
          </a:prstGeom>
        </p:spPr>
        <p:txBody>
          <a:bodyPr/>
          <a:lstStyle/>
          <a:p>
            <a:fld id="{35EDF84B-C6E0-4237-8292-AD6332EF7C1F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50A8CA55-E1DC-4B08-9E74-256ECBEB362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04800" y="1031273"/>
            <a:ext cx="11582400" cy="850392"/>
          </a:xfrm>
        </p:spPr>
        <p:txBody>
          <a:bodyPr>
            <a:noAutofit/>
          </a:bodyPr>
          <a:lstStyle>
            <a:lvl1pPr marL="0" indent="0">
              <a:buNone/>
              <a:defRPr sz="2100">
                <a:solidFill>
                  <a:schemeClr val="accent6"/>
                </a:solidFill>
                <a:latin typeface="+mj-lt"/>
              </a:defRPr>
            </a:lvl1pPr>
            <a:lvl2pPr marL="457200" indent="0">
              <a:buNone/>
              <a:defRPr sz="2100">
                <a:latin typeface="+mj-lt"/>
              </a:defRPr>
            </a:lvl2pPr>
            <a:lvl3pPr marL="914400" indent="0">
              <a:buNone/>
              <a:defRPr sz="2100">
                <a:latin typeface="+mj-lt"/>
              </a:defRPr>
            </a:lvl3pPr>
            <a:lvl4pPr marL="1371600" indent="0">
              <a:buNone/>
              <a:defRPr sz="2100">
                <a:latin typeface="+mj-lt"/>
              </a:defRPr>
            </a:lvl4pPr>
            <a:lvl5pPr marL="1828800" indent="0">
              <a:buNone/>
              <a:defRPr sz="2100">
                <a:latin typeface="+mj-lt"/>
              </a:defRPr>
            </a:lvl5pPr>
          </a:lstStyle>
          <a:p>
            <a:pPr lvl="0"/>
            <a:r>
              <a:rPr lang="en-US" dirty="0"/>
              <a:t>You can put your slide’s sub-title (or strap line) over here. Make sure it’s concise and to the point. Also, do your best to not exceed two lines.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51E94711-1222-4A37-8026-D8C0D6ED420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304800" y="2087878"/>
            <a:ext cx="11582400" cy="3703320"/>
          </a:xfrm>
        </p:spPr>
        <p:txBody>
          <a:bodyPr/>
          <a:lstStyle>
            <a:lvl1pPr marL="0" indent="0">
              <a:buNone/>
              <a:defRPr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3506280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lumns Paragraph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FE519F-1D34-453A-9D12-A881B3106CC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04800" y="172857"/>
            <a:ext cx="11582400" cy="701731"/>
          </a:xfrm>
        </p:spPr>
        <p:txBody>
          <a:bodyPr/>
          <a:lstStyle/>
          <a:p>
            <a:r>
              <a:rPr lang="en-US" dirty="0"/>
              <a:t>YOUR SLIDE’S TITLE GOES HERE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46B341-0739-4A4B-A870-F350F235D3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1/19/2021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51F020-DF80-4E72-992F-41D29778C2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NHTP - MFP Business Process Presentation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C06A8F3-E230-4772-BC90-5044FB7518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719988" y="6170673"/>
            <a:ext cx="586986" cy="338328"/>
          </a:xfrm>
          <a:prstGeom prst="rect">
            <a:avLst/>
          </a:prstGeom>
        </p:spPr>
        <p:txBody>
          <a:bodyPr/>
          <a:lstStyle/>
          <a:p>
            <a:fld id="{35EDF84B-C6E0-4237-8292-AD6332EF7C1F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50A8CA55-E1DC-4B08-9E74-256ECBEB362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04800" y="1031273"/>
            <a:ext cx="11582400" cy="850392"/>
          </a:xfrm>
        </p:spPr>
        <p:txBody>
          <a:bodyPr>
            <a:noAutofit/>
          </a:bodyPr>
          <a:lstStyle>
            <a:lvl1pPr marL="0" indent="0">
              <a:buNone/>
              <a:defRPr sz="2100">
                <a:solidFill>
                  <a:schemeClr val="accent6"/>
                </a:solidFill>
                <a:latin typeface="+mj-lt"/>
              </a:defRPr>
            </a:lvl1pPr>
            <a:lvl2pPr marL="457200" indent="0">
              <a:buNone/>
              <a:defRPr sz="2100">
                <a:latin typeface="+mj-lt"/>
              </a:defRPr>
            </a:lvl2pPr>
            <a:lvl3pPr marL="914400" indent="0">
              <a:buNone/>
              <a:defRPr sz="2100">
                <a:latin typeface="+mj-lt"/>
              </a:defRPr>
            </a:lvl3pPr>
            <a:lvl4pPr marL="1371600" indent="0">
              <a:buNone/>
              <a:defRPr sz="2100">
                <a:latin typeface="+mj-lt"/>
              </a:defRPr>
            </a:lvl4pPr>
            <a:lvl5pPr marL="1828800" indent="0">
              <a:buNone/>
              <a:defRPr sz="2100">
                <a:latin typeface="+mj-lt"/>
              </a:defRPr>
            </a:lvl5pPr>
          </a:lstStyle>
          <a:p>
            <a:pPr lvl="0"/>
            <a:r>
              <a:rPr lang="en-US" dirty="0"/>
              <a:t>You can put your slide’s sub-title (or strap line) over here. Make sure it’s concise and to the point. Also, do your best to not exceed two lines.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51E94711-1222-4A37-8026-D8C0D6ED420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304800" y="2087878"/>
            <a:ext cx="11582400" cy="3703320"/>
          </a:xfrm>
        </p:spPr>
        <p:txBody>
          <a:bodyPr numCol="2" spcCol="914400"/>
          <a:lstStyle>
            <a:lvl1pPr marL="0" indent="0">
              <a:buNone/>
              <a:tabLst/>
              <a:defRPr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6940529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9" Type="http://schemas.openxmlformats.org/officeDocument/2006/relationships/slideLayout" Target="../slideLayouts/slideLayout39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42" Type="http://schemas.openxmlformats.org/officeDocument/2006/relationships/slideLayout" Target="../slideLayouts/slideLayout42.xml"/><Relationship Id="rId47" Type="http://schemas.openxmlformats.org/officeDocument/2006/relationships/slideLayout" Target="../slideLayouts/slideLayout47.xml"/><Relationship Id="rId50" Type="http://schemas.openxmlformats.org/officeDocument/2006/relationships/slideLayout" Target="../slideLayouts/slideLayout50.xml"/><Relationship Id="rId55" Type="http://schemas.openxmlformats.org/officeDocument/2006/relationships/image" Target="../media/image1.png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9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40" Type="http://schemas.openxmlformats.org/officeDocument/2006/relationships/slideLayout" Target="../slideLayouts/slideLayout40.xml"/><Relationship Id="rId45" Type="http://schemas.openxmlformats.org/officeDocument/2006/relationships/slideLayout" Target="../slideLayouts/slideLayout45.xml"/><Relationship Id="rId53" Type="http://schemas.openxmlformats.org/officeDocument/2006/relationships/slideLayout" Target="../slideLayouts/slideLayout53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4" Type="http://schemas.openxmlformats.org/officeDocument/2006/relationships/slideLayout" Target="../slideLayouts/slideLayout44.xml"/><Relationship Id="rId52" Type="http://schemas.openxmlformats.org/officeDocument/2006/relationships/slideLayout" Target="../slideLayouts/slideLayout52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43" Type="http://schemas.openxmlformats.org/officeDocument/2006/relationships/slideLayout" Target="../slideLayouts/slideLayout43.xml"/><Relationship Id="rId48" Type="http://schemas.openxmlformats.org/officeDocument/2006/relationships/slideLayout" Target="../slideLayouts/slideLayout48.xml"/><Relationship Id="rId56" Type="http://schemas.openxmlformats.org/officeDocument/2006/relationships/image" Target="../media/image2.svg"/><Relationship Id="rId8" Type="http://schemas.openxmlformats.org/officeDocument/2006/relationships/slideLayout" Target="../slideLayouts/slideLayout8.xml"/><Relationship Id="rId51" Type="http://schemas.openxmlformats.org/officeDocument/2006/relationships/slideLayout" Target="../slideLayouts/slideLayout51.xml"/><Relationship Id="rId3" Type="http://schemas.openxmlformats.org/officeDocument/2006/relationships/slideLayout" Target="../slideLayouts/slideLayout3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slideLayout" Target="../slideLayouts/slideLayout38.xml"/><Relationship Id="rId46" Type="http://schemas.openxmlformats.org/officeDocument/2006/relationships/slideLayout" Target="../slideLayouts/slideLayout46.xml"/><Relationship Id="rId20" Type="http://schemas.openxmlformats.org/officeDocument/2006/relationships/slideLayout" Target="../slideLayouts/slideLayout20.xml"/><Relationship Id="rId41" Type="http://schemas.openxmlformats.org/officeDocument/2006/relationships/slideLayout" Target="../slideLayouts/slideLayout41.xml"/><Relationship Id="rId54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49" Type="http://schemas.openxmlformats.org/officeDocument/2006/relationships/slideLayout" Target="../slideLayouts/slideLayout4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5B2E97E-15DE-483A-BC27-7919C8F1AE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4800" y="172857"/>
            <a:ext cx="11582400" cy="70173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16DC98E-7479-4F84-A93B-DC74ECFC08F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04799" y="2085975"/>
            <a:ext cx="11582399" cy="370522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43BF3AD1-F051-48A5-AB7D-BDA84812B4BB}"/>
              </a:ext>
            </a:extLst>
          </p:cNvPr>
          <p:cNvCxnSpPr/>
          <p:nvPr/>
        </p:nvCxnSpPr>
        <p:spPr>
          <a:xfrm>
            <a:off x="396691" y="957194"/>
            <a:ext cx="597962" cy="0"/>
          </a:xfrm>
          <a:prstGeom prst="line">
            <a:avLst/>
          </a:prstGeom>
          <a:ln w="76200">
            <a:solidFill>
              <a:srgbClr val="EC515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" name="Group 6">
            <a:extLst>
              <a:ext uri="{FF2B5EF4-FFF2-40B4-BE49-F238E27FC236}">
                <a16:creationId xmlns:a16="http://schemas.microsoft.com/office/drawing/2014/main" id="{9799997D-9151-4456-8CAB-50AC1F60D7A4}"/>
              </a:ext>
            </a:extLst>
          </p:cNvPr>
          <p:cNvGrpSpPr/>
          <p:nvPr/>
        </p:nvGrpSpPr>
        <p:grpSpPr>
          <a:xfrm>
            <a:off x="304801" y="6126480"/>
            <a:ext cx="11582400" cy="426715"/>
            <a:chOff x="304801" y="6126480"/>
            <a:chExt cx="11582400" cy="426715"/>
          </a:xfrm>
        </p:grpSpPr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53E2499-F978-4E01-86C9-1D087E586B53}"/>
                </a:ext>
              </a:extLst>
            </p:cNvPr>
            <p:cNvSpPr/>
            <p:nvPr/>
          </p:nvSpPr>
          <p:spPr>
            <a:xfrm>
              <a:off x="304801" y="6126480"/>
              <a:ext cx="11582400" cy="426715"/>
            </a:xfrm>
            <a:prstGeom prst="rect">
              <a:avLst/>
            </a:prstGeom>
            <a:solidFill>
              <a:srgbClr val="1A497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pic>
          <p:nvPicPr>
            <p:cNvPr id="29" name="Graphic 28">
              <a:extLst>
                <a:ext uri="{FF2B5EF4-FFF2-40B4-BE49-F238E27FC236}">
                  <a16:creationId xmlns:a16="http://schemas.microsoft.com/office/drawing/2014/main" id="{F24C7791-83CB-425B-A392-60C4676C8977}"/>
                </a:ext>
              </a:extLst>
            </p:cNvPr>
            <p:cNvPicPr>
              <a:picLocks noChangeAspect="1"/>
            </p:cNvPicPr>
            <p:nvPr/>
          </p:nvPicPr>
          <p:blipFill>
            <a:blip r:embed="rId55">
              <a:extLst>
                <a:ext uri="{96DAC541-7B7A-43D3-8B79-37D633B846F1}">
                  <asvg:svgBlip xmlns:asvg="http://schemas.microsoft.com/office/drawing/2016/SVG/main" r:embed="rId56"/>
                </a:ext>
              </a:extLst>
            </a:blip>
            <a:stretch>
              <a:fillRect/>
            </a:stretch>
          </p:blipFill>
          <p:spPr>
            <a:xfrm>
              <a:off x="10818536" y="6181797"/>
              <a:ext cx="744012" cy="316080"/>
            </a:xfrm>
            <a:prstGeom prst="rect">
              <a:avLst/>
            </a:prstGeom>
          </p:spPr>
        </p:pic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174664AB-B457-4A4B-8D7F-46B20E66F28D}"/>
                </a:ext>
              </a:extLst>
            </p:cNvPr>
            <p:cNvCxnSpPr>
              <a:cxnSpLocks/>
            </p:cNvCxnSpPr>
            <p:nvPr/>
          </p:nvCxnSpPr>
          <p:spPr>
            <a:xfrm>
              <a:off x="10490857" y="6240625"/>
              <a:ext cx="0" cy="198425"/>
            </a:xfrm>
            <a:prstGeom prst="line">
              <a:avLst/>
            </a:prstGeom>
            <a:ln w="28575">
              <a:solidFill>
                <a:srgbClr val="EC5153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DB490B93-C18D-4D67-8A52-86F2EF210033}"/>
                </a:ext>
              </a:extLst>
            </p:cNvPr>
            <p:cNvCxnSpPr>
              <a:cxnSpLocks/>
            </p:cNvCxnSpPr>
            <p:nvPr/>
          </p:nvCxnSpPr>
          <p:spPr>
            <a:xfrm>
              <a:off x="9523015" y="6240625"/>
              <a:ext cx="0" cy="198425"/>
            </a:xfrm>
            <a:prstGeom prst="line">
              <a:avLst/>
            </a:prstGeom>
            <a:ln w="28575">
              <a:solidFill>
                <a:srgbClr val="EC5153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FAEE57A-77BE-438D-9286-6127CD6E56F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0" y="6157275"/>
            <a:ext cx="9771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1/19/2021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7BCE5C-2F54-4920-9F7A-D0ABAFE3C9E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76320" y="6157275"/>
            <a:ext cx="77418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NHTP - MFP Business Process Presentation</a:t>
            </a:r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37B5FA36-E07C-467A-96D0-EB674B669A5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719988" y="6170673"/>
            <a:ext cx="586986" cy="33832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bg1"/>
                </a:solidFill>
              </a:defRPr>
            </a:lvl1pPr>
          </a:lstStyle>
          <a:p>
            <a:fld id="{35EDF84B-C6E0-4237-8292-AD6332EF7C1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84760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5" r:id="rId15"/>
    <p:sldLayoutId id="2147483666" r:id="rId16"/>
    <p:sldLayoutId id="2147483667" r:id="rId17"/>
    <p:sldLayoutId id="2147483668" r:id="rId18"/>
    <p:sldLayoutId id="2147483669" r:id="rId19"/>
    <p:sldLayoutId id="2147483670" r:id="rId20"/>
    <p:sldLayoutId id="2147483671" r:id="rId21"/>
    <p:sldLayoutId id="2147483672" r:id="rId22"/>
    <p:sldLayoutId id="2147483673" r:id="rId23"/>
    <p:sldLayoutId id="2147483674" r:id="rId24"/>
    <p:sldLayoutId id="2147483675" r:id="rId25"/>
    <p:sldLayoutId id="2147483676" r:id="rId26"/>
    <p:sldLayoutId id="2147483677" r:id="rId27"/>
    <p:sldLayoutId id="2147483678" r:id="rId28"/>
    <p:sldLayoutId id="2147483679" r:id="rId29"/>
    <p:sldLayoutId id="2147483680" r:id="rId30"/>
    <p:sldLayoutId id="2147483681" r:id="rId31"/>
    <p:sldLayoutId id="2147483682" r:id="rId32"/>
    <p:sldLayoutId id="2147483683" r:id="rId33"/>
    <p:sldLayoutId id="2147483684" r:id="rId34"/>
    <p:sldLayoutId id="2147483685" r:id="rId35"/>
    <p:sldLayoutId id="2147483686" r:id="rId36"/>
    <p:sldLayoutId id="2147483687" r:id="rId37"/>
    <p:sldLayoutId id="2147483688" r:id="rId38"/>
    <p:sldLayoutId id="2147483689" r:id="rId39"/>
    <p:sldLayoutId id="2147483690" r:id="rId40"/>
    <p:sldLayoutId id="2147483691" r:id="rId41"/>
    <p:sldLayoutId id="2147483692" r:id="rId42"/>
    <p:sldLayoutId id="2147483693" r:id="rId43"/>
    <p:sldLayoutId id="2147483694" r:id="rId44"/>
    <p:sldLayoutId id="2147483695" r:id="rId45"/>
    <p:sldLayoutId id="2147483696" r:id="rId46"/>
    <p:sldLayoutId id="2147483697" r:id="rId47"/>
    <p:sldLayoutId id="2147483698" r:id="rId48"/>
    <p:sldLayoutId id="2147483699" r:id="rId49"/>
    <p:sldLayoutId id="2147483700" r:id="rId50"/>
    <p:sldLayoutId id="2147483701" r:id="rId51"/>
    <p:sldLayoutId id="2147483702" r:id="rId52"/>
    <p:sldLayoutId id="2147483703" r:id="rId53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3000"/>
        </a:lnSpc>
        <a:spcBef>
          <a:spcPts val="0"/>
        </a:spcBef>
        <a:spcAft>
          <a:spcPts val="0"/>
        </a:spcAft>
        <a:buClr>
          <a:schemeClr val="accent1"/>
        </a:buClr>
        <a:buFont typeface="Arial" panose="020B0604020202020204" pitchFamily="34" charset="0"/>
        <a:buChar char="•"/>
        <a:defRPr sz="1600" kern="1200">
          <a:solidFill>
            <a:schemeClr val="accent6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3000"/>
        </a:lnSpc>
        <a:spcBef>
          <a:spcPts val="0"/>
        </a:spcBef>
        <a:spcAft>
          <a:spcPts val="0"/>
        </a:spcAft>
        <a:buClr>
          <a:schemeClr val="accent1"/>
        </a:buClr>
        <a:buFont typeface="Arial" panose="020B0604020202020204" pitchFamily="34" charset="0"/>
        <a:buChar char="•"/>
        <a:defRPr sz="1600" kern="1200">
          <a:solidFill>
            <a:schemeClr val="accent6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3000"/>
        </a:lnSpc>
        <a:spcBef>
          <a:spcPts val="0"/>
        </a:spcBef>
        <a:spcAft>
          <a:spcPts val="0"/>
        </a:spcAft>
        <a:buClr>
          <a:schemeClr val="accent1"/>
        </a:buClr>
        <a:buFont typeface="Arial" panose="020B0604020202020204" pitchFamily="34" charset="0"/>
        <a:buChar char="•"/>
        <a:defRPr sz="1600" kern="1200">
          <a:solidFill>
            <a:schemeClr val="accent6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3000"/>
        </a:lnSpc>
        <a:spcBef>
          <a:spcPts val="0"/>
        </a:spcBef>
        <a:spcAft>
          <a:spcPts val="0"/>
        </a:spcAft>
        <a:buClr>
          <a:schemeClr val="accent1"/>
        </a:buClr>
        <a:buFont typeface="Arial" panose="020B0604020202020204" pitchFamily="34" charset="0"/>
        <a:buChar char="•"/>
        <a:defRPr sz="1600" kern="1200">
          <a:solidFill>
            <a:schemeClr val="accent6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3000"/>
        </a:lnSpc>
        <a:spcBef>
          <a:spcPts val="0"/>
        </a:spcBef>
        <a:spcAft>
          <a:spcPts val="0"/>
        </a:spcAft>
        <a:buClr>
          <a:schemeClr val="accent1"/>
        </a:buClr>
        <a:buFont typeface="Arial" panose="020B0604020202020204" pitchFamily="34" charset="0"/>
        <a:buChar char="•"/>
        <a:defRPr sz="1600" kern="1200">
          <a:solidFill>
            <a:schemeClr val="accent6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92">
          <p15:clr>
            <a:srgbClr val="F26B43"/>
          </p15:clr>
        </p15:guide>
        <p15:guide id="2" pos="7488">
          <p15:clr>
            <a:srgbClr val="F26B43"/>
          </p15:clr>
        </p15:guide>
        <p15:guide id="3" orient="horz" pos="4128">
          <p15:clr>
            <a:srgbClr val="F26B43"/>
          </p15:clr>
        </p15:guide>
        <p15:guide id="4" orient="horz" pos="192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mailto:OHHS.OCP@ohhs.ri.gov" TargetMode="External"/><Relationship Id="rId2" Type="http://schemas.openxmlformats.org/officeDocument/2006/relationships/hyperlink" Target="mailto:DHS.LTSS@dhs.ri.gov" TargetMode="Externa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mailto:rcovington@ebcap.org" TargetMode="External"/><Relationship Id="rId2" Type="http://schemas.openxmlformats.org/officeDocument/2006/relationships/hyperlink" Target="mailto:jstephens-burt@childandfamilyri.org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mailto:kmchugh@westbaycap.org" TargetMode="External"/><Relationship Id="rId5" Type="http://schemas.openxmlformats.org/officeDocument/2006/relationships/hyperlink" Target="mailto:Bbishop@westbaycap.org" TargetMode="External"/><Relationship Id="rId4" Type="http://schemas.openxmlformats.org/officeDocument/2006/relationships/hyperlink" Target="mailto:rspirito@tricountyri.org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30F1A3-B811-40A7-AA66-491243EEB1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4800" y="128252"/>
            <a:ext cx="11582400" cy="701731"/>
          </a:xfrm>
        </p:spPr>
        <p:txBody>
          <a:bodyPr>
            <a:normAutofit fontScale="90000"/>
          </a:bodyPr>
          <a:lstStyle/>
          <a:p>
            <a:r>
              <a:rPr lang="en-US" sz="4000" dirty="0"/>
              <a:t>Home Care Provider Referral Portal – Summary</a:t>
            </a:r>
            <a:br>
              <a:rPr lang="en-US" sz="4000" dirty="0"/>
            </a:br>
            <a:r>
              <a:rPr lang="en-US" sz="1300" dirty="0">
                <a:solidFill>
                  <a:srgbClr val="656666"/>
                </a:solidFill>
                <a:latin typeface="+mn-lt"/>
              </a:rPr>
              <a:t>NOTE:  Data does not include referrals for the </a:t>
            </a:r>
            <a:r>
              <a:rPr lang="en-US" sz="1300" dirty="0" err="1">
                <a:solidFill>
                  <a:srgbClr val="656666"/>
                </a:solidFill>
                <a:latin typeface="+mn-lt"/>
              </a:rPr>
              <a:t>OHA@Home</a:t>
            </a:r>
            <a:r>
              <a:rPr lang="en-US" sz="1300" dirty="0">
                <a:solidFill>
                  <a:srgbClr val="656666"/>
                </a:solidFill>
                <a:latin typeface="+mn-lt"/>
              </a:rPr>
              <a:t> Cost Share program or managed care.</a:t>
            </a:r>
            <a:br>
              <a:rPr lang="en-US" sz="1600" dirty="0">
                <a:solidFill>
                  <a:srgbClr val="656666"/>
                </a:solidFill>
              </a:rPr>
            </a:br>
            <a:br>
              <a:rPr lang="en-US" sz="4000" dirty="0"/>
            </a:br>
            <a:br>
              <a:rPr lang="en-US" sz="4000" dirty="0"/>
            </a:br>
            <a:endParaRPr lang="en-US" sz="4000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9FE75FA-DA66-431B-A683-31DF5321CE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EDF84B-C6E0-4237-8292-AD6332EF7C1F}" type="slidenum">
              <a:rPr lang="en-US" smtClean="0"/>
              <a:t>1</a:t>
            </a:fld>
            <a:endParaRPr lang="en-US" dirty="0"/>
          </a:p>
        </p:txBody>
      </p:sp>
      <p:graphicFrame>
        <p:nvGraphicFramePr>
          <p:cNvPr id="10" name="Table 14">
            <a:extLst>
              <a:ext uri="{FF2B5EF4-FFF2-40B4-BE49-F238E27FC236}">
                <a16:creationId xmlns:a16="http://schemas.microsoft.com/office/drawing/2014/main" id="{70FBF3B8-7AF4-4D13-8731-078A793FD2C4}"/>
              </a:ext>
            </a:extLst>
          </p:cNvPr>
          <p:cNvGraphicFramePr>
            <a:graphicFrameLocks noGrp="1"/>
          </p:cNvGraphicFramePr>
          <p:nvPr/>
        </p:nvGraphicFramePr>
        <p:xfrm>
          <a:off x="381528" y="4415883"/>
          <a:ext cx="2462033" cy="809266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799579">
                  <a:extLst>
                    <a:ext uri="{9D8B030D-6E8A-4147-A177-3AD203B41FA5}">
                      <a16:colId xmlns:a16="http://schemas.microsoft.com/office/drawing/2014/main" val="2476022434"/>
                    </a:ext>
                  </a:extLst>
                </a:gridCol>
                <a:gridCol w="662454">
                  <a:extLst>
                    <a:ext uri="{9D8B030D-6E8A-4147-A177-3AD203B41FA5}">
                      <a16:colId xmlns:a16="http://schemas.microsoft.com/office/drawing/2014/main" val="1014987367"/>
                    </a:ext>
                  </a:extLst>
                </a:gridCol>
              </a:tblGrid>
              <a:tr h="809266">
                <a:tc>
                  <a:txBody>
                    <a:bodyPr/>
                    <a:lstStyle/>
                    <a:p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Percent of Total Referrals Processed </a:t>
                      </a:r>
                      <a:r>
                        <a:rPr lang="en-US" sz="1200" b="0" i="1" dirty="0">
                          <a:solidFill>
                            <a:schemeClr val="tx1"/>
                          </a:solidFill>
                        </a:rPr>
                        <a:t>(within past six months)</a:t>
                      </a:r>
                      <a:endParaRPr lang="en-US" sz="1200" b="0" i="1" dirty="0">
                        <a:solidFill>
                          <a:schemeClr val="tx1"/>
                        </a:solidFill>
                        <a:latin typeface="Franklin Gothic Book" panose="020B0503020102020204" pitchFamily="34" charset="0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dirty="0">
                          <a:solidFill>
                            <a:schemeClr val="tx1"/>
                          </a:solidFill>
                          <a:latin typeface="Franklin Gothic Book" panose="020B0503020102020204" pitchFamily="34" charset="0"/>
                        </a:rPr>
                        <a:t>73%</a:t>
                      </a:r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83063771"/>
                  </a:ext>
                </a:extLst>
              </a:tr>
            </a:tbl>
          </a:graphicData>
        </a:graphic>
      </p:graphicFrame>
      <p:graphicFrame>
        <p:nvGraphicFramePr>
          <p:cNvPr id="3" name="Table 3">
            <a:extLst>
              <a:ext uri="{FF2B5EF4-FFF2-40B4-BE49-F238E27FC236}">
                <a16:creationId xmlns:a16="http://schemas.microsoft.com/office/drawing/2014/main" id="{098EDB1A-CDEA-4459-B338-632D0E17E7A3}"/>
              </a:ext>
            </a:extLst>
          </p:cNvPr>
          <p:cNvGraphicFramePr>
            <a:graphicFrameLocks noGrp="1"/>
          </p:cNvGraphicFramePr>
          <p:nvPr/>
        </p:nvGraphicFramePr>
        <p:xfrm>
          <a:off x="381527" y="1358142"/>
          <a:ext cx="2462034" cy="2243192"/>
        </p:xfrm>
        <a:graphic>
          <a:graphicData uri="http://schemas.openxmlformats.org/drawingml/2006/table">
            <a:tbl>
              <a:tblPr firstRow="1" bandRow="1">
                <a:tableStyleId>{F2DE63D5-997A-4646-A377-4702673A728D}</a:tableStyleId>
              </a:tblPr>
              <a:tblGrid>
                <a:gridCol w="2462034">
                  <a:extLst>
                    <a:ext uri="{9D8B030D-6E8A-4147-A177-3AD203B41FA5}">
                      <a16:colId xmlns:a16="http://schemas.microsoft.com/office/drawing/2014/main" val="936332196"/>
                    </a:ext>
                  </a:extLst>
                </a:gridCol>
              </a:tblGrid>
              <a:tr h="322851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October 7, 2024</a:t>
                      </a:r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26291611"/>
                  </a:ext>
                </a:extLst>
              </a:tr>
              <a:tr h="348529">
                <a:tc>
                  <a:txBody>
                    <a:bodyPr/>
                    <a:lstStyle/>
                    <a:p>
                      <a:pPr marL="111125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600 Total Referrals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62048606"/>
                  </a:ext>
                </a:extLst>
              </a:tr>
              <a:tr h="373859">
                <a:tc>
                  <a:txBody>
                    <a:bodyPr/>
                    <a:lstStyle/>
                    <a:p>
                      <a:pPr marL="346075" marR="0" lvl="0" indent="-166688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100 Available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72173401"/>
                  </a:ext>
                </a:extLst>
              </a:tr>
              <a:tr h="373858">
                <a:tc>
                  <a:txBody>
                    <a:bodyPr/>
                    <a:lstStyle/>
                    <a:p>
                      <a:pPr marL="346075" marR="0" lvl="0" indent="-166688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61 Selected </a:t>
                      </a:r>
                      <a:r>
                        <a:rPr kumimoji="0" lang="en-U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(for review by provider)</a:t>
                      </a:r>
                      <a:endParaRPr kumimoji="0" lang="en-US" sz="1200" b="0" i="0" u="sng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31985250"/>
                  </a:ext>
                </a:extLst>
              </a:tr>
              <a:tr h="710273">
                <a:tc>
                  <a:txBody>
                    <a:bodyPr/>
                    <a:lstStyle/>
                    <a:p>
                      <a:pPr marL="346075" marR="0" lvl="0" indent="-166688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400" dirty="0">
                          <a:solidFill>
                            <a:prstClr val="black"/>
                          </a:solidFill>
                          <a:latin typeface="+mn-lt"/>
                        </a:rPr>
                        <a:t>439 </a:t>
                      </a: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Processed </a:t>
                      </a:r>
                      <a:r>
                        <a:rPr kumimoji="0" lang="en-US" sz="12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(with service authorized in the past six months)</a:t>
                      </a: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656666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5086002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84A5C4F5-2198-4D15-9199-7CB8EF384779}"/>
              </a:ext>
            </a:extLst>
          </p:cNvPr>
          <p:cNvSpPr txBox="1"/>
          <p:nvPr/>
        </p:nvSpPr>
        <p:spPr>
          <a:xfrm>
            <a:off x="4394831" y="5099497"/>
            <a:ext cx="6530782" cy="905569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>
              <a:lnSpc>
                <a:spcPct val="123000"/>
              </a:lnSpc>
            </a:pPr>
            <a:r>
              <a:rPr lang="en-US" sz="1100" u="sng" dirty="0">
                <a:solidFill>
                  <a:schemeClr val="accent2"/>
                </a:solidFill>
              </a:rPr>
              <a:t>Referrals Entered (red bar)</a:t>
            </a:r>
            <a:r>
              <a:rPr lang="en-US" sz="1100" dirty="0">
                <a:solidFill>
                  <a:schemeClr val="accent2"/>
                </a:solidFill>
              </a:rPr>
              <a:t>:  Referrals entered during the week by case managers requesting service</a:t>
            </a:r>
          </a:p>
          <a:p>
            <a:pPr algn="l">
              <a:lnSpc>
                <a:spcPct val="123000"/>
              </a:lnSpc>
            </a:pPr>
            <a:r>
              <a:rPr lang="en-US" sz="1100" u="sng" dirty="0">
                <a:solidFill>
                  <a:schemeClr val="accent2"/>
                </a:solidFill>
              </a:rPr>
              <a:t>Total Referrals Processed (blue bar)</a:t>
            </a:r>
            <a:r>
              <a:rPr lang="en-US" sz="1100" dirty="0">
                <a:solidFill>
                  <a:schemeClr val="accent2"/>
                </a:solidFill>
              </a:rPr>
              <a:t>:  Referrals accepted for service by providers, during the week</a:t>
            </a:r>
          </a:p>
          <a:p>
            <a:pPr algn="l">
              <a:lnSpc>
                <a:spcPct val="123000"/>
              </a:lnSpc>
            </a:pPr>
            <a:r>
              <a:rPr lang="en-US" sz="1100" u="sng" dirty="0">
                <a:solidFill>
                  <a:schemeClr val="accent2"/>
                </a:solidFill>
              </a:rPr>
              <a:t>Repeat Referral (pink bar with shield shaped number)</a:t>
            </a:r>
            <a:r>
              <a:rPr lang="en-US" sz="1100" dirty="0">
                <a:solidFill>
                  <a:schemeClr val="accent2"/>
                </a:solidFill>
              </a:rPr>
              <a:t>:  Referrals previously accepted with service initiated; service ended; case managers re-entered onto referral portal during week seeking service again</a:t>
            </a:r>
          </a:p>
        </p:txBody>
      </p:sp>
      <p:sp>
        <p:nvSpPr>
          <p:cNvPr id="11" name="Footer Placeholder 3">
            <a:extLst>
              <a:ext uri="{FF2B5EF4-FFF2-40B4-BE49-F238E27FC236}">
                <a16:creationId xmlns:a16="http://schemas.microsoft.com/office/drawing/2014/main" id="{F41EDE28-3D19-48E7-8FAF-ED3542A8849D}"/>
              </a:ext>
            </a:extLst>
          </p:cNvPr>
          <p:cNvSpPr txBox="1">
            <a:spLocks/>
          </p:cNvSpPr>
          <p:nvPr/>
        </p:nvSpPr>
        <p:spPr>
          <a:xfrm>
            <a:off x="381527" y="6147925"/>
            <a:ext cx="77418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ru-RU"/>
            </a:defPPr>
            <a:lvl1pPr marL="0" algn="l" defTabSz="914400" rtl="0" eaLnBrk="1" latinLnBrk="0" hangingPunct="1">
              <a:defRPr sz="12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Home Care Provider Referral Portal Update 10/7/2024</a:t>
            </a:r>
          </a:p>
        </p:txBody>
      </p:sp>
      <p:graphicFrame>
        <p:nvGraphicFramePr>
          <p:cNvPr id="7" name="Chart 6">
            <a:extLst>
              <a:ext uri="{FF2B5EF4-FFF2-40B4-BE49-F238E27FC236}">
                <a16:creationId xmlns:a16="http://schemas.microsoft.com/office/drawing/2014/main" id="{B236E728-A9EC-439C-9DDA-88DED33B8BC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16033545"/>
              </p:ext>
            </p:extLst>
          </p:nvPr>
        </p:nvGraphicFramePr>
        <p:xfrm>
          <a:off x="4068632" y="1358142"/>
          <a:ext cx="7741840" cy="34931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6800372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30F1A3-B811-40A7-AA66-491243EEB1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000" dirty="0"/>
              <a:t>Home Care Provider Referral Portal – Available Referrals</a:t>
            </a:r>
            <a:br>
              <a:rPr lang="en-US" sz="4000" dirty="0"/>
            </a:br>
            <a:r>
              <a:rPr lang="en-US" sz="1300" dirty="0">
                <a:solidFill>
                  <a:srgbClr val="656666"/>
                </a:solidFill>
                <a:latin typeface="+mn-lt"/>
              </a:rPr>
              <a:t>NOTE:  Data does not include referrals for the </a:t>
            </a:r>
            <a:r>
              <a:rPr lang="en-US" sz="1300" dirty="0" err="1">
                <a:solidFill>
                  <a:srgbClr val="656666"/>
                </a:solidFill>
                <a:latin typeface="+mn-lt"/>
              </a:rPr>
              <a:t>OHA@Home</a:t>
            </a:r>
            <a:r>
              <a:rPr lang="en-US" sz="1300" dirty="0">
                <a:solidFill>
                  <a:srgbClr val="656666"/>
                </a:solidFill>
                <a:latin typeface="+mn-lt"/>
              </a:rPr>
              <a:t> Cost Share program or managed care.</a:t>
            </a:r>
            <a:br>
              <a:rPr lang="en-US" sz="1300" dirty="0">
                <a:solidFill>
                  <a:srgbClr val="656666"/>
                </a:solidFill>
                <a:latin typeface="+mn-lt"/>
              </a:rPr>
            </a:br>
            <a:endParaRPr lang="en-US" sz="1300" dirty="0">
              <a:latin typeface="+mn-lt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9FE75FA-DA66-431B-A683-31DF5321CE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EDF84B-C6E0-4237-8292-AD6332EF7C1F}" type="slidenum">
              <a:rPr lang="en-US" smtClean="0"/>
              <a:t>2</a:t>
            </a:fld>
            <a:endParaRPr lang="en-US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28E1B3E-EBF1-4806-AE1C-7626B4173466}"/>
              </a:ext>
            </a:extLst>
          </p:cNvPr>
          <p:cNvSpPr txBox="1"/>
          <p:nvPr/>
        </p:nvSpPr>
        <p:spPr>
          <a:xfrm>
            <a:off x="3220452" y="1024328"/>
            <a:ext cx="5751095" cy="4010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lnSpc>
                <a:spcPct val="123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dirty="0">
                <a:solidFill>
                  <a:schemeClr val="accent2"/>
                </a:solidFill>
              </a:rPr>
              <a:t>157 individuals waiting for total of 4,088 hours of service</a:t>
            </a:r>
          </a:p>
        </p:txBody>
      </p:sp>
      <p:sp>
        <p:nvSpPr>
          <p:cNvPr id="10" name="Footer Placeholder 3">
            <a:extLst>
              <a:ext uri="{FF2B5EF4-FFF2-40B4-BE49-F238E27FC236}">
                <a16:creationId xmlns:a16="http://schemas.microsoft.com/office/drawing/2014/main" id="{81E1837E-51D6-417B-8576-3E31E99D39BD}"/>
              </a:ext>
            </a:extLst>
          </p:cNvPr>
          <p:cNvSpPr txBox="1">
            <a:spLocks/>
          </p:cNvSpPr>
          <p:nvPr/>
        </p:nvSpPr>
        <p:spPr>
          <a:xfrm>
            <a:off x="459754" y="6157274"/>
            <a:ext cx="77418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ru-RU"/>
            </a:defPPr>
            <a:lvl1pPr marL="0" algn="l" defTabSz="914400" rtl="0" eaLnBrk="1" latinLnBrk="0" hangingPunct="1">
              <a:defRPr sz="12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Home Care Provider Referral Portal Update 10/7/2024</a:t>
            </a:r>
          </a:p>
        </p:txBody>
      </p:sp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79F87CEA-43C8-4120-9855-36DCB3B95E0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10798204"/>
              </p:ext>
            </p:extLst>
          </p:nvPr>
        </p:nvGraphicFramePr>
        <p:xfrm>
          <a:off x="304800" y="1575075"/>
          <a:ext cx="11582400" cy="44465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6376157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30F1A3-B811-40A7-AA66-491243EEB1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000" dirty="0"/>
              <a:t>Home Care Provider Referral Portal – Aging of Referrals</a:t>
            </a:r>
            <a:br>
              <a:rPr lang="en-US" sz="4000" dirty="0"/>
            </a:br>
            <a:r>
              <a:rPr lang="en-US" sz="1300" dirty="0">
                <a:solidFill>
                  <a:srgbClr val="656666"/>
                </a:solidFill>
                <a:latin typeface="+mn-lt"/>
              </a:rPr>
              <a:t>NOTE:  Data does not include referrals for the </a:t>
            </a:r>
            <a:r>
              <a:rPr lang="en-US" sz="1300" dirty="0" err="1">
                <a:solidFill>
                  <a:srgbClr val="656666"/>
                </a:solidFill>
                <a:latin typeface="+mn-lt"/>
              </a:rPr>
              <a:t>OHA@Home</a:t>
            </a:r>
            <a:r>
              <a:rPr lang="en-US" sz="1300" dirty="0">
                <a:solidFill>
                  <a:srgbClr val="656666"/>
                </a:solidFill>
                <a:latin typeface="+mn-lt"/>
              </a:rPr>
              <a:t> Cost Share program or managed care.</a:t>
            </a:r>
            <a:br>
              <a:rPr lang="en-US" sz="1300" dirty="0">
                <a:solidFill>
                  <a:srgbClr val="656666"/>
                </a:solidFill>
                <a:latin typeface="+mn-lt"/>
              </a:rPr>
            </a:br>
            <a:endParaRPr lang="en-US" sz="1300" dirty="0">
              <a:latin typeface="+mn-lt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9FE75FA-DA66-431B-A683-31DF5321CE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EDF84B-C6E0-4237-8292-AD6332EF7C1F}" type="slidenum">
              <a:rPr lang="en-US" smtClean="0"/>
              <a:t>3</a:t>
            </a:fld>
            <a:endParaRPr lang="en-US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68FDEB90-D31C-4073-A86C-B8591F132D03}"/>
              </a:ext>
            </a:extLst>
          </p:cNvPr>
          <p:cNvSpPr txBox="1"/>
          <p:nvPr/>
        </p:nvSpPr>
        <p:spPr>
          <a:xfrm>
            <a:off x="1880838" y="5170404"/>
            <a:ext cx="2442117" cy="752257"/>
          </a:xfrm>
          <a:prstGeom prst="rect">
            <a:avLst/>
          </a:prstGeom>
          <a:noFill/>
          <a:ln w="12700">
            <a:solidFill>
              <a:schemeClr val="accent1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pPr marL="166688" indent="-166688" algn="l">
              <a:lnSpc>
                <a:spcPct val="123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200" dirty="0"/>
              <a:t>76% of individuals referred have been waiting over two months for service.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FF1A199-F4BB-40B6-8536-F7F716D6B666}"/>
              </a:ext>
            </a:extLst>
          </p:cNvPr>
          <p:cNvSpPr txBox="1"/>
          <p:nvPr/>
        </p:nvSpPr>
        <p:spPr>
          <a:xfrm>
            <a:off x="2185661" y="976997"/>
            <a:ext cx="7820678" cy="3667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lnSpc>
                <a:spcPct val="123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1600" dirty="0">
                <a:solidFill>
                  <a:schemeClr val="accent2"/>
                </a:solidFill>
              </a:rPr>
              <a:t>Case managers assign referrals an urgency level of 2 days, 5 days, or 14 days to be filled.</a:t>
            </a:r>
          </a:p>
        </p:txBody>
      </p:sp>
      <p:sp>
        <p:nvSpPr>
          <p:cNvPr id="17" name="Footer Placeholder 3">
            <a:extLst>
              <a:ext uri="{FF2B5EF4-FFF2-40B4-BE49-F238E27FC236}">
                <a16:creationId xmlns:a16="http://schemas.microsoft.com/office/drawing/2014/main" id="{55C7EB74-7441-471A-A42C-5BDF5CA88125}"/>
              </a:ext>
            </a:extLst>
          </p:cNvPr>
          <p:cNvSpPr txBox="1">
            <a:spLocks/>
          </p:cNvSpPr>
          <p:nvPr/>
        </p:nvSpPr>
        <p:spPr>
          <a:xfrm>
            <a:off x="452035" y="6152419"/>
            <a:ext cx="77418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ru-RU"/>
            </a:defPPr>
            <a:lvl1pPr marL="0" algn="l" defTabSz="914400" rtl="0" eaLnBrk="1" latinLnBrk="0" hangingPunct="1">
              <a:defRPr sz="12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Home Care Provider Referral Portal Update 10/7/2024</a:t>
            </a:r>
          </a:p>
        </p:txBody>
      </p:sp>
      <p:graphicFrame>
        <p:nvGraphicFramePr>
          <p:cNvPr id="8" name="Chart 7">
            <a:extLst>
              <a:ext uri="{FF2B5EF4-FFF2-40B4-BE49-F238E27FC236}">
                <a16:creationId xmlns:a16="http://schemas.microsoft.com/office/drawing/2014/main" id="{398415CF-2777-48C0-9F1C-E25A6441824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15648893"/>
              </p:ext>
            </p:extLst>
          </p:nvPr>
        </p:nvGraphicFramePr>
        <p:xfrm>
          <a:off x="365799" y="1666754"/>
          <a:ext cx="5492309" cy="327389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9" name="Chart 8">
            <a:extLst>
              <a:ext uri="{FF2B5EF4-FFF2-40B4-BE49-F238E27FC236}">
                <a16:creationId xmlns:a16="http://schemas.microsoft.com/office/drawing/2014/main" id="{CAB076F9-1CCE-442A-8114-3F5A1F93838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88303433"/>
              </p:ext>
            </p:extLst>
          </p:nvPr>
        </p:nvGraphicFramePr>
        <p:xfrm>
          <a:off x="6333894" y="1666754"/>
          <a:ext cx="5553306" cy="41205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1976714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8622E9-ADB2-4BFE-AFB0-2B57736469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4800" y="-51651"/>
            <a:ext cx="11582400" cy="920867"/>
          </a:xfrm>
        </p:spPr>
        <p:txBody>
          <a:bodyPr>
            <a:noAutofit/>
          </a:bodyPr>
          <a:lstStyle/>
          <a:p>
            <a:r>
              <a:rPr lang="en-US" sz="3600" dirty="0"/>
              <a:t>Home Care Provider Referral Portal </a:t>
            </a:r>
            <a:r>
              <a:rPr lang="en-US" sz="3800" dirty="0"/>
              <a:t>– </a:t>
            </a:r>
            <a:r>
              <a:rPr lang="en-US" sz="2800" dirty="0"/>
              <a:t>Referrals Available and Processed By Zip Code                 </a:t>
            </a:r>
            <a:r>
              <a:rPr lang="en-US" sz="1200" dirty="0">
                <a:solidFill>
                  <a:srgbClr val="656666"/>
                </a:solidFill>
                <a:latin typeface="+mn-lt"/>
              </a:rPr>
              <a:t>NOTE:  Data does not include referrals for the </a:t>
            </a:r>
            <a:r>
              <a:rPr lang="en-US" sz="1200" dirty="0" err="1">
                <a:solidFill>
                  <a:srgbClr val="656666"/>
                </a:solidFill>
                <a:latin typeface="+mn-lt"/>
              </a:rPr>
              <a:t>OHA@Home</a:t>
            </a:r>
            <a:r>
              <a:rPr lang="en-US" sz="1200" dirty="0">
                <a:solidFill>
                  <a:srgbClr val="656666"/>
                </a:solidFill>
                <a:latin typeface="+mn-lt"/>
              </a:rPr>
              <a:t> Cost Share program or managed care.</a:t>
            </a:r>
            <a:br>
              <a:rPr lang="en-US" sz="1200" dirty="0">
                <a:solidFill>
                  <a:srgbClr val="656666"/>
                </a:solidFill>
                <a:latin typeface="+mn-lt"/>
              </a:rPr>
            </a:br>
            <a:endParaRPr lang="en-US" sz="1200" dirty="0">
              <a:latin typeface="+mn-lt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E75E7E4-D925-4043-A27C-FB70232C10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EDF84B-C6E0-4237-8292-AD6332EF7C1F}" type="slidenum">
              <a:rPr lang="en-US" smtClean="0"/>
              <a:t>4</a:t>
            </a:fld>
            <a:endParaRPr lang="en-US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C0636245-9754-4C91-A152-2F23719DC21D}"/>
              </a:ext>
            </a:extLst>
          </p:cNvPr>
          <p:cNvSpPr txBox="1"/>
          <p:nvPr/>
        </p:nvSpPr>
        <p:spPr>
          <a:xfrm>
            <a:off x="127545" y="6494947"/>
            <a:ext cx="11582400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Font typeface="Wingdings" panose="05000000000000000000" pitchFamily="2" charset="2"/>
              <a:buChar char="Ø"/>
            </a:pPr>
            <a:r>
              <a:rPr lang="en-US" sz="1050" i="1" dirty="0"/>
              <a:t>The red shaded columns show numbers of referrals currently available out of the total entered into the referral portal since its 3/2021 inception.  The blue shaded column shows number of referrals processed in the past six months.  No referrals have been received in postal code areas that are not listed. </a:t>
            </a:r>
          </a:p>
        </p:txBody>
      </p:sp>
      <p:sp>
        <p:nvSpPr>
          <p:cNvPr id="12" name="Footer Placeholder 3">
            <a:extLst>
              <a:ext uri="{FF2B5EF4-FFF2-40B4-BE49-F238E27FC236}">
                <a16:creationId xmlns:a16="http://schemas.microsoft.com/office/drawing/2014/main" id="{5159C7CF-1BC8-42D6-9C2E-3828086CC1D7}"/>
              </a:ext>
            </a:extLst>
          </p:cNvPr>
          <p:cNvSpPr txBox="1">
            <a:spLocks/>
          </p:cNvSpPr>
          <p:nvPr/>
        </p:nvSpPr>
        <p:spPr>
          <a:xfrm>
            <a:off x="459754" y="6157274"/>
            <a:ext cx="77418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ru-RU"/>
            </a:defPPr>
            <a:lvl1pPr marL="0" algn="l" defTabSz="914400" rtl="0" eaLnBrk="1" latinLnBrk="0" hangingPunct="1">
              <a:defRPr sz="12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Home Care Provider Referral Portal Update 10/7/2024</a:t>
            </a:r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0536BB3C-7756-9CCD-05F6-CB641150477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51355600"/>
              </p:ext>
            </p:extLst>
          </p:nvPr>
        </p:nvGraphicFramePr>
        <p:xfrm>
          <a:off x="459754" y="998267"/>
          <a:ext cx="5449539" cy="5118750"/>
        </p:xfrm>
        <a:graphic>
          <a:graphicData uri="http://schemas.openxmlformats.org/drawingml/2006/table">
            <a:tbl>
              <a:tblPr/>
              <a:tblGrid>
                <a:gridCol w="715495">
                  <a:extLst>
                    <a:ext uri="{9D8B030D-6E8A-4147-A177-3AD203B41FA5}">
                      <a16:colId xmlns:a16="http://schemas.microsoft.com/office/drawing/2014/main" val="1132784387"/>
                    </a:ext>
                  </a:extLst>
                </a:gridCol>
                <a:gridCol w="2430683">
                  <a:extLst>
                    <a:ext uri="{9D8B030D-6E8A-4147-A177-3AD203B41FA5}">
                      <a16:colId xmlns:a16="http://schemas.microsoft.com/office/drawing/2014/main" val="1959431642"/>
                    </a:ext>
                  </a:extLst>
                </a:gridCol>
                <a:gridCol w="1134319">
                  <a:extLst>
                    <a:ext uri="{9D8B030D-6E8A-4147-A177-3AD203B41FA5}">
                      <a16:colId xmlns:a16="http://schemas.microsoft.com/office/drawing/2014/main" val="1856491329"/>
                    </a:ext>
                  </a:extLst>
                </a:gridCol>
                <a:gridCol w="1169042">
                  <a:extLst>
                    <a:ext uri="{9D8B030D-6E8A-4147-A177-3AD203B41FA5}">
                      <a16:colId xmlns:a16="http://schemas.microsoft.com/office/drawing/2014/main" val="497032611"/>
                    </a:ext>
                  </a:extLst>
                </a:gridCol>
              </a:tblGrid>
              <a:tr h="165038">
                <a:tc>
                  <a:txBody>
                    <a:bodyPr/>
                    <a:lstStyle/>
                    <a:p>
                      <a:pPr algn="ctr" fontAlgn="t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Postal Code</a:t>
                      </a:r>
                    </a:p>
                  </a:txBody>
                  <a:tcPr marL="2985" marR="2985" marT="2985" marB="0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Region Name</a:t>
                      </a:r>
                    </a:p>
                  </a:txBody>
                  <a:tcPr marL="2985" marR="2985" marT="2985" marB="0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Available/Selected</a:t>
                      </a:r>
                    </a:p>
                  </a:txBody>
                  <a:tcPr marL="2985" marR="2985" marT="2985" marB="0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Processed</a:t>
                      </a:r>
                    </a:p>
                  </a:txBody>
                  <a:tcPr marL="2985" marR="2985" marT="2985" marB="0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65828498"/>
                  </a:ext>
                </a:extLst>
              </a:tr>
              <a:tr h="165038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02807</a:t>
                      </a:r>
                    </a:p>
                  </a:txBody>
                  <a:tcPr marL="2985" marR="2985" marT="298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Block Island/New Shoreham</a:t>
                      </a:r>
                    </a:p>
                  </a:txBody>
                  <a:tcPr marL="2985" marR="2985" marT="298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2985" marR="2985" marT="298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CF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</a:t>
                      </a:r>
                    </a:p>
                  </a:txBody>
                  <a:tcPr marL="2985" marR="2985" marT="298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8FA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86561200"/>
                  </a:ext>
                </a:extLst>
              </a:tr>
              <a:tr h="165038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02808</a:t>
                      </a:r>
                    </a:p>
                  </a:txBody>
                  <a:tcPr marL="2985" marR="2985" marT="29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Bradford</a:t>
                      </a:r>
                    </a:p>
                  </a:txBody>
                  <a:tcPr marL="2985" marR="2985" marT="29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2985" marR="2985" marT="29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F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</a:t>
                      </a:r>
                    </a:p>
                  </a:txBody>
                  <a:tcPr marL="2985" marR="2985" marT="29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FA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90288195"/>
                  </a:ext>
                </a:extLst>
              </a:tr>
              <a:tr h="165038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02809</a:t>
                      </a:r>
                    </a:p>
                  </a:txBody>
                  <a:tcPr marL="2985" marR="2985" marT="29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Bristol</a:t>
                      </a:r>
                    </a:p>
                  </a:txBody>
                  <a:tcPr marL="2985" marR="2985" marT="29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</a:t>
                      </a:r>
                    </a:p>
                  </a:txBody>
                  <a:tcPr marL="2985" marR="2985" marT="29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E5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</a:t>
                      </a:r>
                    </a:p>
                  </a:txBody>
                  <a:tcPr marL="2985" marR="2985" marT="29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0EA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29864453"/>
                  </a:ext>
                </a:extLst>
              </a:tr>
              <a:tr h="165038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02813</a:t>
                      </a:r>
                    </a:p>
                  </a:txBody>
                  <a:tcPr marL="2985" marR="2985" marT="29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Charlestown</a:t>
                      </a:r>
                    </a:p>
                  </a:txBody>
                  <a:tcPr marL="2985" marR="2985" marT="29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</a:t>
                      </a:r>
                    </a:p>
                  </a:txBody>
                  <a:tcPr marL="2985" marR="2985" marT="29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E5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</a:t>
                      </a:r>
                    </a:p>
                  </a:txBody>
                  <a:tcPr marL="2985" marR="2985" marT="29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4F7F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83789255"/>
                  </a:ext>
                </a:extLst>
              </a:tr>
              <a:tr h="165038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02814</a:t>
                      </a:r>
                    </a:p>
                  </a:txBody>
                  <a:tcPr marL="2985" marR="2985" marT="29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Chepachet</a:t>
                      </a:r>
                    </a:p>
                  </a:txBody>
                  <a:tcPr marL="2985" marR="2985" marT="29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</a:t>
                      </a:r>
                    </a:p>
                  </a:txBody>
                  <a:tcPr marL="2985" marR="2985" marT="29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E5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</a:t>
                      </a:r>
                    </a:p>
                  </a:txBody>
                  <a:tcPr marL="2985" marR="2985" marT="29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4F7F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87082298"/>
                  </a:ext>
                </a:extLst>
              </a:tr>
              <a:tr h="165038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02816</a:t>
                      </a:r>
                    </a:p>
                  </a:txBody>
                  <a:tcPr marL="2985" marR="2985" marT="29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Coventry</a:t>
                      </a:r>
                    </a:p>
                  </a:txBody>
                  <a:tcPr marL="2985" marR="2985" marT="29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12</a:t>
                      </a:r>
                    </a:p>
                  </a:txBody>
                  <a:tcPr marL="2985" marR="2985" marT="29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A0A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</a:t>
                      </a:r>
                    </a:p>
                  </a:txBody>
                  <a:tcPr marL="2985" marR="2985" marT="29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0EA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24904171"/>
                  </a:ext>
                </a:extLst>
              </a:tr>
              <a:tr h="165038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02817</a:t>
                      </a:r>
                    </a:p>
                  </a:txBody>
                  <a:tcPr marL="2985" marR="2985" marT="29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West Greenwich</a:t>
                      </a:r>
                    </a:p>
                  </a:txBody>
                  <a:tcPr marL="2985" marR="2985" marT="29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</a:t>
                      </a:r>
                    </a:p>
                  </a:txBody>
                  <a:tcPr marL="2985" marR="2985" marT="29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F5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</a:t>
                      </a:r>
                    </a:p>
                  </a:txBody>
                  <a:tcPr marL="2985" marR="2985" marT="29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FA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97064030"/>
                  </a:ext>
                </a:extLst>
              </a:tr>
              <a:tr h="165038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02818</a:t>
                      </a:r>
                    </a:p>
                  </a:txBody>
                  <a:tcPr marL="2985" marR="2985" marT="29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East Greenwich</a:t>
                      </a:r>
                    </a:p>
                  </a:txBody>
                  <a:tcPr marL="2985" marR="2985" marT="29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</a:t>
                      </a:r>
                    </a:p>
                  </a:txBody>
                  <a:tcPr marL="2985" marR="2985" marT="29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ED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</a:t>
                      </a:r>
                    </a:p>
                  </a:txBody>
                  <a:tcPr marL="2985" marR="2985" marT="29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0F5F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33509447"/>
                  </a:ext>
                </a:extLst>
              </a:tr>
              <a:tr h="165038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02822</a:t>
                      </a:r>
                    </a:p>
                  </a:txBody>
                  <a:tcPr marL="2985" marR="2985" marT="29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Exeter/</a:t>
                      </a:r>
                      <a:r>
                        <a:rPr lang="en-US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Escoheag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2985" marR="2985" marT="29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</a:t>
                      </a:r>
                    </a:p>
                  </a:txBody>
                  <a:tcPr marL="2985" marR="2985" marT="29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F5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2985" marR="2985" marT="29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F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28952704"/>
                  </a:ext>
                </a:extLst>
              </a:tr>
              <a:tr h="165038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02825</a:t>
                      </a:r>
                    </a:p>
                  </a:txBody>
                  <a:tcPr marL="2985" marR="2985" marT="29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Foster</a:t>
                      </a:r>
                    </a:p>
                  </a:txBody>
                  <a:tcPr marL="2985" marR="2985" marT="29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</a:t>
                      </a:r>
                    </a:p>
                  </a:txBody>
                  <a:tcPr marL="2985" marR="2985" marT="29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ED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</a:t>
                      </a:r>
                    </a:p>
                  </a:txBody>
                  <a:tcPr marL="2985" marR="2985" marT="29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FA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53359427"/>
                  </a:ext>
                </a:extLst>
              </a:tr>
              <a:tr h="165038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02828</a:t>
                      </a:r>
                    </a:p>
                  </a:txBody>
                  <a:tcPr marL="2985" marR="2985" marT="29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Greenville</a:t>
                      </a:r>
                    </a:p>
                  </a:txBody>
                  <a:tcPr marL="2985" marR="2985" marT="29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</a:t>
                      </a:r>
                    </a:p>
                  </a:txBody>
                  <a:tcPr marL="2985" marR="2985" marT="29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F5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</a:t>
                      </a:r>
                    </a:p>
                  </a:txBody>
                  <a:tcPr marL="2985" marR="2985" marT="29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FA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18931594"/>
                  </a:ext>
                </a:extLst>
              </a:tr>
              <a:tr h="165038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02830</a:t>
                      </a:r>
                    </a:p>
                  </a:txBody>
                  <a:tcPr marL="2985" marR="2985" marT="29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Harrisville/Burrillville</a:t>
                      </a:r>
                    </a:p>
                  </a:txBody>
                  <a:tcPr marL="2985" marR="2985" marT="29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</a:t>
                      </a:r>
                    </a:p>
                  </a:txBody>
                  <a:tcPr marL="2985" marR="2985" marT="29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F5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</a:t>
                      </a:r>
                    </a:p>
                  </a:txBody>
                  <a:tcPr marL="2985" marR="2985" marT="29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FA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67451217"/>
                  </a:ext>
                </a:extLst>
              </a:tr>
              <a:tr h="165038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02831</a:t>
                      </a:r>
                    </a:p>
                  </a:txBody>
                  <a:tcPr marL="2985" marR="2985" marT="29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Hope</a:t>
                      </a:r>
                    </a:p>
                  </a:txBody>
                  <a:tcPr marL="2985" marR="2985" marT="29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</a:t>
                      </a:r>
                    </a:p>
                  </a:txBody>
                  <a:tcPr marL="2985" marR="2985" marT="29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F5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2985" marR="2985" marT="29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F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42374354"/>
                  </a:ext>
                </a:extLst>
              </a:tr>
              <a:tr h="165038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02832</a:t>
                      </a:r>
                    </a:p>
                  </a:txBody>
                  <a:tcPr marL="2985" marR="2985" marT="29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Hope Valley, Richmond</a:t>
                      </a:r>
                    </a:p>
                  </a:txBody>
                  <a:tcPr marL="2985" marR="2985" marT="29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</a:t>
                      </a:r>
                    </a:p>
                  </a:txBody>
                  <a:tcPr marL="2985" marR="2985" marT="29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D6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</a:t>
                      </a:r>
                    </a:p>
                  </a:txBody>
                  <a:tcPr marL="2985" marR="2985" marT="29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4F7F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51936738"/>
                  </a:ext>
                </a:extLst>
              </a:tr>
              <a:tr h="165038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02835</a:t>
                      </a:r>
                    </a:p>
                  </a:txBody>
                  <a:tcPr marL="2985" marR="2985" marT="29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Jamestown</a:t>
                      </a:r>
                    </a:p>
                  </a:txBody>
                  <a:tcPr marL="2985" marR="2985" marT="29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</a:t>
                      </a:r>
                    </a:p>
                  </a:txBody>
                  <a:tcPr marL="2985" marR="2985" marT="29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F5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</a:t>
                      </a:r>
                    </a:p>
                  </a:txBody>
                  <a:tcPr marL="2985" marR="2985" marT="29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FA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20861931"/>
                  </a:ext>
                </a:extLst>
              </a:tr>
              <a:tr h="165038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02837</a:t>
                      </a:r>
                    </a:p>
                  </a:txBody>
                  <a:tcPr marL="2985" marR="2985" marT="29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Little Compton</a:t>
                      </a:r>
                    </a:p>
                  </a:txBody>
                  <a:tcPr marL="2985" marR="2985" marT="29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</a:t>
                      </a:r>
                    </a:p>
                  </a:txBody>
                  <a:tcPr marL="2985" marR="2985" marT="29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F5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2985" marR="2985" marT="29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F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67573228"/>
                  </a:ext>
                </a:extLst>
              </a:tr>
              <a:tr h="165038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02838</a:t>
                      </a:r>
                    </a:p>
                  </a:txBody>
                  <a:tcPr marL="2985" marR="2985" marT="29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Manville</a:t>
                      </a:r>
                    </a:p>
                  </a:txBody>
                  <a:tcPr marL="2985" marR="2985" marT="29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2985" marR="2985" marT="29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F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</a:t>
                      </a:r>
                    </a:p>
                  </a:txBody>
                  <a:tcPr marL="2985" marR="2985" marT="29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4F7F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78477680"/>
                  </a:ext>
                </a:extLst>
              </a:tr>
              <a:tr h="165038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02839</a:t>
                      </a:r>
                    </a:p>
                  </a:txBody>
                  <a:tcPr marL="2985" marR="2985" marT="29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Mapleville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2985" marR="2985" marT="29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</a:t>
                      </a:r>
                    </a:p>
                  </a:txBody>
                  <a:tcPr marL="2985" marR="2985" marT="29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F5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</a:t>
                      </a:r>
                    </a:p>
                  </a:txBody>
                  <a:tcPr marL="2985" marR="2985" marT="29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4F7F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74863875"/>
                  </a:ext>
                </a:extLst>
              </a:tr>
              <a:tr h="165038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02840</a:t>
                      </a:r>
                    </a:p>
                  </a:txBody>
                  <a:tcPr marL="2985" marR="2985" marT="29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Newport</a:t>
                      </a:r>
                    </a:p>
                  </a:txBody>
                  <a:tcPr marL="2985" marR="2985" marT="29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19</a:t>
                      </a:r>
                    </a:p>
                  </a:txBody>
                  <a:tcPr marL="2985" marR="2985" marT="29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696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</a:t>
                      </a:r>
                    </a:p>
                  </a:txBody>
                  <a:tcPr marL="2985" marR="2985" marT="29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F2F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20282779"/>
                  </a:ext>
                </a:extLst>
              </a:tr>
              <a:tr h="165038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02842</a:t>
                      </a:r>
                    </a:p>
                  </a:txBody>
                  <a:tcPr marL="2985" marR="2985" marT="29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Middletown</a:t>
                      </a:r>
                    </a:p>
                  </a:txBody>
                  <a:tcPr marL="2985" marR="2985" marT="29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</a:t>
                      </a:r>
                    </a:p>
                  </a:txBody>
                  <a:tcPr marL="2985" marR="2985" marT="29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E5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</a:t>
                      </a:r>
                    </a:p>
                  </a:txBody>
                  <a:tcPr marL="2985" marR="2985" marT="29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FA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80883924"/>
                  </a:ext>
                </a:extLst>
              </a:tr>
              <a:tr h="165038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02852</a:t>
                      </a:r>
                    </a:p>
                  </a:txBody>
                  <a:tcPr marL="2985" marR="2985" marT="29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North Kingstown</a:t>
                      </a:r>
                    </a:p>
                  </a:txBody>
                  <a:tcPr marL="2985" marR="2985" marT="29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</a:t>
                      </a:r>
                    </a:p>
                  </a:txBody>
                  <a:tcPr marL="2985" marR="2985" marT="29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B7B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</a:t>
                      </a:r>
                    </a:p>
                  </a:txBody>
                  <a:tcPr marL="2985" marR="2985" marT="29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4ED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07795208"/>
                  </a:ext>
                </a:extLst>
              </a:tr>
              <a:tr h="165038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02859</a:t>
                      </a:r>
                    </a:p>
                  </a:txBody>
                  <a:tcPr marL="2985" marR="2985" marT="29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Pascoag</a:t>
                      </a:r>
                    </a:p>
                  </a:txBody>
                  <a:tcPr marL="2985" marR="2985" marT="29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</a:t>
                      </a:r>
                    </a:p>
                  </a:txBody>
                  <a:tcPr marL="2985" marR="2985" marT="29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ED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</a:t>
                      </a:r>
                    </a:p>
                  </a:txBody>
                  <a:tcPr marL="2985" marR="2985" marT="29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8EF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17385120"/>
                  </a:ext>
                </a:extLst>
              </a:tr>
              <a:tr h="165038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02860</a:t>
                      </a:r>
                    </a:p>
                  </a:txBody>
                  <a:tcPr marL="2985" marR="2985" marT="29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Pawtucket</a:t>
                      </a:r>
                    </a:p>
                  </a:txBody>
                  <a:tcPr marL="2985" marR="2985" marT="29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</a:t>
                      </a:r>
                    </a:p>
                  </a:txBody>
                  <a:tcPr marL="2985" marR="2985" marT="29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ED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23</a:t>
                      </a:r>
                    </a:p>
                  </a:txBody>
                  <a:tcPr marL="2985" marR="2985" marT="29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A0C0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9963568"/>
                  </a:ext>
                </a:extLst>
              </a:tr>
              <a:tr h="165038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02861</a:t>
                      </a:r>
                    </a:p>
                  </a:txBody>
                  <a:tcPr marL="2985" marR="2985" marT="29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Pawtucket</a:t>
                      </a:r>
                    </a:p>
                  </a:txBody>
                  <a:tcPr marL="2985" marR="2985" marT="29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</a:t>
                      </a:r>
                    </a:p>
                  </a:txBody>
                  <a:tcPr marL="2985" marR="2985" marT="29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F5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</a:t>
                      </a:r>
                    </a:p>
                  </a:txBody>
                  <a:tcPr marL="2985" marR="2985" marT="29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4F7F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16574808"/>
                  </a:ext>
                </a:extLst>
              </a:tr>
              <a:tr h="165038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02863</a:t>
                      </a:r>
                    </a:p>
                  </a:txBody>
                  <a:tcPr marL="2985" marR="2985" marT="29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Central Falls</a:t>
                      </a:r>
                    </a:p>
                  </a:txBody>
                  <a:tcPr marL="2985" marR="2985" marT="29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</a:t>
                      </a:r>
                    </a:p>
                  </a:txBody>
                  <a:tcPr marL="2985" marR="2985" marT="29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ED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17</a:t>
                      </a:r>
                    </a:p>
                  </a:txBody>
                  <a:tcPr marL="2985" marR="2985" marT="29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D0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26498319"/>
                  </a:ext>
                </a:extLst>
              </a:tr>
              <a:tr h="165038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02864</a:t>
                      </a:r>
                    </a:p>
                  </a:txBody>
                  <a:tcPr marL="2985" marR="2985" marT="29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Cumberland</a:t>
                      </a:r>
                    </a:p>
                  </a:txBody>
                  <a:tcPr marL="2985" marR="2985" marT="29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2985" marR="2985" marT="29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F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12</a:t>
                      </a:r>
                    </a:p>
                  </a:txBody>
                  <a:tcPr marL="2985" marR="2985" marT="29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D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12572756"/>
                  </a:ext>
                </a:extLst>
              </a:tr>
              <a:tr h="165038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02865</a:t>
                      </a:r>
                    </a:p>
                  </a:txBody>
                  <a:tcPr marL="2985" marR="2985" marT="29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Lincoln</a:t>
                      </a:r>
                    </a:p>
                  </a:txBody>
                  <a:tcPr marL="2985" marR="2985" marT="29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</a:t>
                      </a:r>
                    </a:p>
                  </a:txBody>
                  <a:tcPr marL="2985" marR="2985" marT="29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F5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</a:t>
                      </a:r>
                    </a:p>
                  </a:txBody>
                  <a:tcPr marL="2985" marR="2985" marT="29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4ED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94756180"/>
                  </a:ext>
                </a:extLst>
              </a:tr>
              <a:tr h="165038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02871</a:t>
                      </a:r>
                    </a:p>
                  </a:txBody>
                  <a:tcPr marL="2985" marR="2985" marT="29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Portsmouth</a:t>
                      </a:r>
                    </a:p>
                  </a:txBody>
                  <a:tcPr marL="2985" marR="2985" marT="29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</a:t>
                      </a:r>
                    </a:p>
                  </a:txBody>
                  <a:tcPr marL="2985" marR="2985" marT="29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E5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</a:t>
                      </a:r>
                    </a:p>
                  </a:txBody>
                  <a:tcPr marL="2985" marR="2985" marT="29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0EA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27140188"/>
                  </a:ext>
                </a:extLst>
              </a:tr>
              <a:tr h="165038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02878</a:t>
                      </a:r>
                    </a:p>
                  </a:txBody>
                  <a:tcPr marL="2985" marR="2985" marT="29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Tiverton</a:t>
                      </a:r>
                    </a:p>
                  </a:txBody>
                  <a:tcPr marL="2985" marR="2985" marT="29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</a:t>
                      </a:r>
                    </a:p>
                  </a:txBody>
                  <a:tcPr marL="2985" marR="2985" marT="29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CED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</a:t>
                      </a:r>
                    </a:p>
                  </a:txBody>
                  <a:tcPr marL="2985" marR="2985" marT="29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0EA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8745499"/>
                  </a:ext>
                </a:extLst>
              </a:tr>
            </a:tbl>
          </a:graphicData>
        </a:graphic>
      </p:graphicFrame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ED8774FC-750E-9BA2-6DE9-9621292DEA7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91502314"/>
              </p:ext>
            </p:extLst>
          </p:nvPr>
        </p:nvGraphicFramePr>
        <p:xfrm>
          <a:off x="6282708" y="998267"/>
          <a:ext cx="5604490" cy="5081061"/>
        </p:xfrm>
        <a:graphic>
          <a:graphicData uri="http://schemas.openxmlformats.org/drawingml/2006/table">
            <a:tbl>
              <a:tblPr/>
              <a:tblGrid>
                <a:gridCol w="731550">
                  <a:extLst>
                    <a:ext uri="{9D8B030D-6E8A-4147-A177-3AD203B41FA5}">
                      <a16:colId xmlns:a16="http://schemas.microsoft.com/office/drawing/2014/main" val="505046821"/>
                    </a:ext>
                  </a:extLst>
                </a:gridCol>
                <a:gridCol w="2488557">
                  <a:extLst>
                    <a:ext uri="{9D8B030D-6E8A-4147-A177-3AD203B41FA5}">
                      <a16:colId xmlns:a16="http://schemas.microsoft.com/office/drawing/2014/main" val="845498574"/>
                    </a:ext>
                  </a:extLst>
                </a:gridCol>
                <a:gridCol w="1169043">
                  <a:extLst>
                    <a:ext uri="{9D8B030D-6E8A-4147-A177-3AD203B41FA5}">
                      <a16:colId xmlns:a16="http://schemas.microsoft.com/office/drawing/2014/main" val="1278582042"/>
                    </a:ext>
                  </a:extLst>
                </a:gridCol>
                <a:gridCol w="1215340">
                  <a:extLst>
                    <a:ext uri="{9D8B030D-6E8A-4147-A177-3AD203B41FA5}">
                      <a16:colId xmlns:a16="http://schemas.microsoft.com/office/drawing/2014/main" val="1590351271"/>
                    </a:ext>
                  </a:extLst>
                </a:gridCol>
              </a:tblGrid>
              <a:tr h="175209">
                <a:tc>
                  <a:txBody>
                    <a:bodyPr/>
                    <a:lstStyle/>
                    <a:p>
                      <a:pPr algn="ctr" fontAlgn="t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Postal Code</a:t>
                      </a:r>
                    </a:p>
                  </a:txBody>
                  <a:tcPr marL="2985" marR="2985" marT="2985" marB="0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Region Name</a:t>
                      </a:r>
                    </a:p>
                  </a:txBody>
                  <a:tcPr marL="2985" marR="2985" marT="2985" marB="0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Available/Selected</a:t>
                      </a:r>
                    </a:p>
                  </a:txBody>
                  <a:tcPr marL="2985" marR="2985" marT="2985" marB="0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Processed</a:t>
                      </a:r>
                    </a:p>
                  </a:txBody>
                  <a:tcPr marL="2985" marR="2985" marT="2985" marB="0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95641505"/>
                  </a:ext>
                </a:extLst>
              </a:tr>
              <a:tr h="175209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02879</a:t>
                      </a:r>
                    </a:p>
                  </a:txBody>
                  <a:tcPr marL="2985" marR="2985" marT="298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Wakefield/Narragansett/S Kingstown</a:t>
                      </a:r>
                    </a:p>
                  </a:txBody>
                  <a:tcPr marL="2985" marR="2985" marT="298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</a:t>
                      </a:r>
                    </a:p>
                  </a:txBody>
                  <a:tcPr marL="2985" marR="2985" marT="298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BB7B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</a:t>
                      </a:r>
                    </a:p>
                  </a:txBody>
                  <a:tcPr marL="2985" marR="2985" marT="298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8EF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14513554"/>
                  </a:ext>
                </a:extLst>
              </a:tr>
              <a:tr h="175209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02882</a:t>
                      </a:r>
                    </a:p>
                  </a:txBody>
                  <a:tcPr marL="2985" marR="2985" marT="29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Narragansett/Point Judith</a:t>
                      </a:r>
                    </a:p>
                  </a:txBody>
                  <a:tcPr marL="2985" marR="2985" marT="29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</a:t>
                      </a:r>
                    </a:p>
                  </a:txBody>
                  <a:tcPr marL="2985" marR="2985" marT="29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DEE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</a:t>
                      </a:r>
                    </a:p>
                  </a:txBody>
                  <a:tcPr marL="2985" marR="2985" marT="29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FA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21839590"/>
                  </a:ext>
                </a:extLst>
              </a:tr>
              <a:tr h="175209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02885</a:t>
                      </a:r>
                    </a:p>
                  </a:txBody>
                  <a:tcPr marL="2985" marR="2985" marT="29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Warren</a:t>
                      </a:r>
                    </a:p>
                  </a:txBody>
                  <a:tcPr marL="2985" marR="2985" marT="29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2985" marR="2985" marT="29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F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</a:t>
                      </a:r>
                    </a:p>
                  </a:txBody>
                  <a:tcPr marL="2985" marR="2985" marT="29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0F5F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6431342"/>
                  </a:ext>
                </a:extLst>
              </a:tr>
              <a:tr h="175209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02886</a:t>
                      </a:r>
                    </a:p>
                  </a:txBody>
                  <a:tcPr marL="2985" marR="2985" marT="29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Warwick</a:t>
                      </a:r>
                    </a:p>
                  </a:txBody>
                  <a:tcPr marL="2985" marR="2985" marT="29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</a:t>
                      </a:r>
                    </a:p>
                  </a:txBody>
                  <a:tcPr marL="2985" marR="2985" marT="29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ED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17</a:t>
                      </a:r>
                    </a:p>
                  </a:txBody>
                  <a:tcPr marL="2985" marR="2985" marT="29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8D0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49331848"/>
                  </a:ext>
                </a:extLst>
              </a:tr>
              <a:tr h="175209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02888</a:t>
                      </a:r>
                    </a:p>
                  </a:txBody>
                  <a:tcPr marL="2985" marR="2985" marT="29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Warwick</a:t>
                      </a:r>
                    </a:p>
                  </a:txBody>
                  <a:tcPr marL="2985" marR="2985" marT="29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</a:t>
                      </a:r>
                    </a:p>
                  </a:txBody>
                  <a:tcPr marL="2985" marR="2985" marT="29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F5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</a:t>
                      </a:r>
                    </a:p>
                  </a:txBody>
                  <a:tcPr marL="2985" marR="2985" marT="29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0EA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25060662"/>
                  </a:ext>
                </a:extLst>
              </a:tr>
              <a:tr h="175209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02889</a:t>
                      </a:r>
                    </a:p>
                  </a:txBody>
                  <a:tcPr marL="2985" marR="2985" marT="29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Warwick</a:t>
                      </a:r>
                    </a:p>
                  </a:txBody>
                  <a:tcPr marL="2985" marR="2985" marT="29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</a:t>
                      </a:r>
                    </a:p>
                  </a:txBody>
                  <a:tcPr marL="2985" marR="2985" marT="29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F5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</a:t>
                      </a:r>
                    </a:p>
                  </a:txBody>
                  <a:tcPr marL="2985" marR="2985" marT="29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4ED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61330820"/>
                  </a:ext>
                </a:extLst>
              </a:tr>
              <a:tr h="175209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02891</a:t>
                      </a:r>
                    </a:p>
                  </a:txBody>
                  <a:tcPr marL="2985" marR="2985" marT="29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Westerly</a:t>
                      </a:r>
                    </a:p>
                  </a:txBody>
                  <a:tcPr marL="2985" marR="2985" marT="29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</a:t>
                      </a:r>
                    </a:p>
                  </a:txBody>
                  <a:tcPr marL="2985" marR="2985" marT="29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B7B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</a:t>
                      </a:r>
                    </a:p>
                  </a:txBody>
                  <a:tcPr marL="2985" marR="2985" marT="29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0F5F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79838395"/>
                  </a:ext>
                </a:extLst>
              </a:tr>
              <a:tr h="175209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02892</a:t>
                      </a:r>
                    </a:p>
                  </a:txBody>
                  <a:tcPr marL="2985" marR="2985" marT="29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West Kingston/Richmond</a:t>
                      </a:r>
                    </a:p>
                  </a:txBody>
                  <a:tcPr marL="2985" marR="2985" marT="29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</a:t>
                      </a:r>
                    </a:p>
                  </a:txBody>
                  <a:tcPr marL="2985" marR="2985" marT="29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ED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2985" marR="2985" marT="29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F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88009630"/>
                  </a:ext>
                </a:extLst>
              </a:tr>
              <a:tr h="175209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02893</a:t>
                      </a:r>
                    </a:p>
                  </a:txBody>
                  <a:tcPr marL="2985" marR="2985" marT="29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West Warwick</a:t>
                      </a:r>
                    </a:p>
                  </a:txBody>
                  <a:tcPr marL="2985" marR="2985" marT="29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</a:t>
                      </a:r>
                    </a:p>
                  </a:txBody>
                  <a:tcPr marL="2985" marR="2985" marT="29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DEE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19</a:t>
                      </a:r>
                    </a:p>
                  </a:txBody>
                  <a:tcPr marL="2985" marR="2985" marT="29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0CB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23453744"/>
                  </a:ext>
                </a:extLst>
              </a:tr>
              <a:tr h="175209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02895</a:t>
                      </a:r>
                    </a:p>
                  </a:txBody>
                  <a:tcPr marL="2985" marR="2985" marT="29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Woonsocket</a:t>
                      </a:r>
                    </a:p>
                  </a:txBody>
                  <a:tcPr marL="2985" marR="2985" marT="29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</a:t>
                      </a:r>
                    </a:p>
                  </a:txBody>
                  <a:tcPr marL="2985" marR="2985" marT="29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B7B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42</a:t>
                      </a:r>
                    </a:p>
                  </a:txBody>
                  <a:tcPr marL="2985" marR="2985" marT="29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538ED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2544484"/>
                  </a:ext>
                </a:extLst>
              </a:tr>
              <a:tr h="175209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02896</a:t>
                      </a:r>
                    </a:p>
                  </a:txBody>
                  <a:tcPr marL="2985" marR="2985" marT="29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North Smithfield</a:t>
                      </a:r>
                    </a:p>
                  </a:txBody>
                  <a:tcPr marL="2985" marR="2985" marT="29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</a:t>
                      </a:r>
                    </a:p>
                  </a:txBody>
                  <a:tcPr marL="2985" marR="2985" marT="29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ED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</a:t>
                      </a:r>
                    </a:p>
                  </a:txBody>
                  <a:tcPr marL="2985" marR="2985" marT="29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FA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79686269"/>
                  </a:ext>
                </a:extLst>
              </a:tr>
              <a:tr h="175209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02898</a:t>
                      </a:r>
                    </a:p>
                  </a:txBody>
                  <a:tcPr marL="2985" marR="2985" marT="29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Wyoming/Richmond</a:t>
                      </a:r>
                    </a:p>
                  </a:txBody>
                  <a:tcPr marL="2985" marR="2985" marT="29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</a:t>
                      </a:r>
                    </a:p>
                  </a:txBody>
                  <a:tcPr marL="2985" marR="2985" marT="29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F5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2985" marR="2985" marT="29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F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45558371"/>
                  </a:ext>
                </a:extLst>
              </a:tr>
              <a:tr h="175209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02903</a:t>
                      </a:r>
                    </a:p>
                  </a:txBody>
                  <a:tcPr marL="2985" marR="2985" marT="29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Providence</a:t>
                      </a:r>
                    </a:p>
                  </a:txBody>
                  <a:tcPr marL="2985" marR="2985" marT="29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</a:t>
                      </a:r>
                    </a:p>
                  </a:txBody>
                  <a:tcPr marL="2985" marR="2985" marT="29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E5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15</a:t>
                      </a:r>
                    </a:p>
                  </a:txBody>
                  <a:tcPr marL="2985" marR="2985" marT="29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0D5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8881577"/>
                  </a:ext>
                </a:extLst>
              </a:tr>
              <a:tr h="175209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02904</a:t>
                      </a:r>
                    </a:p>
                  </a:txBody>
                  <a:tcPr marL="2985" marR="2985" marT="29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Providence/North Providence</a:t>
                      </a:r>
                    </a:p>
                  </a:txBody>
                  <a:tcPr marL="2985" marR="2985" marT="29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</a:t>
                      </a:r>
                    </a:p>
                  </a:txBody>
                  <a:tcPr marL="2985" marR="2985" marT="29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CED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34</a:t>
                      </a:r>
                    </a:p>
                  </a:txBody>
                  <a:tcPr marL="2985" marR="2985" marT="29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4A3D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49398181"/>
                  </a:ext>
                </a:extLst>
              </a:tr>
              <a:tr h="175209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02905</a:t>
                      </a:r>
                    </a:p>
                  </a:txBody>
                  <a:tcPr marL="2985" marR="2985" marT="29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Providence/Cranston</a:t>
                      </a:r>
                    </a:p>
                  </a:txBody>
                  <a:tcPr marL="2985" marR="2985" marT="29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</a:t>
                      </a:r>
                    </a:p>
                  </a:txBody>
                  <a:tcPr marL="2985" marR="2985" marT="29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ED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16</a:t>
                      </a:r>
                    </a:p>
                  </a:txBody>
                  <a:tcPr marL="2985" marR="2985" marT="29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CD3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56704567"/>
                  </a:ext>
                </a:extLst>
              </a:tr>
              <a:tr h="175209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02906</a:t>
                      </a:r>
                    </a:p>
                  </a:txBody>
                  <a:tcPr marL="2985" marR="2985" marT="29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Providence</a:t>
                      </a:r>
                    </a:p>
                  </a:txBody>
                  <a:tcPr marL="2985" marR="2985" marT="29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2985" marR="2985" marT="29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F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</a:t>
                      </a:r>
                    </a:p>
                  </a:txBody>
                  <a:tcPr marL="2985" marR="2985" marT="29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FA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08823676"/>
                  </a:ext>
                </a:extLst>
              </a:tr>
              <a:tr h="175209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02907</a:t>
                      </a:r>
                    </a:p>
                  </a:txBody>
                  <a:tcPr marL="2985" marR="2985" marT="29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Providence/Cranston</a:t>
                      </a:r>
                    </a:p>
                  </a:txBody>
                  <a:tcPr marL="2985" marR="2985" marT="29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</a:t>
                      </a:r>
                    </a:p>
                  </a:txBody>
                  <a:tcPr marL="2985" marR="2985" marT="29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CED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24</a:t>
                      </a:r>
                    </a:p>
                  </a:txBody>
                  <a:tcPr marL="2985" marR="2985" marT="29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CBE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52530178"/>
                  </a:ext>
                </a:extLst>
              </a:tr>
              <a:tr h="175209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02908</a:t>
                      </a:r>
                    </a:p>
                  </a:txBody>
                  <a:tcPr marL="2985" marR="2985" marT="29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Providence/North Providence</a:t>
                      </a:r>
                    </a:p>
                  </a:txBody>
                  <a:tcPr marL="2985" marR="2985" marT="29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2985" marR="2985" marT="29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F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25</a:t>
                      </a:r>
                    </a:p>
                  </a:txBody>
                  <a:tcPr marL="2985" marR="2985" marT="29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8BB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29081020"/>
                  </a:ext>
                </a:extLst>
              </a:tr>
              <a:tr h="175209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02909</a:t>
                      </a:r>
                    </a:p>
                  </a:txBody>
                  <a:tcPr marL="2985" marR="2985" marT="29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Providence</a:t>
                      </a:r>
                    </a:p>
                  </a:txBody>
                  <a:tcPr marL="2985" marR="2985" marT="29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</a:t>
                      </a:r>
                    </a:p>
                  </a:txBody>
                  <a:tcPr marL="2985" marR="2985" marT="29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ED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26</a:t>
                      </a:r>
                    </a:p>
                  </a:txBody>
                  <a:tcPr marL="2985" marR="2985" marT="29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4B8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68946990"/>
                  </a:ext>
                </a:extLst>
              </a:tr>
              <a:tr h="175209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02910</a:t>
                      </a:r>
                    </a:p>
                  </a:txBody>
                  <a:tcPr marL="2985" marR="2985" marT="29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Cranston/Providence</a:t>
                      </a:r>
                    </a:p>
                  </a:txBody>
                  <a:tcPr marL="2985" marR="2985" marT="29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2985" marR="2985" marT="29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F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</a:t>
                      </a:r>
                    </a:p>
                  </a:txBody>
                  <a:tcPr marL="2985" marR="2985" marT="29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F2F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24538435"/>
                  </a:ext>
                </a:extLst>
              </a:tr>
              <a:tr h="175209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02911</a:t>
                      </a:r>
                    </a:p>
                  </a:txBody>
                  <a:tcPr marL="2985" marR="2985" marT="29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North Providence/Providence</a:t>
                      </a:r>
                    </a:p>
                  </a:txBody>
                  <a:tcPr marL="2985" marR="2985" marT="29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</a:t>
                      </a:r>
                    </a:p>
                  </a:txBody>
                  <a:tcPr marL="2985" marR="2985" marT="29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ED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</a:t>
                      </a:r>
                    </a:p>
                  </a:txBody>
                  <a:tcPr marL="2985" marR="2985" marT="29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8EF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83052330"/>
                  </a:ext>
                </a:extLst>
              </a:tr>
              <a:tr h="175209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02914</a:t>
                      </a:r>
                    </a:p>
                  </a:txBody>
                  <a:tcPr marL="2985" marR="2985" marT="29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East Providence</a:t>
                      </a:r>
                    </a:p>
                  </a:txBody>
                  <a:tcPr marL="2985" marR="2985" marT="29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</a:t>
                      </a:r>
                    </a:p>
                  </a:txBody>
                  <a:tcPr marL="2985" marR="2985" marT="29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F5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13</a:t>
                      </a:r>
                    </a:p>
                  </a:txBody>
                  <a:tcPr marL="2985" marR="2985" marT="29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DA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3840087"/>
                  </a:ext>
                </a:extLst>
              </a:tr>
              <a:tr h="175209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02915</a:t>
                      </a:r>
                    </a:p>
                  </a:txBody>
                  <a:tcPr marL="2985" marR="2985" marT="29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Riverside</a:t>
                      </a:r>
                    </a:p>
                  </a:txBody>
                  <a:tcPr marL="2985" marR="2985" marT="29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</a:t>
                      </a:r>
                    </a:p>
                  </a:txBody>
                  <a:tcPr marL="2985" marR="2985" marT="29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F5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</a:t>
                      </a:r>
                    </a:p>
                  </a:txBody>
                  <a:tcPr marL="2985" marR="2985" marT="29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0EA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5142933"/>
                  </a:ext>
                </a:extLst>
              </a:tr>
              <a:tr h="175209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02916</a:t>
                      </a:r>
                    </a:p>
                  </a:txBody>
                  <a:tcPr marL="2985" marR="2985" marT="29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Rumford</a:t>
                      </a:r>
                    </a:p>
                  </a:txBody>
                  <a:tcPr marL="2985" marR="2985" marT="29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</a:t>
                      </a:r>
                    </a:p>
                  </a:txBody>
                  <a:tcPr marL="2985" marR="2985" marT="29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F5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</a:t>
                      </a:r>
                    </a:p>
                  </a:txBody>
                  <a:tcPr marL="2985" marR="2985" marT="29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FA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98345254"/>
                  </a:ext>
                </a:extLst>
              </a:tr>
              <a:tr h="175209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02917</a:t>
                      </a:r>
                    </a:p>
                  </a:txBody>
                  <a:tcPr marL="2985" marR="2985" marT="29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Smithfield</a:t>
                      </a:r>
                    </a:p>
                  </a:txBody>
                  <a:tcPr marL="2985" marR="2985" marT="29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</a:t>
                      </a:r>
                    </a:p>
                  </a:txBody>
                  <a:tcPr marL="2985" marR="2985" marT="29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ED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</a:t>
                      </a:r>
                    </a:p>
                  </a:txBody>
                  <a:tcPr marL="2985" marR="2985" marT="29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F2F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69712921"/>
                  </a:ext>
                </a:extLst>
              </a:tr>
              <a:tr h="175209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02919</a:t>
                      </a:r>
                    </a:p>
                  </a:txBody>
                  <a:tcPr marL="2985" marR="2985" marT="29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Johnston/Providence</a:t>
                      </a:r>
                    </a:p>
                  </a:txBody>
                  <a:tcPr marL="2985" marR="2985" marT="29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</a:t>
                      </a:r>
                    </a:p>
                  </a:txBody>
                  <a:tcPr marL="2985" marR="2985" marT="29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DEE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11</a:t>
                      </a:r>
                    </a:p>
                  </a:txBody>
                  <a:tcPr marL="2985" marR="2985" marT="29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0E0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27411894"/>
                  </a:ext>
                </a:extLst>
              </a:tr>
              <a:tr h="175209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02920</a:t>
                      </a:r>
                    </a:p>
                  </a:txBody>
                  <a:tcPr marL="2985" marR="2985" marT="29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Cranston</a:t>
                      </a:r>
                    </a:p>
                  </a:txBody>
                  <a:tcPr marL="2985" marR="2985" marT="29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</a:t>
                      </a:r>
                    </a:p>
                  </a:txBody>
                  <a:tcPr marL="2985" marR="2985" marT="29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F5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21</a:t>
                      </a:r>
                    </a:p>
                  </a:txBody>
                  <a:tcPr marL="2985" marR="2985" marT="29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A8C5E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75399243"/>
                  </a:ext>
                </a:extLst>
              </a:tr>
              <a:tr h="175209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02921</a:t>
                      </a:r>
                    </a:p>
                  </a:txBody>
                  <a:tcPr marL="2985" marR="2985" marT="29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Cranston</a:t>
                      </a:r>
                    </a:p>
                  </a:txBody>
                  <a:tcPr marL="2985" marR="2985" marT="29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2985" marR="2985" marT="29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F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</a:t>
                      </a:r>
                    </a:p>
                  </a:txBody>
                  <a:tcPr marL="2985" marR="2985" marT="298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F2F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5080564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895956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68D014-3CB0-406F-B707-51B1B6EB9F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4800" y="80734"/>
            <a:ext cx="6312568" cy="729347"/>
          </a:xfrm>
        </p:spPr>
        <p:txBody>
          <a:bodyPr>
            <a:normAutofit fontScale="90000"/>
          </a:bodyPr>
          <a:lstStyle/>
          <a:p>
            <a:r>
              <a:rPr lang="en-US" sz="4000" dirty="0"/>
              <a:t>Home Care Provider Referral Portal</a:t>
            </a:r>
            <a:br>
              <a:rPr lang="en-US" sz="3100" dirty="0"/>
            </a:br>
            <a:r>
              <a:rPr lang="en-US" sz="1300" dirty="0">
                <a:solidFill>
                  <a:srgbClr val="656666"/>
                </a:solidFill>
                <a:latin typeface="+mn-lt"/>
              </a:rPr>
              <a:t>NOTE:  Data does not include referrals for the </a:t>
            </a:r>
            <a:r>
              <a:rPr lang="en-US" sz="1300" dirty="0" err="1">
                <a:solidFill>
                  <a:srgbClr val="656666"/>
                </a:solidFill>
                <a:latin typeface="+mn-lt"/>
              </a:rPr>
              <a:t>OHA@Home</a:t>
            </a:r>
            <a:r>
              <a:rPr lang="en-US" sz="1300" dirty="0">
                <a:solidFill>
                  <a:srgbClr val="656666"/>
                </a:solidFill>
                <a:latin typeface="+mn-lt"/>
              </a:rPr>
              <a:t> Cost Share program or managed care.</a:t>
            </a:r>
            <a:br>
              <a:rPr lang="en-US" sz="1300" dirty="0">
                <a:solidFill>
                  <a:srgbClr val="656666"/>
                </a:solidFill>
                <a:latin typeface="+mn-lt"/>
              </a:rPr>
            </a:br>
            <a:endParaRPr lang="en-US" sz="1300" dirty="0">
              <a:latin typeface="+mn-lt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E950FD-A5D8-4433-81C0-EDA6CF969C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EDF84B-C6E0-4237-8292-AD6332EF7C1F}" type="slidenum">
              <a:rPr lang="en-US" smtClean="0"/>
              <a:t>5</a:t>
            </a:fld>
            <a:endParaRPr lang="en-US" dirty="0"/>
          </a:p>
        </p:txBody>
      </p:sp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1AFD1C20-AE4D-48F4-80CB-DAD8D53DA39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16007475"/>
              </p:ext>
            </p:extLst>
          </p:nvPr>
        </p:nvGraphicFramePr>
        <p:xfrm>
          <a:off x="304800" y="1383656"/>
          <a:ext cx="5583044" cy="4211709"/>
        </p:xfrm>
        <a:graphic>
          <a:graphicData uri="http://schemas.openxmlformats.org/drawingml/2006/table">
            <a:tbl>
              <a:tblPr>
                <a:tableStyleId>{9DCAF9ED-07DC-4A11-8D7F-57B35C25682E}</a:tableStyleId>
              </a:tblPr>
              <a:tblGrid>
                <a:gridCol w="2334384">
                  <a:extLst>
                    <a:ext uri="{9D8B030D-6E8A-4147-A177-3AD203B41FA5}">
                      <a16:colId xmlns:a16="http://schemas.microsoft.com/office/drawing/2014/main" val="749757488"/>
                    </a:ext>
                  </a:extLst>
                </a:gridCol>
                <a:gridCol w="1079147">
                  <a:extLst>
                    <a:ext uri="{9D8B030D-6E8A-4147-A177-3AD203B41FA5}">
                      <a16:colId xmlns:a16="http://schemas.microsoft.com/office/drawing/2014/main" val="245549806"/>
                    </a:ext>
                  </a:extLst>
                </a:gridCol>
                <a:gridCol w="1079147">
                  <a:extLst>
                    <a:ext uri="{9D8B030D-6E8A-4147-A177-3AD203B41FA5}">
                      <a16:colId xmlns:a16="http://schemas.microsoft.com/office/drawing/2014/main" val="537145425"/>
                    </a:ext>
                  </a:extLst>
                </a:gridCol>
                <a:gridCol w="1090366">
                  <a:extLst>
                    <a:ext uri="{9D8B030D-6E8A-4147-A177-3AD203B41FA5}">
                      <a16:colId xmlns:a16="http://schemas.microsoft.com/office/drawing/2014/main" val="439378569"/>
                    </a:ext>
                  </a:extLst>
                </a:gridCol>
              </a:tblGrid>
              <a:tr h="126534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>
                          <a:solidFill>
                            <a:srgbClr val="FFFFFF"/>
                          </a:solidFill>
                          <a:effectLst/>
                        </a:rPr>
                        <a:t>Primary Diagnosis</a:t>
                      </a:r>
                      <a:endParaRPr lang="en-US" sz="1400" b="1" i="0" u="none" strike="noStrike" dirty="0">
                        <a:solidFill>
                          <a:srgbClr val="FFFFFF"/>
                        </a:solidFill>
                        <a:effectLst/>
                        <a:latin typeface="Franklin Gothic Book" panose="020B05030201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>
                          <a:solidFill>
                            <a:srgbClr val="FFFFFF"/>
                          </a:solidFill>
                          <a:effectLst/>
                        </a:rPr>
                        <a:t>Number Currently Available</a:t>
                      </a:r>
                      <a:endParaRPr lang="en-US" sz="1400" b="1" i="0" u="none" strike="noStrike" dirty="0">
                        <a:solidFill>
                          <a:srgbClr val="FFFFFF"/>
                        </a:solidFill>
                        <a:effectLst/>
                        <a:latin typeface="Franklin Gothic Book" panose="020B05030201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>
                          <a:solidFill>
                            <a:srgbClr val="FFFFFF"/>
                          </a:solidFill>
                          <a:effectLst/>
                        </a:rPr>
                        <a:t>Total Number Processed </a:t>
                      </a:r>
                      <a:r>
                        <a:rPr lang="en-US" sz="1200" b="0" u="none" strike="noStrike" dirty="0">
                          <a:solidFill>
                            <a:srgbClr val="FFFFFF"/>
                          </a:solidFill>
                          <a:effectLst/>
                        </a:rPr>
                        <a:t>(within past 6 months)</a:t>
                      </a:r>
                      <a:endParaRPr lang="en-US" sz="1200" b="0" i="0" u="none" strike="noStrike" dirty="0">
                        <a:solidFill>
                          <a:srgbClr val="FFFFFF"/>
                        </a:solidFill>
                        <a:effectLst/>
                        <a:latin typeface="Franklin Gothic Book" panose="020B05030201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>
                          <a:solidFill>
                            <a:srgbClr val="FFFFFF"/>
                          </a:solidFill>
                          <a:effectLst/>
                        </a:rPr>
                        <a:t>Percent Processed</a:t>
                      </a:r>
                    </a:p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FFFFFF"/>
                          </a:solidFill>
                          <a:effectLst/>
                          <a:latin typeface="Franklin Gothic Book" panose="020B0503020102020204" pitchFamily="34" charset="0"/>
                        </a:rPr>
                        <a:t>(within past 6 months)</a:t>
                      </a:r>
                    </a:p>
                  </a:txBody>
                  <a:tcPr marL="9525" marR="9525" marT="9525" marB="0" anchor="ctr"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34653310"/>
                  </a:ext>
                </a:extLst>
              </a:tr>
              <a:tr h="233745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Behavioral disorders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Franklin Gothic Book" panose="020B050302010202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3</a:t>
                      </a:r>
                    </a:p>
                  </a:txBody>
                  <a:tcPr marL="9525" marR="9525" marT="9525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20</a:t>
                      </a:r>
                    </a:p>
                  </a:txBody>
                  <a:tcPr marL="9525" marR="9525" marT="9525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87%</a:t>
                      </a:r>
                    </a:p>
                  </a:txBody>
                  <a:tcPr marL="9525" marR="9525" marT="9525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93672190"/>
                  </a:ext>
                </a:extLst>
              </a:tr>
              <a:tr h="27305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Cardiovascular disorders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Franklin Gothic Book" panose="020B05030201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78%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828806996"/>
                  </a:ext>
                </a:extLst>
              </a:tr>
              <a:tr h="276233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Dementia disorders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Franklin Gothic Book" panose="020B050302010202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9</a:t>
                      </a:r>
                    </a:p>
                  </a:txBody>
                  <a:tcPr marL="9525" marR="9525" marT="9525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22</a:t>
                      </a:r>
                    </a:p>
                  </a:txBody>
                  <a:tcPr marL="9525" marR="9525" marT="9525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71%</a:t>
                      </a:r>
                    </a:p>
                  </a:txBody>
                  <a:tcPr marL="9525" marR="9525" marT="9525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916970"/>
                  </a:ext>
                </a:extLst>
              </a:tr>
              <a:tr h="270177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u="none" strike="noStrike">
                          <a:solidFill>
                            <a:srgbClr val="000000"/>
                          </a:solidFill>
                          <a:effectLst/>
                        </a:rPr>
                        <a:t>Developmental disorders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Franklin Gothic Book" panose="020B05030201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50%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023623599"/>
                  </a:ext>
                </a:extLst>
              </a:tr>
              <a:tr h="276233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Endocrine disorders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Franklin Gothic Book" panose="020B050302010202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18</a:t>
                      </a:r>
                    </a:p>
                  </a:txBody>
                  <a:tcPr marL="9525" marR="9525" marT="9525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28</a:t>
                      </a:r>
                    </a:p>
                  </a:txBody>
                  <a:tcPr marL="9525" marR="9525" marT="9525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61%</a:t>
                      </a:r>
                    </a:p>
                  </a:txBody>
                  <a:tcPr marL="9525" marR="9525" marT="9525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03135275"/>
                  </a:ext>
                </a:extLst>
              </a:tr>
              <a:tr h="249786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Muscular/skeletal disorders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Franklin Gothic Book" panose="020B05030201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64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152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70%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207256136"/>
                  </a:ext>
                </a:extLst>
              </a:tr>
              <a:tr h="276233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Neurological disorders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Franklin Gothic Book" panose="020B050302010202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14</a:t>
                      </a:r>
                    </a:p>
                  </a:txBody>
                  <a:tcPr marL="9525" marR="9525" marT="9525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33</a:t>
                      </a:r>
                    </a:p>
                  </a:txBody>
                  <a:tcPr marL="9525" marR="9525" marT="9525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70%</a:t>
                      </a:r>
                    </a:p>
                  </a:txBody>
                  <a:tcPr marL="9525" marR="9525" marT="9525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2596314"/>
                  </a:ext>
                </a:extLst>
              </a:tr>
              <a:tr h="274443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u="none" strike="noStrike">
                          <a:solidFill>
                            <a:srgbClr val="000000"/>
                          </a:solidFill>
                          <a:effectLst/>
                        </a:rPr>
                        <a:t>Respiratory disorders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Franklin Gothic Book" panose="020B05030201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66%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136243628"/>
                  </a:ext>
                </a:extLst>
              </a:tr>
              <a:tr h="305397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Urinary/reproductive disorders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Franklin Gothic Book" panose="020B050302010202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</a:t>
                      </a:r>
                    </a:p>
                  </a:txBody>
                  <a:tcPr marL="9525" marR="9525" marT="9525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83%</a:t>
                      </a:r>
                    </a:p>
                  </a:txBody>
                  <a:tcPr marL="9525" marR="9525" marT="9525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46746655"/>
                  </a:ext>
                </a:extLst>
              </a:tr>
              <a:tr h="234835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u="none" strike="noStrike">
                          <a:solidFill>
                            <a:srgbClr val="000000"/>
                          </a:solidFill>
                          <a:effectLst/>
                        </a:rPr>
                        <a:t>Unknown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Franklin Gothic Book" panose="020B05030201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86%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465339755"/>
                  </a:ext>
                </a:extLst>
              </a:tr>
              <a:tr h="276233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u="none" strike="noStrike" dirty="0">
                          <a:solidFill>
                            <a:srgbClr val="000000"/>
                          </a:solidFill>
                          <a:effectLst/>
                        </a:rPr>
                        <a:t>Grand Total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Franklin Gothic Book" panose="020B050302010202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161</a:t>
                      </a:r>
                    </a:p>
                  </a:txBody>
                  <a:tcPr marL="9525" marR="9525" marT="9525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439</a:t>
                      </a:r>
                    </a:p>
                  </a:txBody>
                  <a:tcPr marL="9525" marR="9525" marT="9525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73%</a:t>
                      </a:r>
                    </a:p>
                  </a:txBody>
                  <a:tcPr marL="9525" marR="9525" marT="9525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20400537"/>
                  </a:ext>
                </a:extLst>
              </a:tr>
            </a:tbl>
          </a:graphicData>
        </a:graphic>
      </p:graphicFrame>
      <p:sp>
        <p:nvSpPr>
          <p:cNvPr id="12" name="TextBox 11">
            <a:extLst>
              <a:ext uri="{FF2B5EF4-FFF2-40B4-BE49-F238E27FC236}">
                <a16:creationId xmlns:a16="http://schemas.microsoft.com/office/drawing/2014/main" id="{EF48A322-5242-4862-9DB9-384218A0E5CA}"/>
              </a:ext>
            </a:extLst>
          </p:cNvPr>
          <p:cNvSpPr txBox="1"/>
          <p:nvPr/>
        </p:nvSpPr>
        <p:spPr>
          <a:xfrm>
            <a:off x="304800" y="1016953"/>
            <a:ext cx="5661102" cy="3667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lnSpc>
                <a:spcPct val="123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1600" b="1" dirty="0">
                <a:solidFill>
                  <a:schemeClr val="accent2"/>
                </a:solidFill>
              </a:rPr>
              <a:t>Referrals Available and Processed Based on Primary Diagnosis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746E3325-DAC1-4F18-89F0-228EDC08936D}"/>
              </a:ext>
            </a:extLst>
          </p:cNvPr>
          <p:cNvSpPr txBox="1"/>
          <p:nvPr/>
        </p:nvSpPr>
        <p:spPr>
          <a:xfrm>
            <a:off x="6755953" y="128217"/>
            <a:ext cx="4847063" cy="3323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lnSpc>
                <a:spcPct val="123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1400" b="1" dirty="0">
                <a:solidFill>
                  <a:schemeClr val="accent2"/>
                </a:solidFill>
              </a:rPr>
              <a:t>Referrals Available and Processed Based on Hours Requested</a:t>
            </a:r>
          </a:p>
        </p:txBody>
      </p:sp>
      <p:graphicFrame>
        <p:nvGraphicFramePr>
          <p:cNvPr id="18" name="Table 14">
            <a:extLst>
              <a:ext uri="{FF2B5EF4-FFF2-40B4-BE49-F238E27FC236}">
                <a16:creationId xmlns:a16="http://schemas.microsoft.com/office/drawing/2014/main" id="{9613E14F-B584-404D-A28D-26B49540454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6773603"/>
              </p:ext>
            </p:extLst>
          </p:nvPr>
        </p:nvGraphicFramePr>
        <p:xfrm>
          <a:off x="6471778" y="447192"/>
          <a:ext cx="5415415" cy="2399493"/>
        </p:xfrm>
        <a:graphic>
          <a:graphicData uri="http://schemas.openxmlformats.org/drawingml/2006/table">
            <a:tbl>
              <a:tblPr firstRow="1" bandRow="1">
                <a:tableStyleId>{9DCAF9ED-07DC-4A11-8D7F-57B35C25682E}</a:tableStyleId>
              </a:tblPr>
              <a:tblGrid>
                <a:gridCol w="1612270">
                  <a:extLst>
                    <a:ext uri="{9D8B030D-6E8A-4147-A177-3AD203B41FA5}">
                      <a16:colId xmlns:a16="http://schemas.microsoft.com/office/drawing/2014/main" val="1565799229"/>
                    </a:ext>
                  </a:extLst>
                </a:gridCol>
                <a:gridCol w="1316483">
                  <a:extLst>
                    <a:ext uri="{9D8B030D-6E8A-4147-A177-3AD203B41FA5}">
                      <a16:colId xmlns:a16="http://schemas.microsoft.com/office/drawing/2014/main" val="2525274532"/>
                    </a:ext>
                  </a:extLst>
                </a:gridCol>
                <a:gridCol w="1249841">
                  <a:extLst>
                    <a:ext uri="{9D8B030D-6E8A-4147-A177-3AD203B41FA5}">
                      <a16:colId xmlns:a16="http://schemas.microsoft.com/office/drawing/2014/main" val="2764948644"/>
                    </a:ext>
                  </a:extLst>
                </a:gridCol>
                <a:gridCol w="1236821">
                  <a:extLst>
                    <a:ext uri="{9D8B030D-6E8A-4147-A177-3AD203B41FA5}">
                      <a16:colId xmlns:a16="http://schemas.microsoft.com/office/drawing/2014/main" val="363435837"/>
                    </a:ext>
                  </a:extLst>
                </a:gridCol>
              </a:tblGrid>
              <a:tr h="827895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Hours Per Week Requested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Referrals Currently  Available</a:t>
                      </a:r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Total Processed Referrals </a:t>
                      </a:r>
                      <a:r>
                        <a:rPr lang="en-US" sz="1200" b="0" u="none" strike="noStrike" dirty="0">
                          <a:solidFill>
                            <a:srgbClr val="FFFFFF"/>
                          </a:solidFill>
                          <a:effectLst/>
                        </a:rPr>
                        <a:t>(within past 6 months)</a:t>
                      </a:r>
                      <a:endParaRPr lang="en-US" sz="1200" b="0" dirty="0"/>
                    </a:p>
                    <a:p>
                      <a:pPr algn="ctr"/>
                      <a:r>
                        <a:rPr lang="en-US" sz="1400" dirty="0"/>
                        <a:t>Number        Percent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r>
                        <a:rPr lang="en-US" dirty="0"/>
                        <a:t>Percent Processed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63044042"/>
                  </a:ext>
                </a:extLst>
              </a:tr>
              <a:tr h="260528">
                <a:tc>
                  <a:txBody>
                    <a:bodyPr/>
                    <a:lstStyle/>
                    <a:p>
                      <a:pPr marL="111125" indent="0" algn="l" fontAlgn="b"/>
                      <a:r>
                        <a:rPr lang="en-US" sz="1400" u="none" strike="noStrike" dirty="0">
                          <a:effectLst/>
                          <a:latin typeface="+mn-lt"/>
                        </a:rPr>
                        <a:t>1-10 hours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36</a:t>
                      </a:r>
                    </a:p>
                  </a:txBody>
                  <a:tcPr marL="9525" marR="9525" marT="9525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126</a:t>
                      </a:r>
                    </a:p>
                  </a:txBody>
                  <a:tcPr marL="9525" marR="9525" marT="9525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78%</a:t>
                      </a:r>
                    </a:p>
                  </a:txBody>
                  <a:tcPr marL="9525" marR="9525" marT="9525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47426159"/>
                  </a:ext>
                </a:extLst>
              </a:tr>
              <a:tr h="268246">
                <a:tc>
                  <a:txBody>
                    <a:bodyPr/>
                    <a:lstStyle/>
                    <a:p>
                      <a:pPr marL="111125" indent="0" algn="l" fontAlgn="b"/>
                      <a:r>
                        <a:rPr lang="en-US" sz="1400" u="none" strike="noStrike" dirty="0">
                          <a:effectLst/>
                          <a:latin typeface="+mn-lt"/>
                        </a:rPr>
                        <a:t>11-20 hours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38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108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74%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819457421"/>
                  </a:ext>
                </a:extLst>
              </a:tr>
              <a:tr h="260706">
                <a:tc>
                  <a:txBody>
                    <a:bodyPr/>
                    <a:lstStyle/>
                    <a:p>
                      <a:pPr marL="111125" indent="0" algn="l" fontAlgn="b"/>
                      <a:r>
                        <a:rPr lang="en-US" sz="1400" u="none" strike="noStrike" dirty="0">
                          <a:effectLst/>
                          <a:latin typeface="+mn-lt"/>
                        </a:rPr>
                        <a:t>21-30 hours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35</a:t>
                      </a:r>
                    </a:p>
                  </a:txBody>
                  <a:tcPr marL="9525" marR="9525" marT="9525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80</a:t>
                      </a:r>
                    </a:p>
                  </a:txBody>
                  <a:tcPr marL="9525" marR="9525" marT="9525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70%</a:t>
                      </a:r>
                    </a:p>
                  </a:txBody>
                  <a:tcPr marL="9525" marR="9525" marT="9525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03367689"/>
                  </a:ext>
                </a:extLst>
              </a:tr>
              <a:tr h="260706">
                <a:tc>
                  <a:txBody>
                    <a:bodyPr/>
                    <a:lstStyle/>
                    <a:p>
                      <a:pPr marL="111125" indent="0" algn="l" fontAlgn="b"/>
                      <a:r>
                        <a:rPr lang="en-US" sz="1400" u="none" strike="noStrike" dirty="0">
                          <a:effectLst/>
                          <a:latin typeface="+mn-lt"/>
                        </a:rPr>
                        <a:t>31-40 hours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25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62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71%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099856718"/>
                  </a:ext>
                </a:extLst>
              </a:tr>
              <a:tr h="260706">
                <a:tc>
                  <a:txBody>
                    <a:bodyPr/>
                    <a:lstStyle/>
                    <a:p>
                      <a:pPr marL="111125" indent="0" algn="l" fontAlgn="b"/>
                      <a:r>
                        <a:rPr lang="en-US" sz="1400" u="none" strike="noStrike" dirty="0">
                          <a:effectLst/>
                          <a:latin typeface="+mn-lt"/>
                        </a:rPr>
                        <a:t>41 hours plus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27</a:t>
                      </a:r>
                    </a:p>
                  </a:txBody>
                  <a:tcPr marL="9525" marR="9525" marT="9525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63</a:t>
                      </a:r>
                    </a:p>
                  </a:txBody>
                  <a:tcPr marL="9525" marR="9525" marT="9525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70%</a:t>
                      </a:r>
                    </a:p>
                  </a:txBody>
                  <a:tcPr marL="9525" marR="9525" marT="9525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56609122"/>
                  </a:ext>
                </a:extLst>
              </a:tr>
              <a:tr h="260706">
                <a:tc>
                  <a:txBody>
                    <a:bodyPr/>
                    <a:lstStyle/>
                    <a:p>
                      <a:pPr marL="111125" indent="0" algn="l" fontAlgn="b"/>
                      <a:r>
                        <a:rPr lang="en-US" sz="1400" b="1" u="none" strike="noStrike" dirty="0">
                          <a:effectLst/>
                          <a:latin typeface="+mn-lt"/>
                        </a:rPr>
                        <a:t>Grand Total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161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439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73%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012139688"/>
                  </a:ext>
                </a:extLst>
              </a:tr>
            </a:tbl>
          </a:graphicData>
        </a:graphic>
      </p:graphicFrame>
      <p:sp>
        <p:nvSpPr>
          <p:cNvPr id="19" name="TextBox 18">
            <a:extLst>
              <a:ext uri="{FF2B5EF4-FFF2-40B4-BE49-F238E27FC236}">
                <a16:creationId xmlns:a16="http://schemas.microsoft.com/office/drawing/2014/main" id="{5669635D-2157-47CC-9161-F576A3F622E1}"/>
              </a:ext>
            </a:extLst>
          </p:cNvPr>
          <p:cNvSpPr txBox="1"/>
          <p:nvPr/>
        </p:nvSpPr>
        <p:spPr>
          <a:xfrm>
            <a:off x="7040125" y="2820549"/>
            <a:ext cx="4847066" cy="5974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lnSpc>
                <a:spcPct val="123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1400" b="1" dirty="0">
                <a:solidFill>
                  <a:schemeClr val="accent2"/>
                </a:solidFill>
              </a:rPr>
              <a:t>Referrals Available and Processed Based on Consumer Language</a:t>
            </a:r>
          </a:p>
        </p:txBody>
      </p:sp>
      <p:graphicFrame>
        <p:nvGraphicFramePr>
          <p:cNvPr id="20" name="Table 19">
            <a:extLst>
              <a:ext uri="{FF2B5EF4-FFF2-40B4-BE49-F238E27FC236}">
                <a16:creationId xmlns:a16="http://schemas.microsoft.com/office/drawing/2014/main" id="{2C413F52-F474-479B-B85C-0EA2BC3357C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88910584"/>
              </p:ext>
            </p:extLst>
          </p:nvPr>
        </p:nvGraphicFramePr>
        <p:xfrm>
          <a:off x="6471777" y="3119253"/>
          <a:ext cx="5415414" cy="2960370"/>
        </p:xfrm>
        <a:graphic>
          <a:graphicData uri="http://schemas.openxmlformats.org/drawingml/2006/table">
            <a:tbl>
              <a:tblPr firstRow="1" bandRow="1">
                <a:tableStyleId>{9DCAF9ED-07DC-4A11-8D7F-57B35C25682E}</a:tableStyleId>
              </a:tblPr>
              <a:tblGrid>
                <a:gridCol w="1612270">
                  <a:extLst>
                    <a:ext uri="{9D8B030D-6E8A-4147-A177-3AD203B41FA5}">
                      <a16:colId xmlns:a16="http://schemas.microsoft.com/office/drawing/2014/main" val="1565799229"/>
                    </a:ext>
                  </a:extLst>
                </a:gridCol>
                <a:gridCol w="1361036">
                  <a:extLst>
                    <a:ext uri="{9D8B030D-6E8A-4147-A177-3AD203B41FA5}">
                      <a16:colId xmlns:a16="http://schemas.microsoft.com/office/drawing/2014/main" val="2525274532"/>
                    </a:ext>
                  </a:extLst>
                </a:gridCol>
                <a:gridCol w="1205287">
                  <a:extLst>
                    <a:ext uri="{9D8B030D-6E8A-4147-A177-3AD203B41FA5}">
                      <a16:colId xmlns:a16="http://schemas.microsoft.com/office/drawing/2014/main" val="2764948644"/>
                    </a:ext>
                  </a:extLst>
                </a:gridCol>
                <a:gridCol w="1236821">
                  <a:extLst>
                    <a:ext uri="{9D8B030D-6E8A-4147-A177-3AD203B41FA5}">
                      <a16:colId xmlns:a16="http://schemas.microsoft.com/office/drawing/2014/main" val="363435837"/>
                    </a:ext>
                  </a:extLst>
                </a:gridCol>
              </a:tblGrid>
              <a:tr h="657712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Primary Language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Referrals Currently  Available</a:t>
                      </a:r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Total Processed Referrals </a:t>
                      </a:r>
                      <a:r>
                        <a:rPr lang="en-US" sz="1200" b="0" u="none" strike="noStrike" dirty="0">
                          <a:solidFill>
                            <a:srgbClr val="FFFFFF"/>
                          </a:solidFill>
                          <a:effectLst/>
                        </a:rPr>
                        <a:t>(within past 6 months)</a:t>
                      </a:r>
                      <a:endParaRPr lang="en-US" sz="1200" b="0" dirty="0"/>
                    </a:p>
                    <a:p>
                      <a:pPr algn="ctr"/>
                      <a:r>
                        <a:rPr lang="en-US" sz="1400" dirty="0"/>
                        <a:t>Number        Percent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r>
                        <a:rPr lang="en-US" dirty="0"/>
                        <a:t>Percent Processed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63044042"/>
                  </a:ext>
                </a:extLst>
              </a:tr>
              <a:tr h="200397">
                <a:tc>
                  <a:txBody>
                    <a:bodyPr/>
                    <a:lstStyle/>
                    <a:p>
                      <a:pPr marL="111125" indent="0"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English</a:t>
                      </a:r>
                    </a:p>
                  </a:txBody>
                  <a:tcPr marL="9525" marR="9525" marT="9525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149</a:t>
                      </a:r>
                    </a:p>
                  </a:txBody>
                  <a:tcPr marL="9525" marR="9525" marT="9525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300</a:t>
                      </a:r>
                    </a:p>
                  </a:txBody>
                  <a:tcPr marL="9525" marR="9525" marT="9525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67%</a:t>
                      </a:r>
                    </a:p>
                  </a:txBody>
                  <a:tcPr marL="9525" marR="9525" marT="9525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47426159"/>
                  </a:ext>
                </a:extLst>
              </a:tr>
              <a:tr h="200397">
                <a:tc>
                  <a:txBody>
                    <a:bodyPr/>
                    <a:lstStyle/>
                    <a:p>
                      <a:pPr marL="111125" indent="0"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Spanish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120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95%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819457421"/>
                  </a:ext>
                </a:extLst>
              </a:tr>
              <a:tr h="200397">
                <a:tc>
                  <a:txBody>
                    <a:bodyPr/>
                    <a:lstStyle/>
                    <a:p>
                      <a:pPr marL="111125" indent="0"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Portuguese</a:t>
                      </a:r>
                    </a:p>
                  </a:txBody>
                  <a:tcPr marL="9525" marR="9525" marT="9525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</a:t>
                      </a:r>
                    </a:p>
                  </a:txBody>
                  <a:tcPr marL="9525" marR="9525" marT="9525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13</a:t>
                      </a:r>
                    </a:p>
                  </a:txBody>
                  <a:tcPr marL="9525" marR="9525" marT="9525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87%</a:t>
                      </a:r>
                    </a:p>
                  </a:txBody>
                  <a:tcPr marL="9525" marR="9525" marT="9525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03367689"/>
                  </a:ext>
                </a:extLst>
              </a:tr>
              <a:tr h="200397">
                <a:tc>
                  <a:txBody>
                    <a:bodyPr/>
                    <a:lstStyle/>
                    <a:p>
                      <a:pPr marL="111125" indent="0"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Farsi</a:t>
                      </a: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</a:t>
                      </a: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0%</a:t>
                      </a:r>
                    </a:p>
                  </a:txBody>
                  <a:tcPr marL="9525" marR="9525" marT="9525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2602892"/>
                  </a:ext>
                </a:extLst>
              </a:tr>
              <a:tr h="200397">
                <a:tc>
                  <a:txBody>
                    <a:bodyPr/>
                    <a:lstStyle/>
                    <a:p>
                      <a:pPr marL="111125" indent="0"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Cambodian</a:t>
                      </a:r>
                    </a:p>
                  </a:txBody>
                  <a:tcPr marL="9525" marR="9525" marT="9525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</a:t>
                      </a:r>
                    </a:p>
                  </a:txBody>
                  <a:tcPr marL="9525" marR="9525" marT="9525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</a:t>
                      </a:r>
                    </a:p>
                  </a:txBody>
                  <a:tcPr marL="9525" marR="9525" marT="9525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50%</a:t>
                      </a:r>
                    </a:p>
                  </a:txBody>
                  <a:tcPr marL="9525" marR="9525" marT="9525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40195290"/>
                  </a:ext>
                </a:extLst>
              </a:tr>
              <a:tr h="200397">
                <a:tc>
                  <a:txBody>
                    <a:bodyPr/>
                    <a:lstStyle/>
                    <a:p>
                      <a:pPr marL="111125" indent="0"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Russian</a:t>
                      </a: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</a:t>
                      </a: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0%</a:t>
                      </a:r>
                    </a:p>
                  </a:txBody>
                  <a:tcPr marL="9525" marR="9525" marT="9525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19522316"/>
                  </a:ext>
                </a:extLst>
              </a:tr>
              <a:tr h="200397">
                <a:tc>
                  <a:txBody>
                    <a:bodyPr/>
                    <a:lstStyle/>
                    <a:p>
                      <a:pPr marL="111125" indent="0"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Armenian</a:t>
                      </a:r>
                    </a:p>
                  </a:txBody>
                  <a:tcPr marL="9525" marR="9525" marT="9525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</a:t>
                      </a:r>
                    </a:p>
                  </a:txBody>
                  <a:tcPr marL="9525" marR="9525" marT="9525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</a:t>
                      </a:r>
                    </a:p>
                  </a:txBody>
                  <a:tcPr marL="9525" marR="9525" marT="9525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50%</a:t>
                      </a:r>
                    </a:p>
                  </a:txBody>
                  <a:tcPr marL="9525" marR="9525" marT="9525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05729723"/>
                  </a:ext>
                </a:extLst>
              </a:tr>
              <a:tr h="200397">
                <a:tc>
                  <a:txBody>
                    <a:bodyPr/>
                    <a:lstStyle/>
                    <a:p>
                      <a:pPr marL="111125" indent="0"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Haitian Creole</a:t>
                      </a: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</a:t>
                      </a: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100%</a:t>
                      </a:r>
                    </a:p>
                  </a:txBody>
                  <a:tcPr marL="9525" marR="9525" marT="9525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38296906"/>
                  </a:ext>
                </a:extLst>
              </a:tr>
              <a:tr h="200397">
                <a:tc>
                  <a:txBody>
                    <a:bodyPr/>
                    <a:lstStyle/>
                    <a:p>
                      <a:pPr marL="111125" indent="0"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Italian</a:t>
                      </a:r>
                    </a:p>
                  </a:txBody>
                  <a:tcPr marL="9525" marR="9525" marT="9525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9525" marR="9525" marT="9525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</a:t>
                      </a:r>
                    </a:p>
                  </a:txBody>
                  <a:tcPr marL="9525" marR="9525" marT="9525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100%</a:t>
                      </a:r>
                    </a:p>
                  </a:txBody>
                  <a:tcPr marL="9525" marR="9525" marT="9525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76262761"/>
                  </a:ext>
                </a:extLst>
              </a:tr>
              <a:tr h="200397">
                <a:tc>
                  <a:txBody>
                    <a:bodyPr/>
                    <a:lstStyle/>
                    <a:p>
                      <a:pPr marL="111125" indent="0" algn="l" fontAlgn="b"/>
                      <a:r>
                        <a:rPr lang="en-US" sz="1400" b="1" u="none" strike="noStrike" dirty="0">
                          <a:effectLst/>
                          <a:latin typeface="+mn-lt"/>
                        </a:rPr>
                        <a:t>Grand Total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161</a:t>
                      </a: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439</a:t>
                      </a: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Book" panose="020B0503020102020204" pitchFamily="34" charset="0"/>
                        </a:rPr>
                        <a:t>73%</a:t>
                      </a:r>
                    </a:p>
                  </a:txBody>
                  <a:tcPr marL="9525" marR="9525" marT="9525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12139688"/>
                  </a:ext>
                </a:extLst>
              </a:tr>
            </a:tbl>
          </a:graphicData>
        </a:graphic>
      </p:graphicFrame>
      <p:sp>
        <p:nvSpPr>
          <p:cNvPr id="21" name="Footer Placeholder 3">
            <a:extLst>
              <a:ext uri="{FF2B5EF4-FFF2-40B4-BE49-F238E27FC236}">
                <a16:creationId xmlns:a16="http://schemas.microsoft.com/office/drawing/2014/main" id="{AC2E96A7-721F-49EA-8518-1D3002F4CC0C}"/>
              </a:ext>
            </a:extLst>
          </p:cNvPr>
          <p:cNvSpPr txBox="1">
            <a:spLocks/>
          </p:cNvSpPr>
          <p:nvPr/>
        </p:nvSpPr>
        <p:spPr>
          <a:xfrm>
            <a:off x="459754" y="6157274"/>
            <a:ext cx="77418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ru-RU"/>
            </a:defPPr>
            <a:lvl1pPr marL="0" algn="l" defTabSz="914400" rtl="0" eaLnBrk="1" latinLnBrk="0" hangingPunct="1">
              <a:defRPr sz="12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Home Care Provider Referral Portal Update 10/7/2024</a:t>
            </a:r>
          </a:p>
        </p:txBody>
      </p:sp>
    </p:spTree>
    <p:extLst>
      <p:ext uri="{BB962C8B-B14F-4D97-AF65-F5344CB8AC3E}">
        <p14:creationId xmlns:p14="http://schemas.microsoft.com/office/powerpoint/2010/main" val="38619544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68D014-3CB0-406F-B707-51B1B6EB9F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4799" y="80734"/>
            <a:ext cx="11504341" cy="729347"/>
          </a:xfrm>
        </p:spPr>
        <p:txBody>
          <a:bodyPr>
            <a:normAutofit fontScale="90000"/>
          </a:bodyPr>
          <a:lstStyle/>
          <a:p>
            <a:r>
              <a:rPr lang="en-US" sz="4000" dirty="0"/>
              <a:t>Home Care Provider Referral Portal – Detail by Program</a:t>
            </a:r>
            <a:br>
              <a:rPr lang="en-US" sz="3100" dirty="0"/>
            </a:br>
            <a:br>
              <a:rPr lang="en-US" sz="1300" dirty="0">
                <a:solidFill>
                  <a:srgbClr val="656666"/>
                </a:solidFill>
                <a:latin typeface="+mn-lt"/>
              </a:rPr>
            </a:br>
            <a:endParaRPr lang="en-US" sz="1300" dirty="0">
              <a:latin typeface="+mn-lt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E950FD-A5D8-4433-81C0-EDA6CF969C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EDF84B-C6E0-4237-8292-AD6332EF7C1F}" type="slidenum">
              <a:rPr lang="en-US" smtClean="0"/>
              <a:t>6</a:t>
            </a:fld>
            <a:endParaRPr lang="en-US" dirty="0"/>
          </a:p>
        </p:txBody>
      </p:sp>
      <p:sp>
        <p:nvSpPr>
          <p:cNvPr id="21" name="Footer Placeholder 3">
            <a:extLst>
              <a:ext uri="{FF2B5EF4-FFF2-40B4-BE49-F238E27FC236}">
                <a16:creationId xmlns:a16="http://schemas.microsoft.com/office/drawing/2014/main" id="{AC2E96A7-721F-49EA-8518-1D3002F4CC0C}"/>
              </a:ext>
            </a:extLst>
          </p:cNvPr>
          <p:cNvSpPr txBox="1">
            <a:spLocks/>
          </p:cNvSpPr>
          <p:nvPr/>
        </p:nvSpPr>
        <p:spPr>
          <a:xfrm>
            <a:off x="459754" y="6157274"/>
            <a:ext cx="77418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ru-RU"/>
            </a:defPPr>
            <a:lvl1pPr marL="0" algn="l" defTabSz="914400" rtl="0" eaLnBrk="1" latinLnBrk="0" hangingPunct="1">
              <a:defRPr sz="12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Home Care Provider Referral Portal Update 10/7/2024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93D35A5-AC59-4C09-8225-84CD1D9ECF3C}"/>
              </a:ext>
            </a:extLst>
          </p:cNvPr>
          <p:cNvSpPr txBox="1"/>
          <p:nvPr/>
        </p:nvSpPr>
        <p:spPr>
          <a:xfrm>
            <a:off x="459755" y="995172"/>
            <a:ext cx="11271328" cy="5974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l">
              <a:lnSpc>
                <a:spcPct val="123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US" sz="1400" b="1" dirty="0"/>
              <a:t>Home Care referrals for </a:t>
            </a:r>
            <a:r>
              <a:rPr lang="en-US" sz="1400" b="1" dirty="0" err="1"/>
              <a:t>OHA@Home</a:t>
            </a:r>
            <a:r>
              <a:rPr lang="en-US" sz="1400" b="1" dirty="0"/>
              <a:t> Cost Share program participants and Neighborhood Health Plan of RI members are not tracked in the referral portal.  Information is gathered separately and shown in the charts below.</a:t>
            </a:r>
          </a:p>
        </p:txBody>
      </p:sp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DBE7CE42-385C-5EDC-546C-F56AABE0472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44863773"/>
              </p:ext>
            </p:extLst>
          </p:nvPr>
        </p:nvGraphicFramePr>
        <p:xfrm>
          <a:off x="304799" y="1708032"/>
          <a:ext cx="5517673" cy="433378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23CC4161-EE45-4D22-B3B0-A4B234EF717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95301036"/>
              </p:ext>
            </p:extLst>
          </p:nvPr>
        </p:nvGraphicFramePr>
        <p:xfrm>
          <a:off x="6369527" y="1708031"/>
          <a:ext cx="5517673" cy="433378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4711483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68D014-3CB0-406F-B707-51B1B6EB9F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4800" y="80734"/>
            <a:ext cx="11582400" cy="701731"/>
          </a:xfrm>
        </p:spPr>
        <p:txBody>
          <a:bodyPr>
            <a:normAutofit/>
          </a:bodyPr>
          <a:lstStyle/>
          <a:p>
            <a:r>
              <a:rPr lang="en-US" sz="3600" dirty="0"/>
              <a:t>Home Care Provider Referral Portal – Contact Information 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E950FD-A5D8-4433-81C0-EDA6CF969C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EDF84B-C6E0-4237-8292-AD6332EF7C1F}" type="slidenum">
              <a:rPr lang="en-US" smtClean="0"/>
              <a:t>7</a:t>
            </a:fld>
            <a:endParaRPr lang="en-US" dirty="0"/>
          </a:p>
        </p:txBody>
      </p:sp>
      <p:sp>
        <p:nvSpPr>
          <p:cNvPr id="21" name="Footer Placeholder 3">
            <a:extLst>
              <a:ext uri="{FF2B5EF4-FFF2-40B4-BE49-F238E27FC236}">
                <a16:creationId xmlns:a16="http://schemas.microsoft.com/office/drawing/2014/main" id="{AC2E96A7-721F-49EA-8518-1D3002F4CC0C}"/>
              </a:ext>
            </a:extLst>
          </p:cNvPr>
          <p:cNvSpPr txBox="1">
            <a:spLocks/>
          </p:cNvSpPr>
          <p:nvPr/>
        </p:nvSpPr>
        <p:spPr>
          <a:xfrm>
            <a:off x="459754" y="6157274"/>
            <a:ext cx="77418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ru-RU"/>
            </a:defPPr>
            <a:lvl1pPr marL="0" algn="l" defTabSz="914400" rtl="0" eaLnBrk="1" latinLnBrk="0" hangingPunct="1">
              <a:defRPr sz="12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Home Care Provider Referral Portal Update 10/7/2024</a:t>
            </a:r>
          </a:p>
        </p:txBody>
      </p:sp>
      <p:graphicFrame>
        <p:nvGraphicFramePr>
          <p:cNvPr id="3" name="Table 3">
            <a:extLst>
              <a:ext uri="{FF2B5EF4-FFF2-40B4-BE49-F238E27FC236}">
                <a16:creationId xmlns:a16="http://schemas.microsoft.com/office/drawing/2014/main" id="{AAA087E1-7AA3-45CF-A238-40580FBB6BA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2697549"/>
              </p:ext>
            </p:extLst>
          </p:nvPr>
        </p:nvGraphicFramePr>
        <p:xfrm>
          <a:off x="262269" y="1264165"/>
          <a:ext cx="11624931" cy="3358007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2401805">
                  <a:extLst>
                    <a:ext uri="{9D8B030D-6E8A-4147-A177-3AD203B41FA5}">
                      <a16:colId xmlns:a16="http://schemas.microsoft.com/office/drawing/2014/main" val="35247793"/>
                    </a:ext>
                  </a:extLst>
                </a:gridCol>
                <a:gridCol w="4103220">
                  <a:extLst>
                    <a:ext uri="{9D8B030D-6E8A-4147-A177-3AD203B41FA5}">
                      <a16:colId xmlns:a16="http://schemas.microsoft.com/office/drawing/2014/main" val="3625873916"/>
                    </a:ext>
                  </a:extLst>
                </a:gridCol>
                <a:gridCol w="1822134">
                  <a:extLst>
                    <a:ext uri="{9D8B030D-6E8A-4147-A177-3AD203B41FA5}">
                      <a16:colId xmlns:a16="http://schemas.microsoft.com/office/drawing/2014/main" val="1768982981"/>
                    </a:ext>
                  </a:extLst>
                </a:gridCol>
                <a:gridCol w="3297772">
                  <a:extLst>
                    <a:ext uri="{9D8B030D-6E8A-4147-A177-3AD203B41FA5}">
                      <a16:colId xmlns:a16="http://schemas.microsoft.com/office/drawing/2014/main" val="3679469693"/>
                    </a:ext>
                  </a:extLst>
                </a:gridCol>
              </a:tblGrid>
              <a:tr h="388486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Agency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Contact About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Telephone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Email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58947894"/>
                  </a:ext>
                </a:extLst>
              </a:tr>
              <a:tr h="670537">
                <a:tc>
                  <a:txBody>
                    <a:bodyPr/>
                    <a:lstStyle/>
                    <a:p>
                      <a:r>
                        <a:rPr lang="en-US" sz="1600" b="0" dirty="0" err="1">
                          <a:solidFill>
                            <a:schemeClr val="accent2"/>
                          </a:solidFill>
                        </a:rPr>
                        <a:t>Gainwell</a:t>
                      </a:r>
                      <a:r>
                        <a:rPr lang="en-US" sz="1600" b="0" dirty="0">
                          <a:solidFill>
                            <a:schemeClr val="accent2"/>
                          </a:solidFill>
                        </a:rPr>
                        <a:t> Technologies Help Desk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0" dirty="0">
                          <a:solidFill>
                            <a:schemeClr val="accent2"/>
                          </a:solidFill>
                        </a:rPr>
                        <a:t>Claim Status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chemeClr val="accent2"/>
                          </a:solidFill>
                        </a:rPr>
                        <a:t>401-784-8100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b="0" dirty="0">
                        <a:solidFill>
                          <a:schemeClr val="accent2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52647935"/>
                  </a:ext>
                </a:extLst>
              </a:tr>
              <a:tr h="957910">
                <a:tc>
                  <a:txBody>
                    <a:bodyPr/>
                    <a:lstStyle/>
                    <a:p>
                      <a:r>
                        <a:rPr lang="en-US" sz="1600" b="0" dirty="0" err="1">
                          <a:solidFill>
                            <a:schemeClr val="accent2"/>
                          </a:solidFill>
                        </a:rPr>
                        <a:t>Gainwell</a:t>
                      </a:r>
                      <a:r>
                        <a:rPr lang="en-US" sz="1600" b="0" dirty="0">
                          <a:solidFill>
                            <a:schemeClr val="accent2"/>
                          </a:solidFill>
                        </a:rPr>
                        <a:t> Technologies</a:t>
                      </a:r>
                    </a:p>
                    <a:p>
                      <a:r>
                        <a:rPr lang="en-US" sz="1600" b="0" dirty="0">
                          <a:solidFill>
                            <a:schemeClr val="accent2"/>
                          </a:solidFill>
                        </a:rPr>
                        <a:t>Marlene Lamoureux, Provider Representative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0">
                          <a:solidFill>
                            <a:schemeClr val="accent2"/>
                          </a:solidFill>
                        </a:rPr>
                        <a:t>Provider Education </a:t>
                      </a:r>
                      <a:r>
                        <a:rPr lang="en-US" sz="1600" b="0" dirty="0">
                          <a:solidFill>
                            <a:schemeClr val="accent2"/>
                          </a:solidFill>
                        </a:rPr>
                        <a:t>and Training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chemeClr val="accent2"/>
                          </a:solidFill>
                        </a:rPr>
                        <a:t>401-784-3805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0" dirty="0">
                          <a:solidFill>
                            <a:schemeClr val="accent2"/>
                          </a:solidFill>
                        </a:rPr>
                        <a:t>Marlene.Lamoureux@gainwelltechnologies.com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80888307"/>
                  </a:ext>
                </a:extLst>
              </a:tr>
              <a:tr h="670537">
                <a:tc>
                  <a:txBody>
                    <a:bodyPr/>
                    <a:lstStyle/>
                    <a:p>
                      <a:r>
                        <a:rPr lang="en-US" sz="1600" b="0" dirty="0">
                          <a:solidFill>
                            <a:schemeClr val="accent2"/>
                          </a:solidFill>
                        </a:rPr>
                        <a:t>Department of Human Services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0" dirty="0">
                          <a:solidFill>
                            <a:schemeClr val="accent2"/>
                          </a:solidFill>
                        </a:rPr>
                        <a:t>Eligibility and Prior Authorizations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chemeClr val="accent2"/>
                          </a:solidFill>
                        </a:rPr>
                        <a:t>401-415-8455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0" dirty="0">
                          <a:solidFill>
                            <a:schemeClr val="accent2"/>
                          </a:solidFill>
                          <a:hlinkClick r:id="rId2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DHS.LTSS@dhs.ri.gov</a:t>
                      </a:r>
                      <a:endParaRPr lang="en-US" sz="1600" b="0" dirty="0">
                        <a:solidFill>
                          <a:schemeClr val="accent2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61458329"/>
                  </a:ext>
                </a:extLst>
              </a:tr>
              <a:tr h="670537">
                <a:tc>
                  <a:txBody>
                    <a:bodyPr/>
                    <a:lstStyle/>
                    <a:p>
                      <a:r>
                        <a:rPr lang="en-US" sz="1600" b="0" dirty="0">
                          <a:solidFill>
                            <a:schemeClr val="accent2"/>
                          </a:solidFill>
                        </a:rPr>
                        <a:t>Medicaid/Office of Community Programs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0" dirty="0">
                          <a:solidFill>
                            <a:schemeClr val="accent2"/>
                          </a:solidFill>
                        </a:rPr>
                        <a:t>Prior Authorizations and general Home Care Provider Referral Portal issues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chemeClr val="accent2"/>
                          </a:solidFill>
                        </a:rPr>
                        <a:t>401-462-6393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0" dirty="0">
                          <a:solidFill>
                            <a:schemeClr val="accent2"/>
                          </a:solidFill>
                          <a:hlinkClick r:id="rId3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OHHS.OCP@ohhs.ri.gov</a:t>
                      </a:r>
                      <a:endParaRPr lang="en-US" sz="1600" b="0" dirty="0">
                        <a:solidFill>
                          <a:schemeClr val="accent2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4719851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3082808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68D014-3CB0-406F-B707-51B1B6EB9F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4800" y="80734"/>
            <a:ext cx="11582400" cy="701731"/>
          </a:xfrm>
        </p:spPr>
        <p:txBody>
          <a:bodyPr>
            <a:normAutofit/>
          </a:bodyPr>
          <a:lstStyle/>
          <a:p>
            <a:r>
              <a:rPr lang="en-US" sz="3600" dirty="0"/>
              <a:t>Home Care Provider Referral Portal – Contact Information 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E950FD-A5D8-4433-81C0-EDA6CF969C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EDF84B-C6E0-4237-8292-AD6332EF7C1F}" type="slidenum">
              <a:rPr lang="en-US" smtClean="0"/>
              <a:t>8</a:t>
            </a:fld>
            <a:endParaRPr lang="en-US" dirty="0"/>
          </a:p>
        </p:txBody>
      </p:sp>
      <p:sp>
        <p:nvSpPr>
          <p:cNvPr id="21" name="Footer Placeholder 3">
            <a:extLst>
              <a:ext uri="{FF2B5EF4-FFF2-40B4-BE49-F238E27FC236}">
                <a16:creationId xmlns:a16="http://schemas.microsoft.com/office/drawing/2014/main" id="{AC2E96A7-721F-49EA-8518-1D3002F4CC0C}"/>
              </a:ext>
            </a:extLst>
          </p:cNvPr>
          <p:cNvSpPr txBox="1">
            <a:spLocks/>
          </p:cNvSpPr>
          <p:nvPr/>
        </p:nvSpPr>
        <p:spPr>
          <a:xfrm>
            <a:off x="459754" y="6157275"/>
            <a:ext cx="7741840" cy="33832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ru-RU"/>
            </a:defPPr>
            <a:lvl1pPr marL="0" algn="l" defTabSz="914400" rtl="0" eaLnBrk="1" latinLnBrk="0" hangingPunct="1">
              <a:defRPr sz="12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Home Care Provider Referral Portal Update 10/7/2024</a:t>
            </a:r>
          </a:p>
        </p:txBody>
      </p:sp>
      <p:graphicFrame>
        <p:nvGraphicFramePr>
          <p:cNvPr id="3" name="Table 3">
            <a:extLst>
              <a:ext uri="{FF2B5EF4-FFF2-40B4-BE49-F238E27FC236}">
                <a16:creationId xmlns:a16="http://schemas.microsoft.com/office/drawing/2014/main" id="{AAA087E1-7AA3-45CF-A238-40580FBB6BA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19566881"/>
              </p:ext>
            </p:extLst>
          </p:nvPr>
        </p:nvGraphicFramePr>
        <p:xfrm>
          <a:off x="1297403" y="1493035"/>
          <a:ext cx="9597189" cy="3871929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2503305">
                  <a:extLst>
                    <a:ext uri="{9D8B030D-6E8A-4147-A177-3AD203B41FA5}">
                      <a16:colId xmlns:a16="http://schemas.microsoft.com/office/drawing/2014/main" val="35247793"/>
                    </a:ext>
                  </a:extLst>
                </a:gridCol>
                <a:gridCol w="3070408">
                  <a:extLst>
                    <a:ext uri="{9D8B030D-6E8A-4147-A177-3AD203B41FA5}">
                      <a16:colId xmlns:a16="http://schemas.microsoft.com/office/drawing/2014/main" val="1768982981"/>
                    </a:ext>
                  </a:extLst>
                </a:gridCol>
                <a:gridCol w="4023476">
                  <a:extLst>
                    <a:ext uri="{9D8B030D-6E8A-4147-A177-3AD203B41FA5}">
                      <a16:colId xmlns:a16="http://schemas.microsoft.com/office/drawing/2014/main" val="3679469693"/>
                    </a:ext>
                  </a:extLst>
                </a:gridCol>
              </a:tblGrid>
              <a:tr h="388486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Agency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Telephone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Email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58947894"/>
                  </a:ext>
                </a:extLst>
              </a:tr>
              <a:tr h="670537">
                <a:tc>
                  <a:txBody>
                    <a:bodyPr/>
                    <a:lstStyle/>
                    <a:p>
                      <a:r>
                        <a:rPr lang="en-US" sz="1600" b="0" dirty="0">
                          <a:solidFill>
                            <a:schemeClr val="accent2"/>
                          </a:solidFill>
                        </a:rPr>
                        <a:t>Child and Family Services – Newport/Middletown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chemeClr val="accent2"/>
                          </a:solidFill>
                        </a:rPr>
                        <a:t>401-848-4120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0" dirty="0">
                          <a:solidFill>
                            <a:schemeClr val="accent2"/>
                          </a:solidFill>
                          <a:hlinkClick r:id="rId2"/>
                        </a:rPr>
                        <a:t>jstephens-burt@childandfamilyri.org</a:t>
                      </a:r>
                      <a:endParaRPr lang="en-US" sz="1600" b="0" dirty="0">
                        <a:solidFill>
                          <a:schemeClr val="accent2"/>
                        </a:solidFill>
                      </a:endParaRPr>
                    </a:p>
                    <a:p>
                      <a:endParaRPr lang="en-US" sz="1600" b="0" dirty="0">
                        <a:solidFill>
                          <a:schemeClr val="accent2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52647935"/>
                  </a:ext>
                </a:extLst>
              </a:tr>
              <a:tr h="801295">
                <a:tc>
                  <a:txBody>
                    <a:bodyPr/>
                    <a:lstStyle/>
                    <a:p>
                      <a:r>
                        <a:rPr lang="en-US" sz="1600" b="0" dirty="0">
                          <a:solidFill>
                            <a:schemeClr val="accent2"/>
                          </a:solidFill>
                        </a:rPr>
                        <a:t>Child and Family Services – Providence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chemeClr val="accent2"/>
                          </a:solidFill>
                        </a:rPr>
                        <a:t>401-595-3708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0" dirty="0">
                          <a:solidFill>
                            <a:schemeClr val="accent2"/>
                          </a:solidFill>
                          <a:hlinkClick r:id="rId2"/>
                        </a:rPr>
                        <a:t>jstephens-burt@childandfamilyri.org</a:t>
                      </a:r>
                      <a:endParaRPr lang="en-US" sz="1600" b="0" dirty="0">
                        <a:solidFill>
                          <a:schemeClr val="accent2"/>
                        </a:solidFill>
                      </a:endParaRPr>
                    </a:p>
                    <a:p>
                      <a:endParaRPr lang="en-US" sz="1600" b="0" dirty="0">
                        <a:solidFill>
                          <a:schemeClr val="accent2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80888307"/>
                  </a:ext>
                </a:extLst>
              </a:tr>
              <a:tr h="670537">
                <a:tc>
                  <a:txBody>
                    <a:bodyPr/>
                    <a:lstStyle/>
                    <a:p>
                      <a:r>
                        <a:rPr lang="en-US" sz="1600" b="0" dirty="0">
                          <a:solidFill>
                            <a:schemeClr val="accent2"/>
                          </a:solidFill>
                        </a:rPr>
                        <a:t>East Bay CAP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chemeClr val="accent2"/>
                          </a:solidFill>
                        </a:rPr>
                        <a:t>401-490-1152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0" dirty="0">
                          <a:solidFill>
                            <a:schemeClr val="accent2"/>
                          </a:solidFill>
                          <a:hlinkClick r:id="rId3"/>
                        </a:rPr>
                        <a:t>rcovington@ebcap.org</a:t>
                      </a:r>
                      <a:r>
                        <a:rPr lang="en-US" sz="1600" b="0" dirty="0">
                          <a:solidFill>
                            <a:schemeClr val="accent2"/>
                          </a:solidFill>
                        </a:rPr>
                        <a:t>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61458329"/>
                  </a:ext>
                </a:extLst>
              </a:tr>
              <a:tr h="670537">
                <a:tc>
                  <a:txBody>
                    <a:bodyPr/>
                    <a:lstStyle/>
                    <a:p>
                      <a:r>
                        <a:rPr lang="en-US" sz="1600" b="0" dirty="0">
                          <a:solidFill>
                            <a:schemeClr val="accent2"/>
                          </a:solidFill>
                        </a:rPr>
                        <a:t>Tri-County CAP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chemeClr val="accent2"/>
                          </a:solidFill>
                        </a:rPr>
                        <a:t>401-709-2643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0" dirty="0">
                          <a:solidFill>
                            <a:schemeClr val="accent2"/>
                          </a:solidFill>
                          <a:hlinkClick r:id="rId4"/>
                        </a:rPr>
                        <a:t>rspirito@tricountyri.org</a:t>
                      </a:r>
                      <a:r>
                        <a:rPr lang="en-US" sz="1600" b="0" dirty="0">
                          <a:solidFill>
                            <a:schemeClr val="accent2"/>
                          </a:solidFill>
                        </a:rPr>
                        <a:t>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47198517"/>
                  </a:ext>
                </a:extLst>
              </a:tr>
              <a:tr h="670537">
                <a:tc>
                  <a:txBody>
                    <a:bodyPr/>
                    <a:lstStyle/>
                    <a:p>
                      <a:r>
                        <a:rPr lang="en-US" sz="1600" b="0" dirty="0">
                          <a:solidFill>
                            <a:schemeClr val="accent2"/>
                          </a:solidFill>
                        </a:rPr>
                        <a:t>West Bay CAP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chemeClr val="accent2"/>
                          </a:solidFill>
                        </a:rPr>
                        <a:t>401-924-5250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u="sng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5"/>
                        </a:rPr>
                        <a:t>Bbishop@westbaycap.org</a:t>
                      </a:r>
                      <a:r>
                        <a:rPr lang="en-US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u="sng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6"/>
                        </a:rPr>
                        <a:t>kmchugh@westbaycap.org</a:t>
                      </a:r>
                      <a:endParaRPr lang="en-US" sz="1600" b="0" dirty="0">
                        <a:solidFill>
                          <a:schemeClr val="accent2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32116741"/>
                  </a:ext>
                </a:extLst>
              </a:tr>
            </a:tbl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FF78FA50-2B91-4644-8450-A524265602DD}"/>
              </a:ext>
            </a:extLst>
          </p:cNvPr>
          <p:cNvSpPr txBox="1"/>
          <p:nvPr/>
        </p:nvSpPr>
        <p:spPr>
          <a:xfrm>
            <a:off x="1297405" y="1019943"/>
            <a:ext cx="4311180" cy="4010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lnSpc>
                <a:spcPct val="123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b="1" dirty="0">
                <a:solidFill>
                  <a:schemeClr val="accent2"/>
                </a:solidFill>
              </a:rPr>
              <a:t>Case Management Agencies 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3270BD8-6212-48DC-90A3-0394984B1056}"/>
              </a:ext>
            </a:extLst>
          </p:cNvPr>
          <p:cNvSpPr txBox="1"/>
          <p:nvPr/>
        </p:nvSpPr>
        <p:spPr>
          <a:xfrm>
            <a:off x="1243359" y="5664195"/>
            <a:ext cx="9705279" cy="3667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lnSpc>
                <a:spcPct val="123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1600" dirty="0">
                <a:solidFill>
                  <a:srgbClr val="656666"/>
                </a:solidFill>
              </a:rPr>
              <a:t>Updated Home Care Provider Referral Portal data reports are available on the EOHHS website.</a:t>
            </a:r>
          </a:p>
        </p:txBody>
      </p:sp>
    </p:spTree>
    <p:extLst>
      <p:ext uri="{BB962C8B-B14F-4D97-AF65-F5344CB8AC3E}">
        <p14:creationId xmlns:p14="http://schemas.microsoft.com/office/powerpoint/2010/main" val="1953727937"/>
      </p:ext>
    </p:extLst>
  </p:cSld>
  <p:clrMapOvr>
    <a:masterClrMapping/>
  </p:clrMapOvr>
</p:sld>
</file>

<file path=ppt/theme/theme1.xml><?xml version="1.0" encoding="utf-8"?>
<a:theme xmlns:a="http://schemas.openxmlformats.org/drawingml/2006/main" name="RI Branding">
  <a:themeElements>
    <a:clrScheme name="Rhode Island">
      <a:dk1>
        <a:sysClr val="windowText" lastClr="000000"/>
      </a:dk1>
      <a:lt1>
        <a:sysClr val="window" lastClr="FFFFFF"/>
      </a:lt1>
      <a:dk2>
        <a:srgbClr val="44546A"/>
      </a:dk2>
      <a:lt2>
        <a:srgbClr val="C4C4C4"/>
      </a:lt2>
      <a:accent1>
        <a:srgbClr val="EB5152"/>
      </a:accent1>
      <a:accent2>
        <a:srgbClr val="1E497F"/>
      </a:accent2>
      <a:accent3>
        <a:srgbClr val="8FBAE4"/>
      </a:accent3>
      <a:accent4>
        <a:srgbClr val="FFC709"/>
      </a:accent4>
      <a:accent5>
        <a:srgbClr val="404040"/>
      </a:accent5>
      <a:accent6>
        <a:srgbClr val="656565"/>
      </a:accent6>
      <a:hlink>
        <a:srgbClr val="0563C1"/>
      </a:hlink>
      <a:folHlink>
        <a:srgbClr val="954F72"/>
      </a:folHlink>
    </a:clrScheme>
    <a:fontScheme name="Rhode">
      <a:majorFont>
        <a:latin typeface="Franklin Gothic Demi Cond"/>
        <a:ea typeface=""/>
        <a:cs typeface=""/>
      </a:majorFont>
      <a:minorFont>
        <a:latin typeface="Franklin Gothic Book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rgbClr val="1E497F"/>
        </a:solidFill>
        <a:ln>
          <a:noFill/>
        </a:ln>
      </a:spPr>
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lnSpc>
            <a:spcPct val="123000"/>
          </a:lnSpc>
          <a:spcBef>
            <a:spcPts val="600"/>
          </a:spcBef>
          <a:spcAft>
            <a:spcPts val="600"/>
          </a:spcAft>
          <a:defRPr sz="160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square" rtlCol="0">
        <a:spAutoFit/>
      </a:bodyPr>
      <a:lstStyle>
        <a:defPPr algn="l">
          <a:lnSpc>
            <a:spcPct val="123000"/>
          </a:lnSpc>
          <a:spcBef>
            <a:spcPts val="600"/>
          </a:spcBef>
          <a:spcAft>
            <a:spcPts val="600"/>
          </a:spcAft>
          <a:defRPr sz="1600">
            <a:solidFill>
              <a:srgbClr val="656666"/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RI Branding" id="{1934AE36-DF28-4FA8-92D2-F039B8F1A079}" vid="{CD704D35-A323-45D0-AB87-BCFD7E9533A3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9E87EF686CCAA44BE008E9E81B3C4E5" ma:contentTypeVersion="10" ma:contentTypeDescription="Create a new document." ma:contentTypeScope="" ma:versionID="c03578363bf7e6c3af3b5834326053de">
  <xsd:schema xmlns:xsd="http://www.w3.org/2001/XMLSchema" xmlns:xs="http://www.w3.org/2001/XMLSchema" xmlns:p="http://schemas.microsoft.com/office/2006/metadata/properties" xmlns:ns3="9983c9db-6bda-4b6f-96cc-ec27f1fe6582" xmlns:ns4="4a4453ea-e422-4c22-bddd-64227edf7368" targetNamespace="http://schemas.microsoft.com/office/2006/metadata/properties" ma:root="true" ma:fieldsID="42ac919d6960fa496ec33163ad1134c7" ns3:_="" ns4:_="">
    <xsd:import namespace="9983c9db-6bda-4b6f-96cc-ec27f1fe6582"/>
    <xsd:import namespace="4a4453ea-e422-4c22-bddd-64227edf7368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MediaServiceDateTaken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983c9db-6bda-4b6f-96cc-ec27f1fe658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a4453ea-e422-4c22-bddd-64227edf7368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7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5D9B222F-4344-4938-A882-AAE61357A0C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983c9db-6bda-4b6f-96cc-ec27f1fe6582"/>
    <ds:schemaRef ds:uri="4a4453ea-e422-4c22-bddd-64227edf736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E07D8C62-B8C9-46F0-88EB-7D1075CE0A28}">
  <ds:schemaRefs>
    <ds:schemaRef ds:uri="http://schemas.microsoft.com/office/2006/documentManagement/types"/>
    <ds:schemaRef ds:uri="http://purl.org/dc/terms/"/>
    <ds:schemaRef ds:uri="4a4453ea-e422-4c22-bddd-64227edf7368"/>
    <ds:schemaRef ds:uri="9983c9db-6bda-4b6f-96cc-ec27f1fe6582"/>
    <ds:schemaRef ds:uri="http://purl.org/dc/dcmitype/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schemas.openxmlformats.org/package/2006/metadata/core-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C9CBF1A6-2A07-45BD-A581-EA6CA78F83DF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History timeline</Template>
  <TotalTime>0</TotalTime>
  <Words>1206</Words>
  <Application>Microsoft Office PowerPoint</Application>
  <PresentationFormat>Widescreen</PresentationFormat>
  <Paragraphs>452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5" baseType="lpstr">
      <vt:lpstr>Arial</vt:lpstr>
      <vt:lpstr>Calibri</vt:lpstr>
      <vt:lpstr>Franklin Gothic Book</vt:lpstr>
      <vt:lpstr>Franklin Gothic Demi Cond</vt:lpstr>
      <vt:lpstr>Trebuchet MS</vt:lpstr>
      <vt:lpstr>Wingdings</vt:lpstr>
      <vt:lpstr>RI Branding</vt:lpstr>
      <vt:lpstr>Home Care Provider Referral Portal – Summary NOTE:  Data does not include referrals for the OHA@Home Cost Share program or managed care.   </vt:lpstr>
      <vt:lpstr>Home Care Provider Referral Portal – Available Referrals NOTE:  Data does not include referrals for the OHA@Home Cost Share program or managed care. </vt:lpstr>
      <vt:lpstr>Home Care Provider Referral Portal – Aging of Referrals NOTE:  Data does not include referrals for the OHA@Home Cost Share program or managed care. </vt:lpstr>
      <vt:lpstr>Home Care Provider Referral Portal – Referrals Available and Processed By Zip Code                 NOTE:  Data does not include referrals for the OHA@Home Cost Share program or managed care. </vt:lpstr>
      <vt:lpstr>Home Care Provider Referral Portal NOTE:  Data does not include referrals for the OHA@Home Cost Share program or managed care. </vt:lpstr>
      <vt:lpstr>Home Care Provider Referral Portal – Detail by Program  </vt:lpstr>
      <vt:lpstr>Home Care Provider Referral Portal – Contact Information </vt:lpstr>
      <vt:lpstr>Home Care Provider Referral Portal – Contact Information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HCBS Program and Transition LTSS Workstream</dc:title>
  <dc:creator/>
  <cp:lastModifiedBy/>
  <cp:revision>229</cp:revision>
  <dcterms:created xsi:type="dcterms:W3CDTF">2021-02-01T15:02:50Z</dcterms:created>
  <dcterms:modified xsi:type="dcterms:W3CDTF">2024-10-07T19:50:39Z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0x01010059E87EF686CCAA44BE008E9E81B3C4E5</vt:lpwstr>
  </property>
</Properties>
</file>