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0" r:id="rId4"/>
  </p:sldMasterIdLst>
  <p:notesMasterIdLst>
    <p:notesMasterId r:id="rId13"/>
  </p:notesMasterIdLst>
  <p:sldIdLst>
    <p:sldId id="479" r:id="rId5"/>
    <p:sldId id="480" r:id="rId6"/>
    <p:sldId id="481" r:id="rId7"/>
    <p:sldId id="482" r:id="rId8"/>
    <p:sldId id="483" r:id="rId9"/>
    <p:sldId id="484" r:id="rId10"/>
    <p:sldId id="343" r:id="rId11"/>
    <p:sldId id="34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9E9"/>
    <a:srgbClr val="E6E6E6"/>
    <a:srgbClr val="F3AFBA"/>
    <a:srgbClr val="F7C9D1"/>
    <a:srgbClr val="BB6D05"/>
    <a:srgbClr val="B4001B"/>
    <a:srgbClr val="3B4D55"/>
    <a:srgbClr val="9399A1"/>
    <a:srgbClr val="DE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F09730-AA43-4CB9-B12E-05EFB53A0365}" v="69" dt="2024-10-07T19:48:43.80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35" autoAdjust="0"/>
    <p:restoredTop sz="94274" autoAdjust="0"/>
  </p:normalViewPr>
  <p:slideViewPr>
    <p:cSldViewPr snapToGrid="0">
      <p:cViewPr varScale="1">
        <p:scale>
          <a:sx n="83" d="100"/>
          <a:sy n="83" d="100"/>
        </p:scale>
        <p:origin x="4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igov-my.sharepoint.com/personal/karen_statser_ohhs_ri_gov/Documents/Documents/Home%20Care%20Provider%20Referral%20Portal/weekly%20report/Referral%20Metrics%202024-9-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igov-my.sharepoint.com/personal/karen_statser_ohhs_ri_gov/Documents/Documents/Home%20Care%20Provider%20Referral%20Portal/weekly%20report/Referral%20Metrics%202024-9-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rigov-my.sharepoint.com/personal/karen_statser_ohhs_ri_gov/Documents/Documents/Home%20Care%20Provider%20Referral%20Portal/weekly%20report/Referral%20Metrics%202024-9-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rigov-my.sharepoint.com/personal/karen_statser_ohhs_ri_gov/Documents/Documents/Home%20Care%20Provider%20Referral%20Portal/weekly%20report/Referral%20Metrics%202024-9-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Inflow/Outflow</a:t>
            </a:r>
          </a:p>
        </c:rich>
      </c:tx>
      <c:layout>
        <c:manualLayout>
          <c:xMode val="edge"/>
          <c:yMode val="edge"/>
          <c:x val="0.4247367550866460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'[Referral Metrics 2024-9-19.xlsx]Weekly Summary'!$A$10</c:f>
              <c:strCache>
                <c:ptCount val="1"/>
                <c:pt idx="0">
                  <c:v>Referrals Entered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6.3656672040099962E-17"/>
                  <c:y val="-3.24074074074074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23-483D-B0E3-5712B744D5CC}"/>
                </c:ext>
              </c:extLst>
            </c:dLbl>
            <c:dLbl>
              <c:idx val="3"/>
              <c:layout>
                <c:manualLayout>
                  <c:x val="-6.3656672040099962E-17"/>
                  <c:y val="-4.16666666666666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23-483D-B0E3-5712B744D5CC}"/>
                </c:ext>
              </c:extLst>
            </c:dLbl>
            <c:dLbl>
              <c:idx val="5"/>
              <c:layout>
                <c:manualLayout>
                  <c:x val="1.2029746281714786E-5"/>
                  <c:y val="-3.9953339165937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23-483D-B0E3-5712B744D5CC}"/>
                </c:ext>
              </c:extLst>
            </c:dLbl>
            <c:dLbl>
              <c:idx val="7"/>
              <c:layout>
                <c:manualLayout>
                  <c:x val="-1.736111111111111E-3"/>
                  <c:y val="4.18562263050447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23-483D-B0E3-5712B744D5CC}"/>
                </c:ext>
              </c:extLst>
            </c:dLbl>
            <c:dLbl>
              <c:idx val="8"/>
              <c:layout>
                <c:manualLayout>
                  <c:x val="-3.4601924759405074E-3"/>
                  <c:y val="3.805774278215222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23-483D-B0E3-5712B744D5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'[Referral Metrics 2024-9-19.xlsx]Weekly Summary'!$B$9:$K$9</c:f>
              <c:numCache>
                <c:formatCode>mm/dd/yyyy</c:formatCode>
                <c:ptCount val="10"/>
                <c:pt idx="0">
                  <c:v>45487</c:v>
                </c:pt>
                <c:pt idx="1">
                  <c:v>45494</c:v>
                </c:pt>
                <c:pt idx="2">
                  <c:v>45501</c:v>
                </c:pt>
                <c:pt idx="3">
                  <c:v>45508</c:v>
                </c:pt>
                <c:pt idx="4">
                  <c:v>45515</c:v>
                </c:pt>
                <c:pt idx="5">
                  <c:v>45522</c:v>
                </c:pt>
                <c:pt idx="6">
                  <c:v>45529</c:v>
                </c:pt>
                <c:pt idx="7">
                  <c:v>45536</c:v>
                </c:pt>
                <c:pt idx="8">
                  <c:v>45543</c:v>
                </c:pt>
                <c:pt idx="9">
                  <c:v>45550</c:v>
                </c:pt>
              </c:numCache>
            </c:numRef>
          </c:cat>
          <c:val>
            <c:numRef>
              <c:f>'[Referral Metrics 2024-9-19.xlsx]Weekly Summary'!$B$10:$K$10</c:f>
              <c:numCache>
                <c:formatCode>General</c:formatCode>
                <c:ptCount val="10"/>
                <c:pt idx="0">
                  <c:v>16</c:v>
                </c:pt>
                <c:pt idx="1">
                  <c:v>23</c:v>
                </c:pt>
                <c:pt idx="2">
                  <c:v>20</c:v>
                </c:pt>
                <c:pt idx="3">
                  <c:v>26</c:v>
                </c:pt>
                <c:pt idx="4">
                  <c:v>14</c:v>
                </c:pt>
                <c:pt idx="5">
                  <c:v>24</c:v>
                </c:pt>
                <c:pt idx="6">
                  <c:v>12</c:v>
                </c:pt>
                <c:pt idx="7">
                  <c:v>20</c:v>
                </c:pt>
                <c:pt idx="8">
                  <c:v>18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23-483D-B0E3-5712B744D5CC}"/>
            </c:ext>
          </c:extLst>
        </c:ser>
        <c:ser>
          <c:idx val="1"/>
          <c:order val="1"/>
          <c:tx>
            <c:strRef>
              <c:f>'[Referral Metrics 2024-9-19.xlsx]Weekly Summary'!$A$25</c:f>
              <c:strCache>
                <c:ptCount val="1"/>
                <c:pt idx="0">
                  <c:v>Total Referrals Processed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'[Referral Metrics 2024-9-19.xlsx]Weekly Summary'!$B$9:$K$9</c:f>
              <c:numCache>
                <c:formatCode>mm/dd/yyyy</c:formatCode>
                <c:ptCount val="10"/>
                <c:pt idx="0">
                  <c:v>45487</c:v>
                </c:pt>
                <c:pt idx="1">
                  <c:v>45494</c:v>
                </c:pt>
                <c:pt idx="2">
                  <c:v>45501</c:v>
                </c:pt>
                <c:pt idx="3">
                  <c:v>45508</c:v>
                </c:pt>
                <c:pt idx="4">
                  <c:v>45515</c:v>
                </c:pt>
                <c:pt idx="5">
                  <c:v>45522</c:v>
                </c:pt>
                <c:pt idx="6">
                  <c:v>45529</c:v>
                </c:pt>
                <c:pt idx="7">
                  <c:v>45536</c:v>
                </c:pt>
                <c:pt idx="8">
                  <c:v>45543</c:v>
                </c:pt>
                <c:pt idx="9">
                  <c:v>45550</c:v>
                </c:pt>
              </c:numCache>
            </c:numRef>
          </c:cat>
          <c:val>
            <c:numRef>
              <c:f>'[Referral Metrics 2024-9-19.xlsx]Weekly Summary'!$B$25:$K$25</c:f>
              <c:numCache>
                <c:formatCode>General</c:formatCode>
                <c:ptCount val="10"/>
                <c:pt idx="0">
                  <c:v>11</c:v>
                </c:pt>
                <c:pt idx="1">
                  <c:v>23</c:v>
                </c:pt>
                <c:pt idx="2">
                  <c:v>16</c:v>
                </c:pt>
                <c:pt idx="3">
                  <c:v>24</c:v>
                </c:pt>
                <c:pt idx="4">
                  <c:v>12</c:v>
                </c:pt>
                <c:pt idx="5">
                  <c:v>20</c:v>
                </c:pt>
                <c:pt idx="6">
                  <c:v>12</c:v>
                </c:pt>
                <c:pt idx="7">
                  <c:v>12</c:v>
                </c:pt>
                <c:pt idx="8">
                  <c:v>18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23-483D-B0E3-5712B744D5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56267151"/>
        <c:axId val="1616763952"/>
      </c:barChart>
      <c:barChart>
        <c:barDir val="col"/>
        <c:grouping val="clustered"/>
        <c:varyColors val="0"/>
        <c:ser>
          <c:idx val="2"/>
          <c:order val="2"/>
          <c:tx>
            <c:strRef>
              <c:f>'[Referral Metrics 2024-9-19.xlsx]Weekly Summary'!$A$24</c:f>
              <c:strCache>
                <c:ptCount val="1"/>
                <c:pt idx="0">
                  <c:v>Repeat Referral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1.73611111111111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23-483D-B0E3-5712B744D5CC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flowChartOffpageConnector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'[Referral Metrics 2024-9-19.xlsx]Weekly Summary'!$B$9:$K$9</c:f>
              <c:numCache>
                <c:formatCode>mm/dd/yyyy</c:formatCode>
                <c:ptCount val="10"/>
                <c:pt idx="0">
                  <c:v>45487</c:v>
                </c:pt>
                <c:pt idx="1">
                  <c:v>45494</c:v>
                </c:pt>
                <c:pt idx="2">
                  <c:v>45501</c:v>
                </c:pt>
                <c:pt idx="3">
                  <c:v>45508</c:v>
                </c:pt>
                <c:pt idx="4">
                  <c:v>45515</c:v>
                </c:pt>
                <c:pt idx="5">
                  <c:v>45522</c:v>
                </c:pt>
                <c:pt idx="6">
                  <c:v>45529</c:v>
                </c:pt>
                <c:pt idx="7">
                  <c:v>45536</c:v>
                </c:pt>
                <c:pt idx="8">
                  <c:v>45543</c:v>
                </c:pt>
                <c:pt idx="9">
                  <c:v>45550</c:v>
                </c:pt>
              </c:numCache>
            </c:numRef>
          </c:cat>
          <c:val>
            <c:numRef>
              <c:f>'[Referral Metrics 2024-9-19.xlsx]Weekly Summary'!$B$24:$K$24</c:f>
              <c:numCache>
                <c:formatCode>General</c:formatCode>
                <c:ptCount val="10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23-483D-B0E3-5712B744D5CC}"/>
            </c:ext>
          </c:extLst>
        </c:ser>
        <c:ser>
          <c:idx val="3"/>
          <c:order val="3"/>
          <c:tx>
            <c:v>Processed 2</c:v>
          </c:tx>
          <c:spPr>
            <a:noFill/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'[Referral Metrics 2024-9-19.xlsx]Weekly Summary'!$B$9:$K$9</c:f>
              <c:numCache>
                <c:formatCode>mm/dd/yyyy</c:formatCode>
                <c:ptCount val="10"/>
                <c:pt idx="0">
                  <c:v>45487</c:v>
                </c:pt>
                <c:pt idx="1">
                  <c:v>45494</c:v>
                </c:pt>
                <c:pt idx="2">
                  <c:v>45501</c:v>
                </c:pt>
                <c:pt idx="3">
                  <c:v>45508</c:v>
                </c:pt>
                <c:pt idx="4">
                  <c:v>45515</c:v>
                </c:pt>
                <c:pt idx="5">
                  <c:v>45522</c:v>
                </c:pt>
                <c:pt idx="6">
                  <c:v>45529</c:v>
                </c:pt>
                <c:pt idx="7">
                  <c:v>45536</c:v>
                </c:pt>
                <c:pt idx="8">
                  <c:v>45543</c:v>
                </c:pt>
                <c:pt idx="9">
                  <c:v>45550</c:v>
                </c:pt>
              </c:numCache>
            </c:numRef>
          </c:cat>
          <c:val>
            <c:numRef>
              <c:f>'[Referral Metrics 2024-9-19.xlsx]Weekly Summary'!$B$25:$K$25</c:f>
              <c:numCache>
                <c:formatCode>General</c:formatCode>
                <c:ptCount val="10"/>
                <c:pt idx="0">
                  <c:v>11</c:v>
                </c:pt>
                <c:pt idx="1">
                  <c:v>23</c:v>
                </c:pt>
                <c:pt idx="2">
                  <c:v>16</c:v>
                </c:pt>
                <c:pt idx="3">
                  <c:v>24</c:v>
                </c:pt>
                <c:pt idx="4">
                  <c:v>12</c:v>
                </c:pt>
                <c:pt idx="5">
                  <c:v>20</c:v>
                </c:pt>
                <c:pt idx="6">
                  <c:v>12</c:v>
                </c:pt>
                <c:pt idx="7">
                  <c:v>12</c:v>
                </c:pt>
                <c:pt idx="8">
                  <c:v>18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323-483D-B0E3-5712B744D5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15059392"/>
        <c:axId val="415057728"/>
      </c:barChart>
      <c:catAx>
        <c:axId val="256267151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763952"/>
        <c:crosses val="autoZero"/>
        <c:auto val="0"/>
        <c:lblAlgn val="ctr"/>
        <c:lblOffset val="100"/>
        <c:noMultiLvlLbl val="0"/>
      </c:catAx>
      <c:valAx>
        <c:axId val="1616763952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267151"/>
        <c:crosses val="autoZero"/>
        <c:crossBetween val="between"/>
      </c:valAx>
      <c:valAx>
        <c:axId val="415057728"/>
        <c:scaling>
          <c:orientation val="minMax"/>
          <c:max val="25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059392"/>
        <c:crosses val="max"/>
        <c:crossBetween val="between"/>
      </c:valAx>
      <c:dateAx>
        <c:axId val="415059392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extTo"/>
        <c:crossAx val="41505772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408554038833145"/>
          <c:y val="0.92646158312084381"/>
          <c:w val="0.6718289192233371"/>
          <c:h val="6.26312403864403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Pool of Available Referrals</a:t>
            </a:r>
            <a:r>
              <a:rPr lang="en-US" baseline="0"/>
              <a:t> at Week Start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'[Referral Metrics 2024-9-19.xlsx]Weekly Summary'!$A$26</c:f>
              <c:strCache>
                <c:ptCount val="1"/>
                <c:pt idx="0">
                  <c:v>Total Hours Available at Week Start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'[Referral Metrics 2024-9-19.xlsx]Weekly Summary'!$B$9:$K$9</c:f>
              <c:numCache>
                <c:formatCode>mm/dd/yyyy</c:formatCode>
                <c:ptCount val="10"/>
                <c:pt idx="0">
                  <c:v>45487</c:v>
                </c:pt>
                <c:pt idx="1">
                  <c:v>45494</c:v>
                </c:pt>
                <c:pt idx="2">
                  <c:v>45501</c:v>
                </c:pt>
                <c:pt idx="3">
                  <c:v>45508</c:v>
                </c:pt>
                <c:pt idx="4">
                  <c:v>45515</c:v>
                </c:pt>
                <c:pt idx="5">
                  <c:v>45522</c:v>
                </c:pt>
                <c:pt idx="6">
                  <c:v>45529</c:v>
                </c:pt>
                <c:pt idx="7">
                  <c:v>45536</c:v>
                </c:pt>
                <c:pt idx="8">
                  <c:v>45543</c:v>
                </c:pt>
                <c:pt idx="9">
                  <c:v>45550</c:v>
                </c:pt>
              </c:numCache>
            </c:numRef>
          </c:cat>
          <c:val>
            <c:numRef>
              <c:f>'[Referral Metrics 2024-9-19.xlsx]Weekly Summary'!$B$26:$K$26</c:f>
              <c:numCache>
                <c:formatCode>General</c:formatCode>
                <c:ptCount val="10"/>
                <c:pt idx="0">
                  <c:v>4219</c:v>
                </c:pt>
                <c:pt idx="1">
                  <c:v>4395</c:v>
                </c:pt>
                <c:pt idx="2">
                  <c:v>4314</c:v>
                </c:pt>
                <c:pt idx="3">
                  <c:v>4288</c:v>
                </c:pt>
                <c:pt idx="4">
                  <c:v>4276</c:v>
                </c:pt>
                <c:pt idx="5">
                  <c:v>4271</c:v>
                </c:pt>
                <c:pt idx="6">
                  <c:v>4338</c:v>
                </c:pt>
                <c:pt idx="7">
                  <c:v>4248</c:v>
                </c:pt>
                <c:pt idx="8">
                  <c:v>4268</c:v>
                </c:pt>
                <c:pt idx="9">
                  <c:v>4088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F-44B0-9DDF-23858EC3F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909999"/>
        <c:axId val="537117551"/>
      </c:barChart>
      <c:lineChart>
        <c:grouping val="standard"/>
        <c:varyColors val="0"/>
        <c:ser>
          <c:idx val="1"/>
          <c:order val="1"/>
          <c:tx>
            <c:strRef>
              <c:f>'[Referral Metrics 2024-9-19.xlsx]Weekly Summary'!$A$27</c:f>
              <c:strCache>
                <c:ptCount val="1"/>
                <c:pt idx="0">
                  <c:v>Total Clients Available at Week Start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'[Referral Metrics 2024-9-19.xlsx]Weekly Summary'!$B$9:$K$9</c:f>
              <c:numCache>
                <c:formatCode>mm/dd/yyyy</c:formatCode>
                <c:ptCount val="10"/>
                <c:pt idx="0">
                  <c:v>45487</c:v>
                </c:pt>
                <c:pt idx="1">
                  <c:v>45494</c:v>
                </c:pt>
                <c:pt idx="2">
                  <c:v>45501</c:v>
                </c:pt>
                <c:pt idx="3">
                  <c:v>45508</c:v>
                </c:pt>
                <c:pt idx="4">
                  <c:v>45515</c:v>
                </c:pt>
                <c:pt idx="5">
                  <c:v>45522</c:v>
                </c:pt>
                <c:pt idx="6">
                  <c:v>45529</c:v>
                </c:pt>
                <c:pt idx="7">
                  <c:v>45536</c:v>
                </c:pt>
                <c:pt idx="8">
                  <c:v>45543</c:v>
                </c:pt>
                <c:pt idx="9">
                  <c:v>45550</c:v>
                </c:pt>
              </c:numCache>
            </c:numRef>
          </c:cat>
          <c:val>
            <c:numRef>
              <c:f>'[Referral Metrics 2024-9-19.xlsx]Weekly Summary'!$B$27:$K$27</c:f>
              <c:numCache>
                <c:formatCode>General</c:formatCode>
                <c:ptCount val="10"/>
                <c:pt idx="0">
                  <c:v>167</c:v>
                </c:pt>
                <c:pt idx="1">
                  <c:v>170</c:v>
                </c:pt>
                <c:pt idx="2">
                  <c:v>163</c:v>
                </c:pt>
                <c:pt idx="3">
                  <c:v>165</c:v>
                </c:pt>
                <c:pt idx="4">
                  <c:v>165</c:v>
                </c:pt>
                <c:pt idx="5">
                  <c:v>166</c:v>
                </c:pt>
                <c:pt idx="6">
                  <c:v>165</c:v>
                </c:pt>
                <c:pt idx="7">
                  <c:v>165</c:v>
                </c:pt>
                <c:pt idx="8">
                  <c:v>159</c:v>
                </c:pt>
                <c:pt idx="9">
                  <c:v>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6F-44B0-9DDF-23858EC3F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397967"/>
        <c:axId val="537124623"/>
      </c:lineChart>
      <c:catAx>
        <c:axId val="253909999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117551"/>
        <c:crosses val="autoZero"/>
        <c:auto val="0"/>
        <c:lblAlgn val="ctr"/>
        <c:lblOffset val="100"/>
        <c:noMultiLvlLbl val="0"/>
      </c:catAx>
      <c:valAx>
        <c:axId val="53711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Hours Available</a:t>
                </a:r>
              </a:p>
            </c:rich>
          </c:tx>
          <c:layout>
            <c:manualLayout>
              <c:xMode val="edge"/>
              <c:yMode val="edge"/>
              <c:x val="7.6754385964912276E-3"/>
              <c:y val="0.341854511612274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909999"/>
        <c:crosses val="autoZero"/>
        <c:crossBetween val="between"/>
      </c:valAx>
      <c:valAx>
        <c:axId val="537124623"/>
        <c:scaling>
          <c:orientation val="minMax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Clients Available</a:t>
                </a:r>
              </a:p>
            </c:rich>
          </c:tx>
          <c:layout>
            <c:manualLayout>
              <c:xMode val="edge"/>
              <c:yMode val="edge"/>
              <c:x val="0.9766008771929825"/>
              <c:y val="0.33677993531941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97967"/>
        <c:crosses val="max"/>
        <c:crossBetween val="between"/>
      </c:valAx>
      <c:dateAx>
        <c:axId val="198397967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extTo"/>
        <c:crossAx val="537124623"/>
        <c:crosses val="autoZero"/>
        <c:auto val="1"/>
        <c:lblOffset val="100"/>
        <c:baseTimeUnit val="days"/>
      </c:date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Current Aging of Available</a:t>
            </a:r>
            <a:r>
              <a:rPr lang="en-US" baseline="0"/>
              <a:t> Referrals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231879668887545E-2"/>
          <c:y val="0.15232648002333041"/>
          <c:w val="0.71172538528837759"/>
          <c:h val="0.736871901428988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'[Referral Metrics 2024-9-19.xlsx]Urgency &amp; Aging'!$M$35</c:f>
              <c:strCache>
                <c:ptCount val="1"/>
                <c:pt idx="0">
                  <c:v>Less than 1 week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'[Referral Metrics 2024-9-19.xlsx]Urgency &amp; Aging'!$P$35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0-4058-8E3E-0C3104686E4F}"/>
            </c:ext>
          </c:extLst>
        </c:ser>
        <c:ser>
          <c:idx val="1"/>
          <c:order val="1"/>
          <c:tx>
            <c:strRef>
              <c:f>'[Referral Metrics 2024-9-19.xlsx]Urgency &amp; Aging'!$M$36</c:f>
              <c:strCache>
                <c:ptCount val="1"/>
                <c:pt idx="0">
                  <c:v>Between 1-2 weeks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'[Referral Metrics 2024-9-19.xlsx]Urgency &amp; Aging'!$P$36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D0-4058-8E3E-0C3104686E4F}"/>
            </c:ext>
          </c:extLst>
        </c:ser>
        <c:ser>
          <c:idx val="2"/>
          <c:order val="2"/>
          <c:tx>
            <c:strRef>
              <c:f>'[Referral Metrics 2024-9-19.xlsx]Urgency &amp; Aging'!$M$37</c:f>
              <c:strCache>
                <c:ptCount val="1"/>
                <c:pt idx="0">
                  <c:v>Between 2-3 weeks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'[Referral Metrics 2024-9-19.xlsx]Urgency &amp; Aging'!$P$37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D0-4058-8E3E-0C3104686E4F}"/>
            </c:ext>
          </c:extLst>
        </c:ser>
        <c:ser>
          <c:idx val="3"/>
          <c:order val="3"/>
          <c:tx>
            <c:strRef>
              <c:f>'[Referral Metrics 2024-9-19.xlsx]Urgency &amp; Aging'!$M$38</c:f>
              <c:strCache>
                <c:ptCount val="1"/>
                <c:pt idx="0">
                  <c:v>3 weeks to 1 month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'[Referral Metrics 2024-9-19.xlsx]Urgency &amp; Aging'!$P$38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D0-4058-8E3E-0C3104686E4F}"/>
            </c:ext>
          </c:extLst>
        </c:ser>
        <c:ser>
          <c:idx val="4"/>
          <c:order val="4"/>
          <c:tx>
            <c:strRef>
              <c:f>'[Referral Metrics 2024-9-19.xlsx]Urgency &amp; Aging'!$M$39</c:f>
              <c:strCache>
                <c:ptCount val="1"/>
                <c:pt idx="0">
                  <c:v>Between 1 to 2 months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'[Referral Metrics 2024-9-19.xlsx]Urgency &amp; Aging'!$P$39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D0-4058-8E3E-0C3104686E4F}"/>
            </c:ext>
          </c:extLst>
        </c:ser>
        <c:ser>
          <c:idx val="5"/>
          <c:order val="5"/>
          <c:tx>
            <c:strRef>
              <c:f>'[Referral Metrics 2024-9-19.xlsx]Urgency &amp; Aging'!$M$40</c:f>
              <c:strCache>
                <c:ptCount val="1"/>
                <c:pt idx="0">
                  <c:v>Between 2-3 Months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'[Referral Metrics 2024-9-19.xlsx]Urgency &amp; Aging'!$P$40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D0-4058-8E3E-0C3104686E4F}"/>
            </c:ext>
          </c:extLst>
        </c:ser>
        <c:ser>
          <c:idx val="6"/>
          <c:order val="6"/>
          <c:tx>
            <c:strRef>
              <c:f>'[Referral Metrics 2024-9-19.xlsx]Urgency &amp; Aging'!$M$41</c:f>
              <c:strCache>
                <c:ptCount val="1"/>
                <c:pt idx="0">
                  <c:v>Over 3 months on Portal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2024-9-19.xlsx]Urgency &amp; Aging'!$P$34</c:f>
              <c:strCache>
                <c:ptCount val="1"/>
                <c:pt idx="0">
                  <c:v>Available &amp; Selected Referrals</c:v>
                </c:pt>
              </c:strCache>
            </c:strRef>
          </c:cat>
          <c:val>
            <c:numRef>
              <c:f>'[Referral Metrics 2024-9-19.xlsx]Urgency &amp; Aging'!$P$41</c:f>
              <c:numCache>
                <c:formatCode>General</c:formatCode>
                <c:ptCount val="1"/>
                <c:pt idx="0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D0-4058-8E3E-0C3104686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6817839"/>
        <c:axId val="258353215"/>
      </c:barChart>
      <c:catAx>
        <c:axId val="76817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353215"/>
        <c:crosses val="autoZero"/>
        <c:auto val="1"/>
        <c:lblAlgn val="ctr"/>
        <c:lblOffset val="100"/>
        <c:noMultiLvlLbl val="0"/>
      </c:catAx>
      <c:valAx>
        <c:axId val="258353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17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77888821589609"/>
          <c:y val="0.12873195538057741"/>
          <c:w val="0.22939060502052627"/>
          <c:h val="0.75944581146106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'[Referral Metrics 2024-9-19.xlsx]Urgency &amp; Aging'!$M$5</c:f>
          <c:strCache>
            <c:ptCount val="1"/>
            <c:pt idx="0">
              <c:v>Aging when Processed</c:v>
            </c:pt>
          </c:strCache>
        </c:strRef>
      </c:tx>
      <c:layout>
        <c:manualLayout>
          <c:xMode val="edge"/>
          <c:yMode val="edge"/>
          <c:x val="0.4282178500142572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'[Referral Metrics 2024-9-19.xlsx]Urgency &amp; Aging'!$M$6</c:f>
              <c:strCache>
                <c:ptCount val="1"/>
                <c:pt idx="0">
                  <c:v>Less than 1 week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'[Referral Metrics 2024-9-19.xlsx]Urgency &amp; Aging'!$N$5:$W$5</c:f>
              <c:strCache>
                <c:ptCount val="10"/>
                <c:pt idx="0">
                  <c:v>7/14/2024</c:v>
                </c:pt>
                <c:pt idx="1">
                  <c:v>7/21/2024</c:v>
                </c:pt>
                <c:pt idx="2">
                  <c:v>7/28/2024</c:v>
                </c:pt>
                <c:pt idx="3">
                  <c:v>8/4/2024</c:v>
                </c:pt>
                <c:pt idx="4">
                  <c:v>8/11/2024</c:v>
                </c:pt>
                <c:pt idx="5">
                  <c:v>8/18/2024</c:v>
                </c:pt>
                <c:pt idx="6">
                  <c:v>8/25/2024</c:v>
                </c:pt>
                <c:pt idx="7">
                  <c:v>9/1/2024</c:v>
                </c:pt>
                <c:pt idx="8">
                  <c:v>9/8/2024</c:v>
                </c:pt>
                <c:pt idx="9">
                  <c:v>9/15/2024</c:v>
                </c:pt>
              </c:strCache>
            </c:strRef>
          </c:cat>
          <c:val>
            <c:numRef>
              <c:f>'[Referral Metrics 2024-9-19.xlsx]Urgency &amp; Aging'!$N$6:$W$6</c:f>
              <c:numCache>
                <c:formatCode>General</c:formatCode>
                <c:ptCount val="10"/>
                <c:pt idx="0">
                  <c:v>7</c:v>
                </c:pt>
                <c:pt idx="1">
                  <c:v>13</c:v>
                </c:pt>
                <c:pt idx="2">
                  <c:v>15</c:v>
                </c:pt>
                <c:pt idx="3">
                  <c:v>18</c:v>
                </c:pt>
                <c:pt idx="4">
                  <c:v>6</c:v>
                </c:pt>
                <c:pt idx="5">
                  <c:v>10</c:v>
                </c:pt>
                <c:pt idx="6">
                  <c:v>6</c:v>
                </c:pt>
                <c:pt idx="7">
                  <c:v>8</c:v>
                </c:pt>
                <c:pt idx="8">
                  <c:v>9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37-4503-B03A-F6771BEF4FE5}"/>
            </c:ext>
          </c:extLst>
        </c:ser>
        <c:ser>
          <c:idx val="1"/>
          <c:order val="1"/>
          <c:tx>
            <c:strRef>
              <c:f>'[Referral Metrics 2024-9-19.xlsx]Urgency &amp; Aging'!$M$7</c:f>
              <c:strCache>
                <c:ptCount val="1"/>
                <c:pt idx="0">
                  <c:v>Between 1-2 weeks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'[Referral Metrics 2024-9-19.xlsx]Urgency &amp; Aging'!$N$5:$W$5</c:f>
              <c:strCache>
                <c:ptCount val="10"/>
                <c:pt idx="0">
                  <c:v>7/14/2024</c:v>
                </c:pt>
                <c:pt idx="1">
                  <c:v>7/21/2024</c:v>
                </c:pt>
                <c:pt idx="2">
                  <c:v>7/28/2024</c:v>
                </c:pt>
                <c:pt idx="3">
                  <c:v>8/4/2024</c:v>
                </c:pt>
                <c:pt idx="4">
                  <c:v>8/11/2024</c:v>
                </c:pt>
                <c:pt idx="5">
                  <c:v>8/18/2024</c:v>
                </c:pt>
                <c:pt idx="6">
                  <c:v>8/25/2024</c:v>
                </c:pt>
                <c:pt idx="7">
                  <c:v>9/1/2024</c:v>
                </c:pt>
                <c:pt idx="8">
                  <c:v>9/8/2024</c:v>
                </c:pt>
                <c:pt idx="9">
                  <c:v>9/15/2024</c:v>
                </c:pt>
              </c:strCache>
            </c:strRef>
          </c:cat>
          <c:val>
            <c:numRef>
              <c:f>'[Referral Metrics 2024-9-19.xlsx]Urgency &amp; Aging'!$N$7:$W$7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37-4503-B03A-F6771BEF4FE5}"/>
            </c:ext>
          </c:extLst>
        </c:ser>
        <c:ser>
          <c:idx val="2"/>
          <c:order val="2"/>
          <c:tx>
            <c:strRef>
              <c:f>'[Referral Metrics 2024-9-19.xlsx]Urgency &amp; Aging'!$M$8</c:f>
              <c:strCache>
                <c:ptCount val="1"/>
                <c:pt idx="0">
                  <c:v>Between 2-3 weeks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'[Referral Metrics 2024-9-19.xlsx]Urgency &amp; Aging'!$N$5:$W$5</c:f>
              <c:strCache>
                <c:ptCount val="10"/>
                <c:pt idx="0">
                  <c:v>7/14/2024</c:v>
                </c:pt>
                <c:pt idx="1">
                  <c:v>7/21/2024</c:v>
                </c:pt>
                <c:pt idx="2">
                  <c:v>7/28/2024</c:v>
                </c:pt>
                <c:pt idx="3">
                  <c:v>8/4/2024</c:v>
                </c:pt>
                <c:pt idx="4">
                  <c:v>8/11/2024</c:v>
                </c:pt>
                <c:pt idx="5">
                  <c:v>8/18/2024</c:v>
                </c:pt>
                <c:pt idx="6">
                  <c:v>8/25/2024</c:v>
                </c:pt>
                <c:pt idx="7">
                  <c:v>9/1/2024</c:v>
                </c:pt>
                <c:pt idx="8">
                  <c:v>9/8/2024</c:v>
                </c:pt>
                <c:pt idx="9">
                  <c:v>9/15/2024</c:v>
                </c:pt>
              </c:strCache>
            </c:strRef>
          </c:cat>
          <c:val>
            <c:numRef>
              <c:f>'[Referral Metrics 2024-9-19.xlsx]Urgency &amp; Aging'!$N$8:$W$8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37-4503-B03A-F6771BEF4FE5}"/>
            </c:ext>
          </c:extLst>
        </c:ser>
        <c:ser>
          <c:idx val="3"/>
          <c:order val="3"/>
          <c:tx>
            <c:strRef>
              <c:f>'[Referral Metrics 2024-9-19.xlsx]Urgency &amp; Aging'!$M$9</c:f>
              <c:strCache>
                <c:ptCount val="1"/>
                <c:pt idx="0">
                  <c:v>3 weeks to 1 month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'[Referral Metrics 2024-9-19.xlsx]Urgency &amp; Aging'!$N$5:$W$5</c:f>
              <c:strCache>
                <c:ptCount val="10"/>
                <c:pt idx="0">
                  <c:v>7/14/2024</c:v>
                </c:pt>
                <c:pt idx="1">
                  <c:v>7/21/2024</c:v>
                </c:pt>
                <c:pt idx="2">
                  <c:v>7/28/2024</c:v>
                </c:pt>
                <c:pt idx="3">
                  <c:v>8/4/2024</c:v>
                </c:pt>
                <c:pt idx="4">
                  <c:v>8/11/2024</c:v>
                </c:pt>
                <c:pt idx="5">
                  <c:v>8/18/2024</c:v>
                </c:pt>
                <c:pt idx="6">
                  <c:v>8/25/2024</c:v>
                </c:pt>
                <c:pt idx="7">
                  <c:v>9/1/2024</c:v>
                </c:pt>
                <c:pt idx="8">
                  <c:v>9/8/2024</c:v>
                </c:pt>
                <c:pt idx="9">
                  <c:v>9/15/2024</c:v>
                </c:pt>
              </c:strCache>
            </c:strRef>
          </c:cat>
          <c:val>
            <c:numRef>
              <c:f>'[Referral Metrics 2024-9-19.xlsx]Urgency &amp; Aging'!$N$9:$W$9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37-4503-B03A-F6771BEF4FE5}"/>
            </c:ext>
          </c:extLst>
        </c:ser>
        <c:ser>
          <c:idx val="4"/>
          <c:order val="4"/>
          <c:tx>
            <c:strRef>
              <c:f>'[Referral Metrics 2024-9-19.xlsx]Urgency &amp; Aging'!$M$10</c:f>
              <c:strCache>
                <c:ptCount val="1"/>
                <c:pt idx="0">
                  <c:v>Between 1 to 2 months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cat>
            <c:strRef>
              <c:f>'[Referral Metrics 2024-9-19.xlsx]Urgency &amp; Aging'!$N$5:$W$5</c:f>
              <c:strCache>
                <c:ptCount val="10"/>
                <c:pt idx="0">
                  <c:v>7/14/2024</c:v>
                </c:pt>
                <c:pt idx="1">
                  <c:v>7/21/2024</c:v>
                </c:pt>
                <c:pt idx="2">
                  <c:v>7/28/2024</c:v>
                </c:pt>
                <c:pt idx="3">
                  <c:v>8/4/2024</c:v>
                </c:pt>
                <c:pt idx="4">
                  <c:v>8/11/2024</c:v>
                </c:pt>
                <c:pt idx="5">
                  <c:v>8/18/2024</c:v>
                </c:pt>
                <c:pt idx="6">
                  <c:v>8/25/2024</c:v>
                </c:pt>
                <c:pt idx="7">
                  <c:v>9/1/2024</c:v>
                </c:pt>
                <c:pt idx="8">
                  <c:v>9/8/2024</c:v>
                </c:pt>
                <c:pt idx="9">
                  <c:v>9/15/2024</c:v>
                </c:pt>
              </c:strCache>
            </c:strRef>
          </c:cat>
          <c:val>
            <c:numRef>
              <c:f>'[Referral Metrics 2024-9-19.xlsx]Urgency &amp; Aging'!$N$10:$W$10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37-4503-B03A-F6771BEF4FE5}"/>
            </c:ext>
          </c:extLst>
        </c:ser>
        <c:ser>
          <c:idx val="5"/>
          <c:order val="5"/>
          <c:tx>
            <c:strRef>
              <c:f>'[Referral Metrics 2024-9-19.xlsx]Urgency &amp; Aging'!$M$11</c:f>
              <c:strCache>
                <c:ptCount val="1"/>
                <c:pt idx="0">
                  <c:v>Between 2-3 Months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'[Referral Metrics 2024-9-19.xlsx]Urgency &amp; Aging'!$N$5:$W$5</c:f>
              <c:strCache>
                <c:ptCount val="10"/>
                <c:pt idx="0">
                  <c:v>7/14/2024</c:v>
                </c:pt>
                <c:pt idx="1">
                  <c:v>7/21/2024</c:v>
                </c:pt>
                <c:pt idx="2">
                  <c:v>7/28/2024</c:v>
                </c:pt>
                <c:pt idx="3">
                  <c:v>8/4/2024</c:v>
                </c:pt>
                <c:pt idx="4">
                  <c:v>8/11/2024</c:v>
                </c:pt>
                <c:pt idx="5">
                  <c:v>8/18/2024</c:v>
                </c:pt>
                <c:pt idx="6">
                  <c:v>8/25/2024</c:v>
                </c:pt>
                <c:pt idx="7">
                  <c:v>9/1/2024</c:v>
                </c:pt>
                <c:pt idx="8">
                  <c:v>9/8/2024</c:v>
                </c:pt>
                <c:pt idx="9">
                  <c:v>9/15/2024</c:v>
                </c:pt>
              </c:strCache>
            </c:strRef>
          </c:cat>
          <c:val>
            <c:numRef>
              <c:f>'[Referral Metrics 2024-9-19.xlsx]Urgency &amp; Aging'!$N$11:$W$11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337-4503-B03A-F6771BEF4FE5}"/>
            </c:ext>
          </c:extLst>
        </c:ser>
        <c:ser>
          <c:idx val="6"/>
          <c:order val="6"/>
          <c:tx>
            <c:strRef>
              <c:f>'[Referral Metrics 2024-9-19.xlsx]Urgency &amp; Aging'!$M$12</c:f>
              <c:strCache>
                <c:ptCount val="1"/>
                <c:pt idx="0">
                  <c:v>Over 3 months on Portal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'[Referral Metrics 2024-9-19.xlsx]Urgency &amp; Aging'!$N$5:$W$5</c:f>
              <c:strCache>
                <c:ptCount val="10"/>
                <c:pt idx="0">
                  <c:v>7/14/2024</c:v>
                </c:pt>
                <c:pt idx="1">
                  <c:v>7/21/2024</c:v>
                </c:pt>
                <c:pt idx="2">
                  <c:v>7/28/2024</c:v>
                </c:pt>
                <c:pt idx="3">
                  <c:v>8/4/2024</c:v>
                </c:pt>
                <c:pt idx="4">
                  <c:v>8/11/2024</c:v>
                </c:pt>
                <c:pt idx="5">
                  <c:v>8/18/2024</c:v>
                </c:pt>
                <c:pt idx="6">
                  <c:v>8/25/2024</c:v>
                </c:pt>
                <c:pt idx="7">
                  <c:v>9/1/2024</c:v>
                </c:pt>
                <c:pt idx="8">
                  <c:v>9/8/2024</c:v>
                </c:pt>
                <c:pt idx="9">
                  <c:v>9/15/2024</c:v>
                </c:pt>
              </c:strCache>
            </c:strRef>
          </c:cat>
          <c:val>
            <c:numRef>
              <c:f>'[Referral Metrics 2024-9-19.xlsx]Urgency &amp; Aging'!$N$12:$W$12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7-4503-B03A-F6771BEF4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943471"/>
        <c:axId val="748435056"/>
      </c:barChart>
      <c:lineChart>
        <c:grouping val="standard"/>
        <c:varyColors val="0"/>
        <c:ser>
          <c:idx val="7"/>
          <c:order val="7"/>
          <c:tx>
            <c:strRef>
              <c:f>'[Referral Metrics 2024-9-19.xlsx]Urgency &amp; Aging'!$M$13</c:f>
              <c:strCache>
                <c:ptCount val="1"/>
                <c:pt idx="0">
                  <c:v>Grand 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2024-9-19.xlsx]Urgency &amp; Aging'!$N$5:$W$5</c:f>
              <c:strCache>
                <c:ptCount val="10"/>
                <c:pt idx="0">
                  <c:v>7/14/2024</c:v>
                </c:pt>
                <c:pt idx="1">
                  <c:v>7/21/2024</c:v>
                </c:pt>
                <c:pt idx="2">
                  <c:v>7/28/2024</c:v>
                </c:pt>
                <c:pt idx="3">
                  <c:v>8/4/2024</c:v>
                </c:pt>
                <c:pt idx="4">
                  <c:v>8/11/2024</c:v>
                </c:pt>
                <c:pt idx="5">
                  <c:v>8/18/2024</c:v>
                </c:pt>
                <c:pt idx="6">
                  <c:v>8/25/2024</c:v>
                </c:pt>
                <c:pt idx="7">
                  <c:v>9/1/2024</c:v>
                </c:pt>
                <c:pt idx="8">
                  <c:v>9/8/2024</c:v>
                </c:pt>
                <c:pt idx="9">
                  <c:v>9/15/2024</c:v>
                </c:pt>
              </c:strCache>
            </c:strRef>
          </c:cat>
          <c:val>
            <c:numRef>
              <c:f>'[Referral Metrics 2024-9-19.xlsx]Urgency &amp; Aging'!$N$13:$W$13</c:f>
              <c:numCache>
                <c:formatCode>General</c:formatCode>
                <c:ptCount val="10"/>
                <c:pt idx="0">
                  <c:v>11</c:v>
                </c:pt>
                <c:pt idx="1">
                  <c:v>23</c:v>
                </c:pt>
                <c:pt idx="2">
                  <c:v>16</c:v>
                </c:pt>
                <c:pt idx="3">
                  <c:v>24</c:v>
                </c:pt>
                <c:pt idx="4">
                  <c:v>12</c:v>
                </c:pt>
                <c:pt idx="5">
                  <c:v>20</c:v>
                </c:pt>
                <c:pt idx="6">
                  <c:v>12</c:v>
                </c:pt>
                <c:pt idx="7">
                  <c:v>12</c:v>
                </c:pt>
                <c:pt idx="8">
                  <c:v>18</c:v>
                </c:pt>
                <c:pt idx="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337-4503-B03A-F6771BEF4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943471"/>
        <c:axId val="748435056"/>
      </c:lineChart>
      <c:catAx>
        <c:axId val="19094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435056"/>
        <c:crosses val="autoZero"/>
        <c:auto val="1"/>
        <c:lblAlgn val="ctr"/>
        <c:lblOffset val="100"/>
        <c:noMultiLvlLbl val="0"/>
      </c:catAx>
      <c:valAx>
        <c:axId val="74843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43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Home Care Clients Waiting &gt;30 Days 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'[Referral Metrics 2024-9-19.xlsx]Monthly Combined'!$A$17</c:f>
              <c:strCache>
                <c:ptCount val="1"/>
                <c:pt idx="0">
                  <c:v>Medicaid FFS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'[Referral Metrics 2024-9-19.xlsx]Monthly Combined'!$W$17:$Y$17</c:f>
              <c:numCache>
                <c:formatCode>General</c:formatCode>
                <c:ptCount val="3"/>
                <c:pt idx="0">
                  <c:v>142</c:v>
                </c:pt>
                <c:pt idx="1">
                  <c:v>137</c:v>
                </c:pt>
                <c:pt idx="2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B-4897-9843-517E7385F799}"/>
            </c:ext>
          </c:extLst>
        </c:ser>
        <c:ser>
          <c:idx val="2"/>
          <c:order val="2"/>
          <c:tx>
            <c:strRef>
              <c:f>'[Referral Metrics 2024-9-19.xlsx]Monthly Combined'!$A$20</c:f>
              <c:strCache>
                <c:ptCount val="1"/>
                <c:pt idx="0">
                  <c:v>OHA@Home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'[Referral Metrics 2024-9-19.xlsx]Monthly Combined'!$W$20:$Y$20</c:f>
              <c:numCache>
                <c:formatCode>General</c:formatCode>
                <c:ptCount val="3"/>
                <c:pt idx="0">
                  <c:v>37</c:v>
                </c:pt>
                <c:pt idx="1">
                  <c:v>21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B-4897-9843-517E7385F799}"/>
            </c:ext>
          </c:extLst>
        </c:ser>
        <c:ser>
          <c:idx val="3"/>
          <c:order val="3"/>
          <c:tx>
            <c:strRef>
              <c:f>'[Referral Metrics 2024-9-19.xlsx]Monthly Combined'!$A$21</c:f>
              <c:strCache>
                <c:ptCount val="1"/>
                <c:pt idx="0">
                  <c:v>NHP MMP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'[Referral Metrics 2024-9-19.xlsx]Monthly Combined'!$W$21:$Y$21</c:f>
              <c:numCache>
                <c:formatCode>General</c:formatCode>
                <c:ptCount val="3"/>
                <c:pt idx="0">
                  <c:v>16</c:v>
                </c:pt>
                <c:pt idx="1">
                  <c:v>18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9B-4897-9843-517E7385F79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87541696"/>
        <c:axId val="1042450912"/>
      </c:barChart>
      <c:lineChart>
        <c:grouping val="standard"/>
        <c:varyColors val="0"/>
        <c:ser>
          <c:idx val="0"/>
          <c:order val="0"/>
          <c:tx>
            <c:strRef>
              <c:f>'[Referral Metrics 2024-9-19.xlsx]Monthly Combined'!$A$16</c:f>
              <c:strCache>
                <c:ptCount val="1"/>
                <c:pt idx="0">
                  <c:v>Total Referrals Waiting &gt; 30 days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'[Referral Metrics 2024-9-19.xlsx]Monthly Combined'!$W$2:$Y$2</c:f>
              <c:strCache>
                <c:ptCount val="3"/>
                <c:pt idx="0">
                  <c:v>4/1/2024</c:v>
                </c:pt>
                <c:pt idx="1">
                  <c:v>5/1/2024</c:v>
                </c:pt>
                <c:pt idx="2">
                  <c:v>6/1/2024</c:v>
                </c:pt>
              </c:strCache>
            </c:strRef>
          </c:cat>
          <c:val>
            <c:numRef>
              <c:f>'[Referral Metrics 2024-9-19.xlsx]Monthly Combined'!$W$16:$Y$16</c:f>
              <c:numCache>
                <c:formatCode>General</c:formatCode>
                <c:ptCount val="3"/>
                <c:pt idx="0">
                  <c:v>195</c:v>
                </c:pt>
                <c:pt idx="1">
                  <c:v>176</c:v>
                </c:pt>
                <c:pt idx="2">
                  <c:v>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9B-4897-9843-517E7385F79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7541696"/>
        <c:axId val="1042450912"/>
      </c:lineChart>
      <c:catAx>
        <c:axId val="20875416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450912"/>
        <c:crosses val="autoZero"/>
        <c:auto val="1"/>
        <c:lblAlgn val="ctr"/>
        <c:lblOffset val="100"/>
        <c:noMultiLvlLbl val="0"/>
      </c:catAx>
      <c:valAx>
        <c:axId val="104245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54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301758368065665E-2"/>
          <c:y val="0.93193527969879464"/>
          <c:w val="0.8999998731349248"/>
          <c:h val="5.04819456978388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Monthly</a:t>
            </a:r>
            <a:r>
              <a:rPr lang="en-US" sz="1800" baseline="0"/>
              <a:t> </a:t>
            </a:r>
            <a:r>
              <a:rPr lang="en-US" sz="1800"/>
              <a:t>Home Care Hours</a:t>
            </a:r>
            <a:r>
              <a:rPr lang="en-US" sz="1800" baseline="0"/>
              <a:t> Unfulfilled </a:t>
            </a:r>
            <a:r>
              <a:rPr lang="en-US" sz="1800"/>
              <a:t>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534776902887145E-2"/>
          <c:y val="0.18527954401629004"/>
          <c:w val="0.8709096675415573"/>
          <c:h val="0.54766921091112086"/>
        </c:manualLayout>
      </c:layout>
      <c:barChart>
        <c:barDir val="col"/>
        <c:grouping val="stacked"/>
        <c:varyColors val="0"/>
        <c:ser>
          <c:idx val="11"/>
          <c:order val="3"/>
          <c:tx>
            <c:strRef>
              <c:f>'[Referral Metrics 2024-9-19.xlsx]Monthly Combined'!$A$15</c:f>
              <c:strCache>
                <c:ptCount val="1"/>
                <c:pt idx="0">
                  <c:v>NHP MMP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'[Referral Metrics 2024-9-19.xlsx]Monthly Combined'!$W$3:$Y$3</c:f>
              <c:numCache>
                <c:formatCode>mmm\-yy</c:formatCode>
                <c:ptCount val="3"/>
                <c:pt idx="0">
                  <c:v>45383</c:v>
                </c:pt>
                <c:pt idx="1">
                  <c:v>45413</c:v>
                </c:pt>
                <c:pt idx="2">
                  <c:v>45444</c:v>
                </c:pt>
              </c:numCache>
            </c:numRef>
          </c:cat>
          <c:val>
            <c:numRef>
              <c:f>'[Referral Metrics 2024-9-19.xlsx]Monthly Combined'!$B$15:$V$15</c:f>
            </c:numRef>
          </c:val>
          <c:extLst>
            <c:ext xmlns:c16="http://schemas.microsoft.com/office/drawing/2014/chart" uri="{C3380CC4-5D6E-409C-BE32-E72D297353CC}">
              <c16:uniqueId val="{00000000-528D-4835-A5C8-D19D4E7C8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3434255"/>
        <c:axId val="2103441743"/>
        <c:extLst/>
      </c:barChart>
      <c:barChart>
        <c:barDir val="col"/>
        <c:grouping val="stacked"/>
        <c:varyColors val="0"/>
        <c:ser>
          <c:idx val="7"/>
          <c:order val="1"/>
          <c:tx>
            <c:strRef>
              <c:f>'[Referral Metrics 2024-9-19.xlsx]Monthly Combined'!$A$11</c:f>
              <c:strCache>
                <c:ptCount val="1"/>
                <c:pt idx="0">
                  <c:v>Medicaid FFS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'[Referral Metrics 2024-9-19.xlsx]Monthly Combined'!$W$3:$Y$3</c:f>
              <c:numCache>
                <c:formatCode>mmm\-yy</c:formatCode>
                <c:ptCount val="3"/>
                <c:pt idx="0">
                  <c:v>45383</c:v>
                </c:pt>
                <c:pt idx="1">
                  <c:v>45413</c:v>
                </c:pt>
                <c:pt idx="2">
                  <c:v>45444</c:v>
                </c:pt>
              </c:numCache>
            </c:numRef>
          </c:cat>
          <c:val>
            <c:numRef>
              <c:f>'[Referral Metrics 2024-9-19.xlsx]Monthly Combined'!$W$11:$Y$11</c:f>
              <c:numCache>
                <c:formatCode>General</c:formatCode>
                <c:ptCount val="3"/>
                <c:pt idx="0">
                  <c:v>4042</c:v>
                </c:pt>
                <c:pt idx="1">
                  <c:v>3840</c:v>
                </c:pt>
                <c:pt idx="2">
                  <c:v>4370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8D-4835-A5C8-D19D4E7C845A}"/>
            </c:ext>
          </c:extLst>
        </c:ser>
        <c:ser>
          <c:idx val="10"/>
          <c:order val="2"/>
          <c:tx>
            <c:strRef>
              <c:f>'[Referral Metrics 2024-9-19.xlsx]Monthly Combined'!$A$14</c:f>
              <c:strCache>
                <c:ptCount val="1"/>
                <c:pt idx="0">
                  <c:v>OHA@Home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'[Referral Metrics 2024-9-19.xlsx]Monthly Combined'!$W$3:$Y$3</c:f>
              <c:numCache>
                <c:formatCode>mmm\-yy</c:formatCode>
                <c:ptCount val="3"/>
                <c:pt idx="0">
                  <c:v>45383</c:v>
                </c:pt>
                <c:pt idx="1">
                  <c:v>45413</c:v>
                </c:pt>
                <c:pt idx="2">
                  <c:v>45444</c:v>
                </c:pt>
              </c:numCache>
            </c:numRef>
          </c:cat>
          <c:val>
            <c:numRef>
              <c:f>'[Referral Metrics 2024-9-19.xlsx]Monthly Combined'!$W$14:$Y$14</c:f>
              <c:numCache>
                <c:formatCode>General</c:formatCode>
                <c:ptCount val="3"/>
                <c:pt idx="0">
                  <c:v>377</c:v>
                </c:pt>
                <c:pt idx="1">
                  <c:v>322</c:v>
                </c:pt>
                <c:pt idx="2">
                  <c:v>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8D-4835-A5C8-D19D4E7C845A}"/>
            </c:ext>
          </c:extLst>
        </c:ser>
        <c:ser>
          <c:idx val="0"/>
          <c:order val="4"/>
          <c:tx>
            <c:strRef>
              <c:f>'[Referral Metrics 2024-9-19.xlsx]Monthly Combined'!$A$15</c:f>
              <c:strCache>
                <c:ptCount val="1"/>
                <c:pt idx="0">
                  <c:v>NHP MMP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'[Referral Metrics 2024-9-19.xlsx]Monthly Combined'!$W$15:$Y$15</c:f>
              <c:numCache>
                <c:formatCode>General</c:formatCode>
                <c:ptCount val="3"/>
                <c:pt idx="0">
                  <c:v>304</c:v>
                </c:pt>
                <c:pt idx="1">
                  <c:v>283</c:v>
                </c:pt>
                <c:pt idx="2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8D-4835-A5C8-D19D4E7C8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3434255"/>
        <c:axId val="2103441743"/>
      </c:barChart>
      <c:lineChart>
        <c:grouping val="standard"/>
        <c:varyColors val="0"/>
        <c:ser>
          <c:idx val="6"/>
          <c:order val="0"/>
          <c:tx>
            <c:strRef>
              <c:f>'[Referral Metrics 2024-9-19.xlsx]Monthly Combined'!$A$10</c:f>
              <c:strCache>
                <c:ptCount val="1"/>
                <c:pt idx="0">
                  <c:v>Total Weekly Hours Outstanding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'[Referral Metrics 2024-9-19.xlsx]Monthly Combined'!$W$3:$Y$3</c:f>
              <c:numCache>
                <c:formatCode>mmm\-yy</c:formatCode>
                <c:ptCount val="3"/>
                <c:pt idx="0">
                  <c:v>45383</c:v>
                </c:pt>
                <c:pt idx="1">
                  <c:v>45413</c:v>
                </c:pt>
                <c:pt idx="2">
                  <c:v>45444</c:v>
                </c:pt>
              </c:numCache>
            </c:numRef>
          </c:cat>
          <c:val>
            <c:numRef>
              <c:f>'[Referral Metrics 2024-9-19.xlsx]Monthly Combined'!$W$10:$Y$10</c:f>
              <c:numCache>
                <c:formatCode>General</c:formatCode>
                <c:ptCount val="3"/>
                <c:pt idx="0">
                  <c:v>4723</c:v>
                </c:pt>
                <c:pt idx="1">
                  <c:v>4445</c:v>
                </c:pt>
                <c:pt idx="2">
                  <c:v>5159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28D-4835-A5C8-D19D4E7C8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3434255"/>
        <c:axId val="2103441743"/>
        <c:extLst/>
      </c:lineChart>
      <c:dateAx>
        <c:axId val="210343425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441743"/>
        <c:crosses val="autoZero"/>
        <c:auto val="1"/>
        <c:lblOffset val="100"/>
        <c:baseTimeUnit val="months"/>
      </c:dateAx>
      <c:valAx>
        <c:axId val="210344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87530411619712"/>
          <c:y val="0.80911022233907715"/>
          <c:w val="0.49152850372507612"/>
          <c:h val="0.19088983774813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EFF-4DEE-4E97-9D13-5D460C4E01D7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EB2E-2861-4439-B3C7-4B58EA3C4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25E961FD-291E-4942-B84C-5A716FDD43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799"/>
            <a:ext cx="11572875" cy="353872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B7877920-6C8D-4802-81F7-DCDE19AEA2A6}"/>
              </a:ext>
            </a:extLst>
          </p:cNvPr>
          <p:cNvSpPr/>
          <p:nvPr/>
        </p:nvSpPr>
        <p:spPr>
          <a:xfrm>
            <a:off x="304800" y="4159116"/>
            <a:ext cx="8899100" cy="2386744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id="{AC6E8A01-1018-4AFE-A229-B735D9B018CB}"/>
              </a:ext>
            </a:extLst>
          </p:cNvPr>
          <p:cNvSpPr/>
          <p:nvPr/>
        </p:nvSpPr>
        <p:spPr>
          <a:xfrm>
            <a:off x="9526469" y="4159116"/>
            <a:ext cx="2351843" cy="2386744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665694F-8DF2-4937-B609-8F95E2589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03271" y="5097963"/>
            <a:ext cx="1198238" cy="5090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450DC8-B6F7-403F-8C0C-54545608D944}"/>
              </a:ext>
            </a:extLst>
          </p:cNvPr>
          <p:cNvCxnSpPr/>
          <p:nvPr/>
        </p:nvCxnSpPr>
        <p:spPr>
          <a:xfrm>
            <a:off x="730471" y="5249772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5534C59-34ED-4253-B5D0-0B6A3FABBF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2817" y="4399360"/>
            <a:ext cx="8266176" cy="701731"/>
          </a:xfr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DECK’S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5C329-DC2F-488E-861C-64EAB89C83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2817" y="5332289"/>
            <a:ext cx="8266176" cy="10698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Deck’s sub-title goes here. Just make sure it doesn’t exceed two lines!</a:t>
            </a:r>
          </a:p>
        </p:txBody>
      </p:sp>
    </p:spTree>
    <p:extLst>
      <p:ext uri="{BB962C8B-B14F-4D97-AF65-F5344CB8AC3E}">
        <p14:creationId xmlns:p14="http://schemas.microsoft.com/office/powerpoint/2010/main" val="169039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 numCol="3" spcCol="914400"/>
          <a:lstStyle>
            <a:lvl1pPr marL="0" indent="0"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1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A3415C-D4D1-40DF-AB43-2D88A58773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5975"/>
            <a:ext cx="11582400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1565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A3415C-D4D1-40DF-AB43-2D88A58773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5975"/>
            <a:ext cx="5543550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94A30C68-45E3-466C-92E1-DBE369D97B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0602" y="2085975"/>
            <a:ext cx="5546598" cy="3705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20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 and Image on the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5483352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2085974"/>
            <a:ext cx="5791200" cy="370331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33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 and Image on the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48335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5483352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5483352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0"/>
            <a:ext cx="5788152" cy="54863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89773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 and Image on the R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609909C-F8EB-4588-A2C4-BCA7B7D97A6C}"/>
              </a:ext>
            </a:extLst>
          </p:cNvPr>
          <p:cNvSpPr/>
          <p:nvPr/>
        </p:nvSpPr>
        <p:spPr>
          <a:xfrm>
            <a:off x="304800" y="304800"/>
            <a:ext cx="5791200" cy="54863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2574" y="724109"/>
            <a:ext cx="4736236" cy="123395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Use this box to bring in a key takeaway or summary into your slide. Do your best to keep things in three lines or less.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0"/>
            <a:ext cx="5788152" cy="54863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61661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 and Image on the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0" y="2087878"/>
            <a:ext cx="5486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085974"/>
            <a:ext cx="5791200" cy="370331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62045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s and Image on the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/>
        </p:nvCxnSpPr>
        <p:spPr>
          <a:xfrm>
            <a:off x="648316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8" y="172857"/>
            <a:ext cx="5486401" cy="701731"/>
          </a:xfrm>
        </p:spPr>
        <p:txBody>
          <a:bodyPr/>
          <a:lstStyle/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0" y="2087878"/>
            <a:ext cx="5486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4218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s and Image on the Lef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/>
        </p:nvCxnSpPr>
        <p:spPr>
          <a:xfrm>
            <a:off x="648316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8" y="172857"/>
            <a:ext cx="5486401" cy="701731"/>
          </a:xfrm>
        </p:spPr>
        <p:txBody>
          <a:bodyPr/>
          <a:lstStyle/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29267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344127-2D10-462E-BD53-FC4DACEC688C}"/>
              </a:ext>
            </a:extLst>
          </p:cNvPr>
          <p:cNvCxnSpPr/>
          <p:nvPr/>
        </p:nvCxnSpPr>
        <p:spPr>
          <a:xfrm>
            <a:off x="387168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A1710-2726-42C6-9D81-4D6BCAD745D9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78BDDE-986F-4E53-9F4F-0E8AFFCA9FFC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FC099E-3311-47EC-B4B5-CAC92C110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A5F38-50D2-4299-B38B-16FB0FA52D34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92E05C0-3DDB-47CE-B607-9C4D6D20A0B8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486401" cy="701731"/>
          </a:xfrm>
        </p:spPr>
        <p:txBody>
          <a:bodyPr/>
          <a:lstStyle/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5486401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304805"/>
            <a:ext cx="5788152" cy="549049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066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25E961FD-291E-4942-B84C-5A716FDD43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799"/>
            <a:ext cx="11572875" cy="353872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B7877920-6C8D-4802-81F7-DCDE19AEA2A6}"/>
              </a:ext>
            </a:extLst>
          </p:cNvPr>
          <p:cNvSpPr/>
          <p:nvPr/>
        </p:nvSpPr>
        <p:spPr>
          <a:xfrm>
            <a:off x="2992323" y="4159116"/>
            <a:ext cx="8899100" cy="2386744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1">
            <a:extLst>
              <a:ext uri="{FF2B5EF4-FFF2-40B4-BE49-F238E27FC236}">
                <a16:creationId xmlns:a16="http://schemas.microsoft.com/office/drawing/2014/main" id="{AC6E8A01-1018-4AFE-A229-B735D9B018CB}"/>
              </a:ext>
            </a:extLst>
          </p:cNvPr>
          <p:cNvSpPr/>
          <p:nvPr/>
        </p:nvSpPr>
        <p:spPr>
          <a:xfrm>
            <a:off x="304800" y="4159116"/>
            <a:ext cx="2351843" cy="2386744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665694F-8DF2-4937-B609-8F95E2589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602" y="5097963"/>
            <a:ext cx="1198238" cy="5090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450DC8-B6F7-403F-8C0C-54545608D944}"/>
              </a:ext>
            </a:extLst>
          </p:cNvPr>
          <p:cNvCxnSpPr/>
          <p:nvPr/>
        </p:nvCxnSpPr>
        <p:spPr>
          <a:xfrm>
            <a:off x="3417994" y="5249772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5534C59-34ED-4253-B5D0-0B6A3FABBF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10340" y="4399360"/>
            <a:ext cx="8266176" cy="701731"/>
          </a:xfrm>
        </p:spPr>
        <p:txBody>
          <a:bodyPr anchor="t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DECK’S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5C329-DC2F-488E-861C-64EAB89C83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10340" y="5332289"/>
            <a:ext cx="8266176" cy="10698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Deck’s sub-title goes here. Just make sure it doesn’t exceed two lines!</a:t>
            </a:r>
          </a:p>
        </p:txBody>
      </p:sp>
    </p:spTree>
    <p:extLst>
      <p:ext uri="{BB962C8B-B14F-4D97-AF65-F5344CB8AC3E}">
        <p14:creationId xmlns:p14="http://schemas.microsoft.com/office/powerpoint/2010/main" val="4156829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laceholder – 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0" y="2085975"/>
            <a:ext cx="11582400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197701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laceholder – Right Commentar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4801" y="2085975"/>
            <a:ext cx="6335696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82DA860-E44E-4BDF-8956-F8CFA5C417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49483" y="2261138"/>
            <a:ext cx="4533532" cy="33529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9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laceholder – Left Commentar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551504" y="2085975"/>
            <a:ext cx="6335696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82DA860-E44E-4BDF-8956-F8CFA5C417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6320" y="2261138"/>
            <a:ext cx="4533532" cy="33529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8718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608162" y="2085975"/>
            <a:ext cx="4279037" cy="370331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050640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Top Cen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411923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299556"/>
            <a:ext cx="11582400" cy="70173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7101" y="2157972"/>
            <a:ext cx="9574750" cy="850392"/>
          </a:xfrm>
        </p:spPr>
        <p:txBody>
          <a:bodyPr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1752" y="4456590"/>
            <a:ext cx="11585448" cy="13346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24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Top Cen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6B9E84-EAB5-4256-B0FC-EBDD2DE11CAA}"/>
              </a:ext>
            </a:extLst>
          </p:cNvPr>
          <p:cNvSpPr/>
          <p:nvPr/>
        </p:nvSpPr>
        <p:spPr>
          <a:xfrm>
            <a:off x="0" y="0"/>
            <a:ext cx="12192000" cy="2476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5325" y="762000"/>
            <a:ext cx="10801350" cy="335723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325" y="4456590"/>
            <a:ext cx="10798302" cy="13346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3709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79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61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799"/>
            <a:ext cx="56388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400" y="304799"/>
            <a:ext cx="56388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E0F372CA-BA6E-4848-ACA8-D2B859CE96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0" y="3200400"/>
            <a:ext cx="5638800" cy="25908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319E8062-8734-42E6-9356-0CE8EC4F549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48400" y="3200400"/>
            <a:ext cx="5638800" cy="25908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98052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FD4F58E7-6674-4D6D-B28B-4FB4B152A9D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04801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E5E5F7BD-6E72-44E3-8CFF-CC5897C0F48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67201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9C170412-F504-4CF0-9253-A4F4151FF0F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29600" y="3200400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1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67201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37B63177-0F26-4894-B6E8-CC20012E4DA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229600" y="304799"/>
            <a:ext cx="3657600" cy="2590799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880117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0"/>
            <a:ext cx="5638800" cy="3524434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3E1A13-34E4-4FB7-BA52-BE2CBACDC9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8400" y="304800"/>
            <a:ext cx="5638800" cy="3524434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73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8">
            <a:extLst>
              <a:ext uri="{FF2B5EF4-FFF2-40B4-BE49-F238E27FC236}">
                <a16:creationId xmlns:a16="http://schemas.microsoft.com/office/drawing/2014/main" id="{00F98947-48BE-4678-805E-54C7D3A5418A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7458D1-E74D-4D21-9BE4-97F658C9ED21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37699F4-DD53-46D4-8DD3-A8170FF960AE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1123FAC-05A1-4CB3-B8EA-CF7C5BFA7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2E6161-959F-4D97-A425-DEBED66A1D2A}"/>
              </a:ext>
            </a:extLst>
          </p:cNvPr>
          <p:cNvSpPr/>
          <p:nvPr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510F7FB-D9D5-4C19-B7C0-F200AACFA448}"/>
              </a:ext>
            </a:extLst>
          </p:cNvPr>
          <p:cNvSpPr/>
          <p:nvPr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990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4996E4A-DE6D-42BD-BB7B-03B57C742AC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0" y="2076451"/>
            <a:ext cx="12192000" cy="4781549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on the icons below to bring in a table, chart, smart art graphic, picture, web element, or video!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59221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432CEB-E94D-4E32-8096-487099229D75}"/>
              </a:ext>
            </a:extLst>
          </p:cNvPr>
          <p:cNvSpPr/>
          <p:nvPr/>
        </p:nvSpPr>
        <p:spPr>
          <a:xfrm>
            <a:off x="304801" y="6126480"/>
            <a:ext cx="11582400" cy="426715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1A4763-A5A6-4B11-9347-6FC28EE3E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18536" y="6181797"/>
            <a:ext cx="744012" cy="316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48F25E-1505-49D6-B5A7-5BDD13962C08}"/>
              </a:ext>
            </a:extLst>
          </p:cNvPr>
          <p:cNvCxnSpPr>
            <a:cxnSpLocks/>
          </p:cNvCxnSpPr>
          <p:nvPr/>
        </p:nvCxnSpPr>
        <p:spPr>
          <a:xfrm>
            <a:off x="10490857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76DCDB-6626-48FB-B9FA-282EC15462B1}"/>
              </a:ext>
            </a:extLst>
          </p:cNvPr>
          <p:cNvCxnSpPr>
            <a:cxnSpLocks/>
          </p:cNvCxnSpPr>
          <p:nvPr/>
        </p:nvCxnSpPr>
        <p:spPr>
          <a:xfrm>
            <a:off x="9523015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2FC5AAE-3D9A-43D5-9205-F7B97E8DAA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AFA37361-44B5-4488-B109-A62840EAC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2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EEFDC6C9-DABB-483B-B96D-97224B50B3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304805"/>
            <a:ext cx="3657600" cy="349483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5B292F9-7FD3-4226-9CB6-937617C853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7594F567-187D-4079-8719-D2AEA7A20E2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672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697E9F4-C324-4115-9019-98FE38D323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9600" y="4098508"/>
            <a:ext cx="3657600" cy="172317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4056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432CEB-E94D-4E32-8096-487099229D75}"/>
              </a:ext>
            </a:extLst>
          </p:cNvPr>
          <p:cNvSpPr/>
          <p:nvPr/>
        </p:nvSpPr>
        <p:spPr>
          <a:xfrm>
            <a:off x="304801" y="6126480"/>
            <a:ext cx="11582400" cy="426715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1A4763-A5A6-4B11-9347-6FC28EE3E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18536" y="6181797"/>
            <a:ext cx="744012" cy="316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48F25E-1505-49D6-B5A7-5BDD13962C08}"/>
              </a:ext>
            </a:extLst>
          </p:cNvPr>
          <p:cNvCxnSpPr>
            <a:cxnSpLocks/>
          </p:cNvCxnSpPr>
          <p:nvPr/>
        </p:nvCxnSpPr>
        <p:spPr>
          <a:xfrm>
            <a:off x="10490857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76DCDB-6626-48FB-B9FA-282EC15462B1}"/>
              </a:ext>
            </a:extLst>
          </p:cNvPr>
          <p:cNvCxnSpPr>
            <a:cxnSpLocks/>
          </p:cNvCxnSpPr>
          <p:nvPr/>
        </p:nvCxnSpPr>
        <p:spPr>
          <a:xfrm>
            <a:off x="9523015" y="6240625"/>
            <a:ext cx="0" cy="198425"/>
          </a:xfrm>
          <a:prstGeom prst="line">
            <a:avLst/>
          </a:prstGeom>
          <a:ln w="28575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AFA37361-44B5-4488-B109-A62840EAC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67200" y="304805"/>
            <a:ext cx="36576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EEFDC6C9-DABB-483B-B96D-97224B50B3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304805"/>
            <a:ext cx="36576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5B292F9-7FD3-4226-9CB6-937617C853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3200092"/>
            <a:ext cx="3467100" cy="26215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E0C94A59-C24A-40AC-B2F1-ED06DB4CD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67200" y="3200091"/>
            <a:ext cx="7620000" cy="2621588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0D21CA02-AC55-4DCD-98E6-9803C3AEFD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304800"/>
            <a:ext cx="3467100" cy="2621588"/>
          </a:xfrm>
        </p:spPr>
        <p:txBody>
          <a:bodyPr/>
          <a:lstStyle>
            <a:lvl1pPr marL="0" indent="0">
              <a:buNone/>
              <a:defRPr sz="2100"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Use this box to bring in a key takeaway or summary into your slide. Do your best to keep things in six lines or less.</a:t>
            </a:r>
          </a:p>
        </p:txBody>
      </p:sp>
    </p:spTree>
    <p:extLst>
      <p:ext uri="{BB962C8B-B14F-4D97-AF65-F5344CB8AC3E}">
        <p14:creationId xmlns:p14="http://schemas.microsoft.com/office/powerpoint/2010/main" val="2434729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fi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0058" y="172857"/>
            <a:ext cx="7537142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0058" y="1031273"/>
            <a:ext cx="7537142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304800"/>
            <a:ext cx="3716784" cy="5484493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E3DF9E-32BA-4F96-ADC8-62FDD7755298}"/>
              </a:ext>
            </a:extLst>
          </p:cNvPr>
          <p:cNvCxnSpPr/>
          <p:nvPr/>
        </p:nvCxnSpPr>
        <p:spPr>
          <a:xfrm>
            <a:off x="4453786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529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55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91F6218F-0AE1-41B7-9A6D-FDFFDD043C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73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EA6055BE-5FA2-4458-AB6F-50BE18BBC4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291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12FF07AC-7092-489B-94B3-A93B15520D7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800975" y="2178664"/>
            <a:ext cx="1505451" cy="15071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520814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6">
            <a:extLst>
              <a:ext uri="{FF2B5EF4-FFF2-40B4-BE49-F238E27FC236}">
                <a16:creationId xmlns:a16="http://schemas.microsoft.com/office/drawing/2014/main" id="{02AE9FC7-020F-4429-98DD-7566A702573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35493" y="3214645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id="{40903F09-AEC9-4C51-A708-7B0D77FDD95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312043" y="3214645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ADA16-70BA-4294-83BA-6944BA0F6D87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D53CCE-8FF0-497A-A353-1185C1DFEB81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D83ACC18-3392-4F42-8D0C-DB264CC95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B1F691-9227-407A-AEAE-D0FA8DA8C6FF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3C5253-9F97-4215-A776-F6F267403F55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245004"/>
            <a:ext cx="4533900" cy="701731"/>
          </a:xfrm>
        </p:spPr>
        <p:txBody>
          <a:bodyPr/>
          <a:lstStyle/>
          <a:p>
            <a:r>
              <a:rPr lang="en-US" dirty="0"/>
              <a:t>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103420"/>
            <a:ext cx="45339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over here. Do your best to not exceed two lines.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EA6055BE-5FA2-4458-AB6F-50BE18BBC4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35493" y="303308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9DFF27-858C-41C4-B5B9-5EBDED84D8F2}"/>
              </a:ext>
            </a:extLst>
          </p:cNvPr>
          <p:cNvCxnSpPr>
            <a:cxnSpLocks/>
          </p:cNvCxnSpPr>
          <p:nvPr/>
        </p:nvCxnSpPr>
        <p:spPr>
          <a:xfrm>
            <a:off x="396690" y="2029341"/>
            <a:ext cx="594360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3C90BF-5129-4DC1-B611-EAAD5152C8C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04800" y="3214645"/>
            <a:ext cx="4533900" cy="219588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Picture Placeholder 6">
            <a:extLst>
              <a:ext uri="{FF2B5EF4-FFF2-40B4-BE49-F238E27FC236}">
                <a16:creationId xmlns:a16="http://schemas.microsoft.com/office/drawing/2014/main" id="{C582F960-B68E-49E8-B5E8-8034429FE8F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12043" y="303308"/>
            <a:ext cx="2569464" cy="26060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758712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am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ADA16-70BA-4294-83BA-6944BA0F6D87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D53CCE-8FF0-497A-A353-1185C1DFEB81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D83ACC18-3392-4F42-8D0C-DB264CC95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B1F691-9227-407A-AEAE-D0FA8DA8C6FF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3C5253-9F97-4215-A776-F6F267403F55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9C621E84-0D3E-4509-8670-2C818793DE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1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5F2A6837-2507-49A2-A969-C00FAB4F05C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6369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882E9A17-3A2F-4138-B0F2-5E9A4D740C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347240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DEBB9A6D-504B-4A9A-824D-C3979E21280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70266" y="206272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4DFDB56-31A9-4FC3-8A08-8D4BD9615C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04801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C919B0EA-506E-4FDE-806A-5CE901AA84C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326369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3E65EBC1-D059-477E-B010-766E9C5C139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47240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98CFAAAF-1BF0-4BCC-B35E-6E5C300E3E9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70266" y="4104883"/>
            <a:ext cx="1700216" cy="172441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rtl="0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6AE738E2-1AD5-4BE0-A645-649A5757E99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379565" y="2057399"/>
            <a:ext cx="3507628" cy="3769327"/>
          </a:xfrm>
        </p:spPr>
        <p:txBody>
          <a:bodyPr anchor="ctr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5576FA9-FAE9-4C83-9E94-4E1C1FB86C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A47D52BE-8B1D-4EF7-946A-61833B80F6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AB082CB-D429-4D38-A541-C6243F2D2697}"/>
              </a:ext>
            </a:extLst>
          </p:cNvPr>
          <p:cNvCxnSpPr/>
          <p:nvPr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38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Im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44340" y="2249648"/>
            <a:ext cx="3703320" cy="3375972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65583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072E94-8669-4C9E-B4CE-CEF8B2E922BE}"/>
              </a:ext>
            </a:extLst>
          </p:cNvPr>
          <p:cNvSpPr/>
          <p:nvPr/>
        </p:nvSpPr>
        <p:spPr>
          <a:xfrm>
            <a:off x="0" y="0"/>
            <a:ext cx="381000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A2F32C6-78A2-4AAB-A02B-59BB94047A70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405EC55-2A04-4132-96DE-B244948FC0F9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CBFDDA10-6B67-4BAC-9334-B2585CFF1A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FB267B4-9E96-4E13-8787-FB6AED1B561A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57C8BD4-40FC-4F24-93E2-F21A515CD846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2F6829-FC2D-4E7E-9A17-6A186DAE53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85875" y="304800"/>
            <a:ext cx="4038600" cy="5490497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203624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693-0D73-4FC7-9EAF-4766B7EC7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620C-F605-4A6F-9721-1F7698F9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8F8A2-A769-4B1D-AA03-224F0907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01F81-62B2-4186-9F73-1BD113DD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2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28">
            <a:extLst>
              <a:ext uri="{FF2B5EF4-FFF2-40B4-BE49-F238E27FC236}">
                <a16:creationId xmlns:a16="http://schemas.microsoft.com/office/drawing/2014/main" id="{E5A4F19E-E151-4030-A849-5944CAF89A02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EC5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EBB13D-1295-4E24-9EA8-1CE2580F40E4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1A49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1">
            <a:extLst>
              <a:ext uri="{FF2B5EF4-FFF2-40B4-BE49-F238E27FC236}">
                <a16:creationId xmlns:a16="http://schemas.microsoft.com/office/drawing/2014/main" id="{F3E0247C-306E-4AA7-B1F0-E4264EA5E67A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1A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A50CEBB8-8A56-4B9E-839E-93E88D4B6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And your transition’s sub-title can go here. This one can go up to three lines!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6A1E2A-4231-4590-B611-2A005950C627}"/>
              </a:ext>
            </a:extLst>
          </p:cNvPr>
          <p:cNvSpPr/>
          <p:nvPr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6468555-7C91-4DC4-852B-128263D97165}"/>
              </a:ext>
            </a:extLst>
          </p:cNvPr>
          <p:cNvSpPr/>
          <p:nvPr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01122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-ti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468206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-title and a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81C5CAE-6039-4CD8-899D-F995448B72D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7571" y="2057400"/>
            <a:ext cx="2469627" cy="3771900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10062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578815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SLIDE’S 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93BAD73E-AB62-4742-9117-73D1A1AD77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799" y="1031272"/>
            <a:ext cx="5791199" cy="1251699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concise. Do your best to not exceed three lines.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8E81E912-B839-4D85-B263-26B7C475C5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391515"/>
            <a:ext cx="5791200" cy="3437785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848981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cial Media - Pictures and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E1A59FBD-C82A-4C52-8A4C-A71F70141D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2057400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CB7EC3FD-1533-4AF8-AA1D-4C511B0A3A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97614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AE7A9FB1-400D-4CAA-99DF-4675C397727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96915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EC9A474B-0150-45E2-BAAE-F9C6BF0B608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96216" y="2063887"/>
            <a:ext cx="2584498" cy="258449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903711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- Table Char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C82EEC8-190C-4B35-AAD0-CBAF1C0ACFA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32490" y="2057399"/>
            <a:ext cx="3754711" cy="1710013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pPr marL="228600" lvl="0" indent="-228600" algn="ctr"/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274517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Sub-ti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3BEAE8-F93C-4D0C-B8D8-2472AE46BB29}"/>
              </a:ext>
            </a:extLst>
          </p:cNvPr>
          <p:cNvSpPr/>
          <p:nvPr/>
        </p:nvSpPr>
        <p:spPr>
          <a:xfrm>
            <a:off x="304800" y="0"/>
            <a:ext cx="5788152" cy="5826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192" y="172857"/>
            <a:ext cx="5122416" cy="7017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HEADING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192" y="1031273"/>
            <a:ext cx="5122416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over here. Do your best to not exceed two lines.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2163AD-4A13-48AB-A487-B47BA230B483}"/>
              </a:ext>
            </a:extLst>
          </p:cNvPr>
          <p:cNvCxnSpPr/>
          <p:nvPr/>
        </p:nvCxnSpPr>
        <p:spPr>
          <a:xfrm>
            <a:off x="716287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0702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ptop Mocku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000A5D3-CBD7-40DA-B6C6-0106631BE6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4461" y="2494195"/>
            <a:ext cx="4426133" cy="2768600"/>
          </a:xfrm>
          <a:custGeom>
            <a:avLst/>
            <a:gdLst>
              <a:gd name="connsiteX0" fmla="*/ 0 w 4426133"/>
              <a:gd name="connsiteY0" fmla="*/ 0 h 2768600"/>
              <a:gd name="connsiteX1" fmla="*/ 4426133 w 4426133"/>
              <a:gd name="connsiteY1" fmla="*/ 0 h 2768600"/>
              <a:gd name="connsiteX2" fmla="*/ 4426133 w 4426133"/>
              <a:gd name="connsiteY2" fmla="*/ 2768600 h 2768600"/>
              <a:gd name="connsiteX3" fmla="*/ 0 w 4426133"/>
              <a:gd name="connsiteY3" fmla="*/ 2768600 h 27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6133" h="2768600">
                <a:moveTo>
                  <a:pt x="0" y="0"/>
                </a:moveTo>
                <a:lnTo>
                  <a:pt x="4426133" y="0"/>
                </a:lnTo>
                <a:lnTo>
                  <a:pt x="4426133" y="2768600"/>
                </a:lnTo>
                <a:lnTo>
                  <a:pt x="0" y="276860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031605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k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E73281B-957A-4450-932A-7935A2D2C5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48100" y="2255520"/>
            <a:ext cx="4495800" cy="2567940"/>
          </a:xfrm>
          <a:custGeom>
            <a:avLst/>
            <a:gdLst>
              <a:gd name="connsiteX0" fmla="*/ 0 w 4495800"/>
              <a:gd name="connsiteY0" fmla="*/ 0 h 2567940"/>
              <a:gd name="connsiteX1" fmla="*/ 4495800 w 4495800"/>
              <a:gd name="connsiteY1" fmla="*/ 0 h 2567940"/>
              <a:gd name="connsiteX2" fmla="*/ 4495800 w 4495800"/>
              <a:gd name="connsiteY2" fmla="*/ 2567940 h 2567940"/>
              <a:gd name="connsiteX3" fmla="*/ 0 w 4495800"/>
              <a:gd name="connsiteY3" fmla="*/ 2567940 h 25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800" h="2567940">
                <a:moveTo>
                  <a:pt x="0" y="0"/>
                </a:moveTo>
                <a:lnTo>
                  <a:pt x="4495800" y="0"/>
                </a:lnTo>
                <a:lnTo>
                  <a:pt x="4495800" y="2567940"/>
                </a:lnTo>
                <a:lnTo>
                  <a:pt x="0" y="256794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28266084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ptop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D3379F5-E8B4-4D18-AFEB-0F1C1FD06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5790" y="959254"/>
            <a:ext cx="6406935" cy="4007616"/>
          </a:xfrm>
          <a:custGeom>
            <a:avLst/>
            <a:gdLst>
              <a:gd name="connsiteX0" fmla="*/ 0 w 6406935"/>
              <a:gd name="connsiteY0" fmla="*/ 0 h 4007616"/>
              <a:gd name="connsiteX1" fmla="*/ 6406935 w 6406935"/>
              <a:gd name="connsiteY1" fmla="*/ 0 h 4007616"/>
              <a:gd name="connsiteX2" fmla="*/ 6406935 w 6406935"/>
              <a:gd name="connsiteY2" fmla="*/ 4007616 h 4007616"/>
              <a:gd name="connsiteX3" fmla="*/ 0 w 6406935"/>
              <a:gd name="connsiteY3" fmla="*/ 4007616 h 400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6935" h="4007616">
                <a:moveTo>
                  <a:pt x="0" y="0"/>
                </a:moveTo>
                <a:lnTo>
                  <a:pt x="6406935" y="0"/>
                </a:lnTo>
                <a:lnTo>
                  <a:pt x="6406935" y="4007616"/>
                </a:lnTo>
                <a:lnTo>
                  <a:pt x="0" y="4007616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804BB7-23CE-4D0D-BED9-76340ED3117D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FFC64D-F2EF-43F6-B0C4-9614C5AC3E79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14E35AC8-6A53-4C18-91F6-B3FD147E3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1DE9EEA-05BA-4CFC-9DED-CB90365BA0A5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09199C-FAAA-4E68-A512-C7652A2FACC3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962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hone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C12B0C2-6102-4D4C-8F14-801B3A57894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17489" y="443883"/>
            <a:ext cx="2445150" cy="5191215"/>
          </a:xfrm>
          <a:custGeom>
            <a:avLst/>
            <a:gdLst>
              <a:gd name="connsiteX0" fmla="*/ 0 w 2445150"/>
              <a:gd name="connsiteY0" fmla="*/ 0 h 5191215"/>
              <a:gd name="connsiteX1" fmla="*/ 2445150 w 2445150"/>
              <a:gd name="connsiteY1" fmla="*/ 0 h 5191215"/>
              <a:gd name="connsiteX2" fmla="*/ 2445150 w 2445150"/>
              <a:gd name="connsiteY2" fmla="*/ 5191215 h 5191215"/>
              <a:gd name="connsiteX3" fmla="*/ 0 w 2445150"/>
              <a:gd name="connsiteY3" fmla="*/ 5191215 h 519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5150" h="5191215">
                <a:moveTo>
                  <a:pt x="0" y="0"/>
                </a:moveTo>
                <a:lnTo>
                  <a:pt x="2445150" y="0"/>
                </a:lnTo>
                <a:lnTo>
                  <a:pt x="2445150" y="5191215"/>
                </a:lnTo>
                <a:lnTo>
                  <a:pt x="0" y="5191215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552D79-A0ED-46F2-B952-9312641222F3}"/>
              </a:ext>
            </a:extLst>
          </p:cNvPr>
          <p:cNvCxnSpPr/>
          <p:nvPr/>
        </p:nvCxnSpPr>
        <p:spPr>
          <a:xfrm>
            <a:off x="6096000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24727F-8E60-4DE9-9156-70DF0E1249E7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AFCAE8-E49C-46FA-9098-87740AA47818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937E0768-65F7-4B01-804B-BCAE95941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4C72F61-0E5D-4E32-B81A-FC7789364908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5B68235-C101-4417-947B-BE53725C557F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09552" y="172857"/>
            <a:ext cx="5977647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SLIDE’S HEADER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9552" y="1031273"/>
            <a:ext cx="5977647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40661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id="{88B42F85-A718-4224-9501-A2799D699649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8F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99050D-984C-4E19-9E1A-4CD292383A0D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rgbClr val="FFC7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id="{1EBAECF7-164D-4419-B7CB-E458C2AC3121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FFC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FED0EC0-A31A-4FFB-823C-FF0072D8F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And your transition’s sub-title can go here. This one can go up to three lines!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51EAE2C-00FD-4ECA-B759-9E1521EBD5D8}"/>
              </a:ext>
            </a:extLst>
          </p:cNvPr>
          <p:cNvSpPr/>
          <p:nvPr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66B2957-0EBB-4DDE-BE9C-E4A4317CC92A}"/>
              </a:ext>
            </a:extLst>
          </p:cNvPr>
          <p:cNvSpPr/>
          <p:nvPr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9518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BB31B51-AFCD-49A3-8B3E-0CA88E8A75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59658" y="2175029"/>
            <a:ext cx="2272684" cy="3947467"/>
          </a:xfrm>
          <a:custGeom>
            <a:avLst/>
            <a:gdLst>
              <a:gd name="connsiteX0" fmla="*/ 0 w 2272684"/>
              <a:gd name="connsiteY0" fmla="*/ 0 h 3947467"/>
              <a:gd name="connsiteX1" fmla="*/ 2272684 w 2272684"/>
              <a:gd name="connsiteY1" fmla="*/ 0 h 3947467"/>
              <a:gd name="connsiteX2" fmla="*/ 2272684 w 2272684"/>
              <a:gd name="connsiteY2" fmla="*/ 3947467 h 3947467"/>
              <a:gd name="connsiteX3" fmla="*/ 0 w 2272684"/>
              <a:gd name="connsiteY3" fmla="*/ 3947467 h 394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684" h="3947467">
                <a:moveTo>
                  <a:pt x="0" y="0"/>
                </a:moveTo>
                <a:lnTo>
                  <a:pt x="2272684" y="0"/>
                </a:lnTo>
                <a:lnTo>
                  <a:pt x="2272684" y="3947467"/>
                </a:lnTo>
                <a:lnTo>
                  <a:pt x="0" y="3947467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</a:gsLst>
            <a:lin ang="2700000" scaled="1"/>
          </a:gra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32090080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D804BB7-23CE-4D0D-BED9-76340ED3117D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FFC64D-F2EF-43F6-B0C4-9614C5AC3E79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14E35AC8-6A53-4C18-91F6-B3FD147E3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1DE9EEA-05BA-4CFC-9DED-CB90365BA0A5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09199C-FAAA-4E68-A512-C7652A2FACC3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E0404-1886-4A51-A3DF-16EBBC2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7757F-229C-4082-AC04-8AFC6341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9162F-D10A-44C6-8C5D-0D86283B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717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half">
    <p:bg bwMode="gray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1/19/2021</a:t>
            </a:r>
          </a:p>
        </p:txBody>
      </p:sp>
      <p:sp>
        <p:nvSpPr>
          <p:cNvPr id="21" name="Copyright"/>
          <p:cNvSpPr txBox="1"/>
          <p:nvPr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2020 by Boston Consulting Group. All rights reserved.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F2A0CE-18CD-4290-B465-1C0CC55EC358}"/>
              </a:ext>
            </a:extLst>
          </p:cNvPr>
          <p:cNvSpPr/>
          <p:nvPr/>
        </p:nvSpPr>
        <p:spPr>
          <a:xfrm>
            <a:off x="3572943" y="76200"/>
            <a:ext cx="5046115" cy="434283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Confidential Working Document Draft RIGL §38-2-2(4)(E),(K)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For client use only, not for distribution</a:t>
            </a:r>
          </a:p>
        </p:txBody>
      </p:sp>
    </p:spTree>
    <p:extLst>
      <p:ext uri="{BB962C8B-B14F-4D97-AF65-F5344CB8AC3E}">
        <p14:creationId xmlns:p14="http://schemas.microsoft.com/office/powerpoint/2010/main" val="220960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BDF11-CD7B-474C-BAE8-0C06736B3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AFAA7-27D1-4276-A481-283E6BD9E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F313-93F9-44D1-A775-5E08F0F6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36A3D-438D-4C91-8C92-3AC90F592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909DB-398E-4C9C-9DBA-AE6A6F74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042C-8F59-4C3F-B706-94E1733DE2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0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ansi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8">
            <a:extLst>
              <a:ext uri="{FF2B5EF4-FFF2-40B4-BE49-F238E27FC236}">
                <a16:creationId xmlns:a16="http://schemas.microsoft.com/office/drawing/2014/main" id="{88B42F85-A718-4224-9501-A2799D699649}"/>
              </a:ext>
            </a:extLst>
          </p:cNvPr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solidFill>
            <a:srgbClr val="FFC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737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99050D-984C-4E19-9E1A-4CD292383A0D}"/>
              </a:ext>
            </a:extLst>
          </p:cNvPr>
          <p:cNvCxnSpPr/>
          <p:nvPr/>
        </p:nvCxnSpPr>
        <p:spPr>
          <a:xfrm>
            <a:off x="5797019" y="3429000"/>
            <a:ext cx="59796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id="{1EBAECF7-164D-4419-B7CB-E458C2AC3121}"/>
              </a:ext>
            </a:extLst>
          </p:cNvPr>
          <p:cNvSpPr/>
          <p:nvPr/>
        </p:nvSpPr>
        <p:spPr>
          <a:xfrm>
            <a:off x="5639445" y="5895975"/>
            <a:ext cx="913111" cy="41372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FED0EC0-A31A-4FFB-823C-FF0072D8F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994" y="5944798"/>
            <a:ext cx="744012" cy="3160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D7FE-5910-4840-9838-A66DCA5ABA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1397" y="1822430"/>
            <a:ext cx="5074920" cy="1311128"/>
          </a:xfrm>
        </p:spPr>
        <p:txBody>
          <a:bodyPr anchor="t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TRANSITION’S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23D5-16CF-4643-8ED4-144A2183D00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56635" y="3589021"/>
            <a:ext cx="5074920" cy="1581912"/>
          </a:xfrm>
        </p:spPr>
        <p:txBody>
          <a:bodyPr>
            <a:no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And your transition’s sub-title can go here. This one can go up to three lines!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B00F4F4-2DC0-444B-A711-A5D176996831}"/>
              </a:ext>
            </a:extLst>
          </p:cNvPr>
          <p:cNvSpPr/>
          <p:nvPr/>
        </p:nvSpPr>
        <p:spPr>
          <a:xfrm>
            <a:off x="9851151" y="773578"/>
            <a:ext cx="2036049" cy="5310352"/>
          </a:xfrm>
          <a:custGeom>
            <a:avLst/>
            <a:gdLst>
              <a:gd name="connsiteX0" fmla="*/ 2032192 w 2036049"/>
              <a:gd name="connsiteY0" fmla="*/ 0 h 5310352"/>
              <a:gd name="connsiteX1" fmla="*/ 2036049 w 2036049"/>
              <a:gd name="connsiteY1" fmla="*/ 329 h 5310352"/>
              <a:gd name="connsiteX2" fmla="*/ 2036049 w 2036049"/>
              <a:gd name="connsiteY2" fmla="*/ 292973 h 5310352"/>
              <a:gd name="connsiteX3" fmla="*/ 2032192 w 2036049"/>
              <a:gd name="connsiteY3" fmla="*/ 292584 h 5310352"/>
              <a:gd name="connsiteX4" fmla="*/ 1821826 w 2036049"/>
              <a:gd name="connsiteY4" fmla="*/ 502948 h 5310352"/>
              <a:gd name="connsiteX5" fmla="*/ 2032192 w 2036049"/>
              <a:gd name="connsiteY5" fmla="*/ 713313 h 5310352"/>
              <a:gd name="connsiteX6" fmla="*/ 2036049 w 2036049"/>
              <a:gd name="connsiteY6" fmla="*/ 712924 h 5310352"/>
              <a:gd name="connsiteX7" fmla="*/ 2036049 w 2036049"/>
              <a:gd name="connsiteY7" fmla="*/ 5301227 h 5310352"/>
              <a:gd name="connsiteX8" fmla="*/ 2030823 w 2036049"/>
              <a:gd name="connsiteY8" fmla="*/ 5310352 h 5310352"/>
              <a:gd name="connsiteX9" fmla="*/ 373375 w 2036049"/>
              <a:gd name="connsiteY9" fmla="*/ 3909180 h 5310352"/>
              <a:gd name="connsiteX10" fmla="*/ 223441 w 2036049"/>
              <a:gd name="connsiteY10" fmla="*/ 4056375 h 5310352"/>
              <a:gd name="connsiteX11" fmla="*/ 40774 w 2036049"/>
              <a:gd name="connsiteY11" fmla="*/ 2889626 h 5310352"/>
              <a:gd name="connsiteX12" fmla="*/ 1019445 w 2036049"/>
              <a:gd name="connsiteY12" fmla="*/ 3606579 h 5310352"/>
              <a:gd name="connsiteX13" fmla="*/ 675157 w 2036049"/>
              <a:gd name="connsiteY13" fmla="*/ 3666546 h 5310352"/>
              <a:gd name="connsiteX14" fmla="*/ 1071257 w 2036049"/>
              <a:gd name="connsiteY14" fmla="*/ 4048191 h 5310352"/>
              <a:gd name="connsiteX15" fmla="*/ 1669566 w 2036049"/>
              <a:gd name="connsiteY15" fmla="*/ 3523594 h 5310352"/>
              <a:gd name="connsiteX16" fmla="*/ 1721159 w 2036049"/>
              <a:gd name="connsiteY16" fmla="*/ 2294770 h 5310352"/>
              <a:gd name="connsiteX17" fmla="*/ 1730492 w 2036049"/>
              <a:gd name="connsiteY17" fmla="*/ 1758294 h 5310352"/>
              <a:gd name="connsiteX18" fmla="*/ 506968 w 2036049"/>
              <a:gd name="connsiteY18" fmla="*/ 1758294 h 5310352"/>
              <a:gd name="connsiteX19" fmla="*/ 506968 w 2036049"/>
              <a:gd name="connsiteY19" fmla="*/ 1292158 h 5310352"/>
              <a:gd name="connsiteX20" fmla="*/ 1738347 w 2036049"/>
              <a:gd name="connsiteY20" fmla="*/ 1292158 h 5310352"/>
              <a:gd name="connsiteX21" fmla="*/ 1744204 w 2036049"/>
              <a:gd name="connsiteY21" fmla="*/ 915330 h 5310352"/>
              <a:gd name="connsiteX22" fmla="*/ 1744724 w 2036049"/>
              <a:gd name="connsiteY22" fmla="*/ 915330 h 5310352"/>
              <a:gd name="connsiteX23" fmla="*/ 1529212 w 2036049"/>
              <a:gd name="connsiteY23" fmla="*/ 502948 h 5310352"/>
              <a:gd name="connsiteX24" fmla="*/ 2032192 w 2036049"/>
              <a:gd name="connsiteY24" fmla="*/ 0 h 5310352"/>
              <a:gd name="connsiteX25" fmla="*/ 1714727 w 2036049"/>
              <a:gd name="connsiteY25" fmla="*/ 2652767 h 5310352"/>
              <a:gd name="connsiteX26" fmla="*/ 1706406 w 2036049"/>
              <a:gd name="connsiteY26" fmla="*/ 3086224 h 5310352"/>
              <a:gd name="connsiteX27" fmla="*/ 1714727 w 2036049"/>
              <a:gd name="connsiteY27" fmla="*/ 2652767 h 531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6049" h="5310352">
                <a:moveTo>
                  <a:pt x="2032192" y="0"/>
                </a:moveTo>
                <a:lnTo>
                  <a:pt x="2036049" y="329"/>
                </a:lnTo>
                <a:lnTo>
                  <a:pt x="2036049" y="292973"/>
                </a:lnTo>
                <a:lnTo>
                  <a:pt x="2032192" y="292584"/>
                </a:lnTo>
                <a:cubicBezTo>
                  <a:pt x="1916006" y="292584"/>
                  <a:pt x="1821826" y="386791"/>
                  <a:pt x="1821826" y="502948"/>
                </a:cubicBezTo>
                <a:cubicBezTo>
                  <a:pt x="1821826" y="619133"/>
                  <a:pt x="1916006" y="713313"/>
                  <a:pt x="2032192" y="713313"/>
                </a:cubicBezTo>
                <a:lnTo>
                  <a:pt x="2036049" y="712924"/>
                </a:lnTo>
                <a:lnTo>
                  <a:pt x="2036049" y="5301227"/>
                </a:lnTo>
                <a:lnTo>
                  <a:pt x="2030823" y="5310352"/>
                </a:lnTo>
                <a:cubicBezTo>
                  <a:pt x="1962672" y="5127713"/>
                  <a:pt x="746839" y="4726991"/>
                  <a:pt x="373375" y="3909180"/>
                </a:cubicBezTo>
                <a:cubicBezTo>
                  <a:pt x="357008" y="3928257"/>
                  <a:pt x="288856" y="3993671"/>
                  <a:pt x="223441" y="4056375"/>
                </a:cubicBezTo>
                <a:cubicBezTo>
                  <a:pt x="2620" y="3846476"/>
                  <a:pt x="-46455" y="3173123"/>
                  <a:pt x="40774" y="2889626"/>
                </a:cubicBezTo>
                <a:cubicBezTo>
                  <a:pt x="112812" y="2943517"/>
                  <a:pt x="749576" y="3383022"/>
                  <a:pt x="1019445" y="3606579"/>
                </a:cubicBezTo>
                <a:cubicBezTo>
                  <a:pt x="984001" y="3609316"/>
                  <a:pt x="738656" y="3658363"/>
                  <a:pt x="675157" y="3666546"/>
                </a:cubicBezTo>
                <a:cubicBezTo>
                  <a:pt x="698887" y="3688360"/>
                  <a:pt x="943028" y="3986773"/>
                  <a:pt x="1071257" y="4048191"/>
                </a:cubicBezTo>
                <a:cubicBezTo>
                  <a:pt x="1409058" y="4210057"/>
                  <a:pt x="1585266" y="4121105"/>
                  <a:pt x="1669566" y="3523594"/>
                </a:cubicBezTo>
                <a:cubicBezTo>
                  <a:pt x="812445" y="3324040"/>
                  <a:pt x="725709" y="2551992"/>
                  <a:pt x="1721159" y="2294770"/>
                </a:cubicBezTo>
                <a:cubicBezTo>
                  <a:pt x="1724279" y="2118015"/>
                  <a:pt x="1727481" y="1933214"/>
                  <a:pt x="1730492" y="1758294"/>
                </a:cubicBezTo>
                <a:lnTo>
                  <a:pt x="506968" y="1758294"/>
                </a:lnTo>
                <a:lnTo>
                  <a:pt x="506968" y="1292158"/>
                </a:lnTo>
                <a:lnTo>
                  <a:pt x="1738347" y="1292158"/>
                </a:lnTo>
                <a:cubicBezTo>
                  <a:pt x="1741905" y="1078919"/>
                  <a:pt x="1744204" y="931177"/>
                  <a:pt x="1744204" y="915330"/>
                </a:cubicBezTo>
                <a:lnTo>
                  <a:pt x="1744724" y="915330"/>
                </a:lnTo>
                <a:cubicBezTo>
                  <a:pt x="1614552" y="824434"/>
                  <a:pt x="1529212" y="673763"/>
                  <a:pt x="1529212" y="502948"/>
                </a:cubicBezTo>
                <a:cubicBezTo>
                  <a:pt x="1529212" y="225172"/>
                  <a:pt x="1754413" y="0"/>
                  <a:pt x="2032192" y="0"/>
                </a:cubicBezTo>
                <a:close/>
                <a:moveTo>
                  <a:pt x="1714727" y="2652767"/>
                </a:moveTo>
                <a:cubicBezTo>
                  <a:pt x="1372519" y="2767392"/>
                  <a:pt x="1373586" y="2979016"/>
                  <a:pt x="1706406" y="3086224"/>
                </a:cubicBezTo>
                <a:cubicBezTo>
                  <a:pt x="1708431" y="2990019"/>
                  <a:pt x="1711360" y="2835872"/>
                  <a:pt x="1714727" y="2652767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1921B63-C24B-40ED-85BE-26D49B86E047}"/>
              </a:ext>
            </a:extLst>
          </p:cNvPr>
          <p:cNvSpPr/>
          <p:nvPr/>
        </p:nvSpPr>
        <p:spPr>
          <a:xfrm>
            <a:off x="304800" y="773907"/>
            <a:ext cx="2025597" cy="5300898"/>
          </a:xfrm>
          <a:custGeom>
            <a:avLst/>
            <a:gdLst>
              <a:gd name="connsiteX0" fmla="*/ 0 w 2025597"/>
              <a:gd name="connsiteY0" fmla="*/ 0 h 5300898"/>
              <a:gd name="connsiteX1" fmla="*/ 82086 w 2025597"/>
              <a:gd name="connsiteY1" fmla="*/ 6998 h 5300898"/>
              <a:gd name="connsiteX2" fmla="*/ 482728 w 2025597"/>
              <a:gd name="connsiteY2" fmla="*/ 377402 h 5300898"/>
              <a:gd name="connsiteX3" fmla="*/ 1197880 w 2025597"/>
              <a:gd name="connsiteY3" fmla="*/ 1291829 h 5300898"/>
              <a:gd name="connsiteX4" fmla="*/ 1521394 w 2025597"/>
              <a:gd name="connsiteY4" fmla="*/ 1291829 h 5300898"/>
              <a:gd name="connsiteX5" fmla="*/ 1521394 w 2025597"/>
              <a:gd name="connsiteY5" fmla="*/ 1757965 h 5300898"/>
              <a:gd name="connsiteX6" fmla="*/ 1184222 w 2025597"/>
              <a:gd name="connsiteY6" fmla="*/ 1757965 h 5300898"/>
              <a:gd name="connsiteX7" fmla="*/ 308736 w 2025597"/>
              <a:gd name="connsiteY7" fmla="*/ 2534502 h 5300898"/>
              <a:gd name="connsiteX8" fmla="*/ 321929 w 2025597"/>
              <a:gd name="connsiteY8" fmla="*/ 3191898 h 5300898"/>
              <a:gd name="connsiteX9" fmla="*/ 324502 w 2025597"/>
              <a:gd name="connsiteY9" fmla="*/ 3224687 h 5300898"/>
              <a:gd name="connsiteX10" fmla="*/ 1084212 w 2025597"/>
              <a:gd name="connsiteY10" fmla="*/ 3949687 h 5300898"/>
              <a:gd name="connsiteX11" fmla="*/ 1350441 w 2025597"/>
              <a:gd name="connsiteY11" fmla="*/ 3666217 h 5300898"/>
              <a:gd name="connsiteX12" fmla="*/ 1006180 w 2025597"/>
              <a:gd name="connsiteY12" fmla="*/ 3606250 h 5300898"/>
              <a:gd name="connsiteX13" fmla="*/ 1984824 w 2025597"/>
              <a:gd name="connsiteY13" fmla="*/ 2889297 h 5300898"/>
              <a:gd name="connsiteX14" fmla="*/ 1802184 w 2025597"/>
              <a:gd name="connsiteY14" fmla="*/ 4056046 h 5300898"/>
              <a:gd name="connsiteX15" fmla="*/ 1652223 w 2025597"/>
              <a:gd name="connsiteY15" fmla="*/ 3908851 h 5300898"/>
              <a:gd name="connsiteX16" fmla="*/ 1191831 w 2025597"/>
              <a:gd name="connsiteY16" fmla="*/ 4495223 h 5300898"/>
              <a:gd name="connsiteX17" fmla="*/ 809882 w 2025597"/>
              <a:gd name="connsiteY17" fmla="*/ 5131489 h 5300898"/>
              <a:gd name="connsiteX18" fmla="*/ 893771 w 2025597"/>
              <a:gd name="connsiteY18" fmla="*/ 4726033 h 5300898"/>
              <a:gd name="connsiteX19" fmla="*/ 6748 w 2025597"/>
              <a:gd name="connsiteY19" fmla="*/ 5289114 h 5300898"/>
              <a:gd name="connsiteX20" fmla="*/ 0 w 2025597"/>
              <a:gd name="connsiteY20" fmla="*/ 5300898 h 5300898"/>
              <a:gd name="connsiteX21" fmla="*/ 0 w 2025597"/>
              <a:gd name="connsiteY21" fmla="*/ 712595 h 5300898"/>
              <a:gd name="connsiteX22" fmla="*/ 38541 w 2025597"/>
              <a:gd name="connsiteY22" fmla="*/ 708710 h 5300898"/>
              <a:gd name="connsiteX23" fmla="*/ 206537 w 2025597"/>
              <a:gd name="connsiteY23" fmla="*/ 502619 h 5300898"/>
              <a:gd name="connsiteX24" fmla="*/ 38541 w 2025597"/>
              <a:gd name="connsiteY24" fmla="*/ 296530 h 5300898"/>
              <a:gd name="connsiteX25" fmla="*/ 0 w 2025597"/>
              <a:gd name="connsiteY25" fmla="*/ 292644 h 5300898"/>
              <a:gd name="connsiteX26" fmla="*/ 0 w 2025597"/>
              <a:gd name="connsiteY26" fmla="*/ 0 h 5300898"/>
              <a:gd name="connsiteX27" fmla="*/ 419394 w 2025597"/>
              <a:gd name="connsiteY27" fmla="*/ 773635 h 5300898"/>
              <a:gd name="connsiteX28" fmla="*/ 281421 w 2025597"/>
              <a:gd name="connsiteY28" fmla="*/ 916643 h 5300898"/>
              <a:gd name="connsiteX29" fmla="*/ 287251 w 2025597"/>
              <a:gd name="connsiteY29" fmla="*/ 1291829 h 5300898"/>
              <a:gd name="connsiteX30" fmla="*/ 809554 w 2025597"/>
              <a:gd name="connsiteY30" fmla="*/ 1291829 h 5300898"/>
              <a:gd name="connsiteX31" fmla="*/ 419394 w 2025597"/>
              <a:gd name="connsiteY31" fmla="*/ 773635 h 5300898"/>
              <a:gd name="connsiteX32" fmla="*/ 295106 w 2025597"/>
              <a:gd name="connsiteY32" fmla="*/ 1757965 h 5300898"/>
              <a:gd name="connsiteX33" fmla="*/ 302250 w 2025597"/>
              <a:gd name="connsiteY33" fmla="*/ 2169060 h 5300898"/>
              <a:gd name="connsiteX34" fmla="*/ 777120 w 2025597"/>
              <a:gd name="connsiteY34" fmla="*/ 1757965 h 5300898"/>
              <a:gd name="connsiteX35" fmla="*/ 295106 w 2025597"/>
              <a:gd name="connsiteY35" fmla="*/ 1757965 h 5300898"/>
              <a:gd name="connsiteX36" fmla="*/ 384086 w 2025597"/>
              <a:gd name="connsiteY36" fmla="*/ 3687456 h 5300898"/>
              <a:gd name="connsiteX37" fmla="*/ 749340 w 2025597"/>
              <a:gd name="connsiteY37" fmla="*/ 4116041 h 5300898"/>
              <a:gd name="connsiteX38" fmla="*/ 384086 w 2025597"/>
              <a:gd name="connsiteY38" fmla="*/ 3687456 h 530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025597" h="5300898">
                <a:moveTo>
                  <a:pt x="0" y="0"/>
                </a:moveTo>
                <a:lnTo>
                  <a:pt x="82086" y="6998"/>
                </a:lnTo>
                <a:cubicBezTo>
                  <a:pt x="277519" y="40718"/>
                  <a:pt x="433968" y="187466"/>
                  <a:pt x="482728" y="377402"/>
                </a:cubicBezTo>
                <a:cubicBezTo>
                  <a:pt x="724351" y="483105"/>
                  <a:pt x="1113334" y="798104"/>
                  <a:pt x="1197880" y="1291829"/>
                </a:cubicBezTo>
                <a:lnTo>
                  <a:pt x="1521394" y="1291829"/>
                </a:lnTo>
                <a:lnTo>
                  <a:pt x="1521394" y="1757965"/>
                </a:lnTo>
                <a:lnTo>
                  <a:pt x="1184222" y="1757965"/>
                </a:lnTo>
                <a:cubicBezTo>
                  <a:pt x="1097432" y="2124228"/>
                  <a:pt x="820310" y="2408847"/>
                  <a:pt x="308736" y="2534502"/>
                </a:cubicBezTo>
                <a:cubicBezTo>
                  <a:pt x="315223" y="2893567"/>
                  <a:pt x="320642" y="3174628"/>
                  <a:pt x="321929" y="3191898"/>
                </a:cubicBezTo>
                <a:cubicBezTo>
                  <a:pt x="322750" y="3203120"/>
                  <a:pt x="323653" y="3213684"/>
                  <a:pt x="324502" y="3224687"/>
                </a:cubicBezTo>
                <a:cubicBezTo>
                  <a:pt x="657787" y="3357923"/>
                  <a:pt x="937427" y="3635070"/>
                  <a:pt x="1084212" y="3949687"/>
                </a:cubicBezTo>
                <a:cubicBezTo>
                  <a:pt x="1203655" y="3839003"/>
                  <a:pt x="1333471" y="3681818"/>
                  <a:pt x="1350441" y="3666217"/>
                </a:cubicBezTo>
                <a:cubicBezTo>
                  <a:pt x="1286942" y="3658034"/>
                  <a:pt x="1041597" y="3608987"/>
                  <a:pt x="1006180" y="3606250"/>
                </a:cubicBezTo>
                <a:cubicBezTo>
                  <a:pt x="1276049" y="3382693"/>
                  <a:pt x="1912813" y="2943188"/>
                  <a:pt x="1984824" y="2889297"/>
                </a:cubicBezTo>
                <a:cubicBezTo>
                  <a:pt x="2072052" y="3172794"/>
                  <a:pt x="2022978" y="3846147"/>
                  <a:pt x="1802184" y="4056046"/>
                </a:cubicBezTo>
                <a:cubicBezTo>
                  <a:pt x="1736742" y="3993342"/>
                  <a:pt x="1668618" y="3927928"/>
                  <a:pt x="1652223" y="3908851"/>
                </a:cubicBezTo>
                <a:cubicBezTo>
                  <a:pt x="1549065" y="4134734"/>
                  <a:pt x="1381588" y="4328787"/>
                  <a:pt x="1191831" y="4495223"/>
                </a:cubicBezTo>
                <a:cubicBezTo>
                  <a:pt x="1171714" y="4733641"/>
                  <a:pt x="1055063" y="4959963"/>
                  <a:pt x="809882" y="5131489"/>
                </a:cubicBezTo>
                <a:cubicBezTo>
                  <a:pt x="867715" y="5032055"/>
                  <a:pt x="896043" y="4887542"/>
                  <a:pt x="893771" y="4726033"/>
                </a:cubicBezTo>
                <a:cubicBezTo>
                  <a:pt x="493612" y="5003306"/>
                  <a:pt x="88642" y="5180100"/>
                  <a:pt x="6748" y="5289114"/>
                </a:cubicBezTo>
                <a:lnTo>
                  <a:pt x="0" y="5300898"/>
                </a:lnTo>
                <a:lnTo>
                  <a:pt x="0" y="712595"/>
                </a:lnTo>
                <a:lnTo>
                  <a:pt x="38541" y="708710"/>
                </a:lnTo>
                <a:cubicBezTo>
                  <a:pt x="134409" y="689095"/>
                  <a:pt x="206537" y="604281"/>
                  <a:pt x="206537" y="502619"/>
                </a:cubicBezTo>
                <a:cubicBezTo>
                  <a:pt x="206537" y="400982"/>
                  <a:pt x="134409" y="316150"/>
                  <a:pt x="38541" y="296530"/>
                </a:cubicBezTo>
                <a:lnTo>
                  <a:pt x="0" y="292644"/>
                </a:lnTo>
                <a:lnTo>
                  <a:pt x="0" y="0"/>
                </a:lnTo>
                <a:close/>
                <a:moveTo>
                  <a:pt x="419394" y="773635"/>
                </a:moveTo>
                <a:cubicBezTo>
                  <a:pt x="383265" y="829963"/>
                  <a:pt x="336435" y="878681"/>
                  <a:pt x="281421" y="916643"/>
                </a:cubicBezTo>
                <a:cubicBezTo>
                  <a:pt x="281531" y="937991"/>
                  <a:pt x="283802" y="1083407"/>
                  <a:pt x="287251" y="1291829"/>
                </a:cubicBezTo>
                <a:lnTo>
                  <a:pt x="809554" y="1291829"/>
                </a:lnTo>
                <a:cubicBezTo>
                  <a:pt x="773343" y="1102648"/>
                  <a:pt x="664876" y="921542"/>
                  <a:pt x="419394" y="773635"/>
                </a:cubicBezTo>
                <a:close/>
                <a:moveTo>
                  <a:pt x="295106" y="1757965"/>
                </a:moveTo>
                <a:cubicBezTo>
                  <a:pt x="297405" y="1891885"/>
                  <a:pt x="299841" y="2031581"/>
                  <a:pt x="302250" y="2169060"/>
                </a:cubicBezTo>
                <a:cubicBezTo>
                  <a:pt x="595246" y="2071076"/>
                  <a:pt x="721586" y="1905680"/>
                  <a:pt x="777120" y="1757965"/>
                </a:cubicBezTo>
                <a:lnTo>
                  <a:pt x="295106" y="1757965"/>
                </a:lnTo>
                <a:close/>
                <a:moveTo>
                  <a:pt x="384086" y="3687456"/>
                </a:moveTo>
                <a:cubicBezTo>
                  <a:pt x="453770" y="4023449"/>
                  <a:pt x="568451" y="4139962"/>
                  <a:pt x="749340" y="4116041"/>
                </a:cubicBezTo>
                <a:cubicBezTo>
                  <a:pt x="665286" y="3942023"/>
                  <a:pt x="544037" y="3787520"/>
                  <a:pt x="384086" y="3687456"/>
                </a:cubicBezTo>
                <a:close/>
              </a:path>
            </a:pathLst>
          </a:custGeom>
          <a:solidFill>
            <a:srgbClr val="FFFFFF">
              <a:alpha val="40000"/>
            </a:srgbClr>
          </a:solidFill>
          <a:ln w="2471" cap="flat">
            <a:noFill/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158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YOUR SLIDE’S TITLE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3EC81-5AD8-430D-8FD1-21006496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15256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062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YOUR SLIDE’S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NHTP - MFP Business Process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E94711-1222-4A37-8026-D8C0D6ED42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2087878"/>
            <a:ext cx="11582400" cy="3703320"/>
          </a:xfrm>
        </p:spPr>
        <p:txBody>
          <a:bodyPr numCol="2" spcCol="914400"/>
          <a:lstStyle>
            <a:lvl1pPr marL="0" indent="0">
              <a:buNone/>
              <a:tabLst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05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sv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B2E97E-15DE-483A-BC27-7919C8F1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DC98E-7479-4F84-A93B-DC74ECFC0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799" y="2085975"/>
            <a:ext cx="11582399" cy="3705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3BF3AD1-F051-48A5-AB7D-BDA84812B4BB}"/>
              </a:ext>
            </a:extLst>
          </p:cNvPr>
          <p:cNvCxnSpPr/>
          <p:nvPr/>
        </p:nvCxnSpPr>
        <p:spPr>
          <a:xfrm>
            <a:off x="396691" y="957194"/>
            <a:ext cx="597962" cy="0"/>
          </a:xfrm>
          <a:prstGeom prst="line">
            <a:avLst/>
          </a:prstGeom>
          <a:ln w="76200">
            <a:solidFill>
              <a:srgbClr val="EC51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9799997D-9151-4456-8CAB-50AC1F60D7A4}"/>
              </a:ext>
            </a:extLst>
          </p:cNvPr>
          <p:cNvGrpSpPr/>
          <p:nvPr/>
        </p:nvGrpSpPr>
        <p:grpSpPr>
          <a:xfrm>
            <a:off x="304801" y="6126480"/>
            <a:ext cx="11582400" cy="426715"/>
            <a:chOff x="304801" y="6126480"/>
            <a:chExt cx="11582400" cy="42671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53E2499-F978-4E01-86C9-1D087E586B53}"/>
                </a:ext>
              </a:extLst>
            </p:cNvPr>
            <p:cNvSpPr/>
            <p:nvPr/>
          </p:nvSpPr>
          <p:spPr>
            <a:xfrm>
              <a:off x="304801" y="6126480"/>
              <a:ext cx="11582400" cy="426715"/>
            </a:xfrm>
            <a:prstGeom prst="rect">
              <a:avLst/>
            </a:prstGeom>
            <a:solidFill>
              <a:srgbClr val="1A4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F24C7791-83CB-425B-A392-60C4676C8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5">
              <a:extLst>
                <a:ext uri="{96DAC541-7B7A-43D3-8B79-37D633B846F1}">
                  <asvg:svgBlip xmlns:asvg="http://schemas.microsoft.com/office/drawing/2016/SVG/main" r:embed="rId56"/>
                </a:ext>
              </a:extLst>
            </a:blip>
            <a:stretch>
              <a:fillRect/>
            </a:stretch>
          </p:blipFill>
          <p:spPr>
            <a:xfrm>
              <a:off x="10818536" y="6181797"/>
              <a:ext cx="744012" cy="316080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4664AB-B457-4A4B-8D7F-46B20E66F28D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857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B490B93-C18D-4D67-8A52-86F2EF210033}"/>
                </a:ext>
              </a:extLst>
            </p:cNvPr>
            <p:cNvCxnSpPr>
              <a:cxnSpLocks/>
            </p:cNvCxnSpPr>
            <p:nvPr/>
          </p:nvCxnSpPr>
          <p:spPr>
            <a:xfrm>
              <a:off x="9523015" y="6240625"/>
              <a:ext cx="0" cy="198425"/>
            </a:xfrm>
            <a:prstGeom prst="line">
              <a:avLst/>
            </a:prstGeom>
            <a:ln w="28575">
              <a:solidFill>
                <a:srgbClr val="EC51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EE57A-77BE-438D-9286-6127CD6E5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0" y="6157275"/>
            <a:ext cx="977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1/19/2021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BCE5C-2F54-4920-9F7A-D0ABAFE3C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6320" y="6157275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NHTP - MFP Business Process Presentation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7B5FA36-E07C-467A-96D0-EB674B669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35EDF84B-C6E0-4237-8292-AD6332EF7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690" r:id="rId40"/>
    <p:sldLayoutId id="2147483691" r:id="rId41"/>
    <p:sldLayoutId id="2147483692" r:id="rId42"/>
    <p:sldLayoutId id="2147483693" r:id="rId43"/>
    <p:sldLayoutId id="2147483694" r:id="rId44"/>
    <p:sldLayoutId id="2147483695" r:id="rId45"/>
    <p:sldLayoutId id="2147483696" r:id="rId46"/>
    <p:sldLayoutId id="2147483697" r:id="rId47"/>
    <p:sldLayoutId id="2147483698" r:id="rId48"/>
    <p:sldLayoutId id="2147483699" r:id="rId49"/>
    <p:sldLayoutId id="2147483700" r:id="rId50"/>
    <p:sldLayoutId id="2147483701" r:id="rId51"/>
    <p:sldLayoutId id="2147483702" r:id="rId52"/>
    <p:sldLayoutId id="2147483703" r:id="rId5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3000"/>
        </a:lnSpc>
        <a:spcBef>
          <a:spcPts val="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>
          <p15:clr>
            <a:srgbClr val="F26B43"/>
          </p15:clr>
        </p15:guide>
        <p15:guide id="2" pos="7488">
          <p15:clr>
            <a:srgbClr val="F26B43"/>
          </p15:clr>
        </p15:guide>
        <p15:guide id="3" orient="horz" pos="4128">
          <p15:clr>
            <a:srgbClr val="F26B43"/>
          </p15:clr>
        </p15:guide>
        <p15:guide id="4" orient="horz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HHS.OCP@ohhs.ri.gov" TargetMode="External"/><Relationship Id="rId2" Type="http://schemas.openxmlformats.org/officeDocument/2006/relationships/hyperlink" Target="mailto:DHS.LTSS@dhs.ri.gov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covington@ebcap.org" TargetMode="External"/><Relationship Id="rId2" Type="http://schemas.openxmlformats.org/officeDocument/2006/relationships/hyperlink" Target="mailto:jstephens-burt@childandfamilyri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mchugh@westbaycap.org" TargetMode="External"/><Relationship Id="rId5" Type="http://schemas.openxmlformats.org/officeDocument/2006/relationships/hyperlink" Target="mailto:Bbishop@westbaycap.org" TargetMode="External"/><Relationship Id="rId4" Type="http://schemas.openxmlformats.org/officeDocument/2006/relationships/hyperlink" Target="mailto:rspirito@tricountyr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F1A3-B811-40A7-AA66-491243EE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8252"/>
            <a:ext cx="11582400" cy="70173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Home Care Provider Referral Portal – Summary</a:t>
            </a:r>
            <a:br>
              <a:rPr lang="en-US" sz="4000" dirty="0"/>
            </a:br>
            <a:r>
              <a:rPr lang="en-US" sz="13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3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3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600" dirty="0">
                <a:solidFill>
                  <a:srgbClr val="656666"/>
                </a:solidFill>
              </a:rPr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75FA-DA66-431B-A683-31DF5321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10" name="Table 14">
            <a:extLst>
              <a:ext uri="{FF2B5EF4-FFF2-40B4-BE49-F238E27FC236}">
                <a16:creationId xmlns:a16="http://schemas.microsoft.com/office/drawing/2014/main" id="{70FBF3B8-7AF4-4D13-8731-078A793FD2C4}"/>
              </a:ext>
            </a:extLst>
          </p:cNvPr>
          <p:cNvGraphicFramePr>
            <a:graphicFrameLocks noGrp="1"/>
          </p:cNvGraphicFramePr>
          <p:nvPr/>
        </p:nvGraphicFramePr>
        <p:xfrm>
          <a:off x="381528" y="4415883"/>
          <a:ext cx="2462033" cy="809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9579">
                  <a:extLst>
                    <a:ext uri="{9D8B030D-6E8A-4147-A177-3AD203B41FA5}">
                      <a16:colId xmlns:a16="http://schemas.microsoft.com/office/drawing/2014/main" val="2476022434"/>
                    </a:ext>
                  </a:extLst>
                </a:gridCol>
                <a:gridCol w="662454">
                  <a:extLst>
                    <a:ext uri="{9D8B030D-6E8A-4147-A177-3AD203B41FA5}">
                      <a16:colId xmlns:a16="http://schemas.microsoft.com/office/drawing/2014/main" val="1014987367"/>
                    </a:ext>
                  </a:extLst>
                </a:gridCol>
              </a:tblGrid>
              <a:tr h="80926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Percent of Total Referrals Processed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(within past six months)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73%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6377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98EDB1A-CDEA-4459-B338-632D0E17E7A3}"/>
              </a:ext>
            </a:extLst>
          </p:cNvPr>
          <p:cNvGraphicFramePr>
            <a:graphicFrameLocks noGrp="1"/>
          </p:cNvGraphicFramePr>
          <p:nvPr/>
        </p:nvGraphicFramePr>
        <p:xfrm>
          <a:off x="381527" y="1358142"/>
          <a:ext cx="2462034" cy="224319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462034">
                  <a:extLst>
                    <a:ext uri="{9D8B030D-6E8A-4147-A177-3AD203B41FA5}">
                      <a16:colId xmlns:a16="http://schemas.microsoft.com/office/drawing/2014/main" val="936332196"/>
                    </a:ext>
                  </a:extLst>
                </a:gridCol>
              </a:tblGrid>
              <a:tr h="3228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 7, 2024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291611"/>
                  </a:ext>
                </a:extLst>
              </a:tr>
              <a:tr h="348529">
                <a:tc>
                  <a:txBody>
                    <a:bodyPr/>
                    <a:lstStyle/>
                    <a:p>
                      <a:pPr marL="1111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600 Total Referrals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048606"/>
                  </a:ext>
                </a:extLst>
              </a:tr>
              <a:tr h="373859">
                <a:tc>
                  <a:txBody>
                    <a:bodyPr/>
                    <a:lstStyle/>
                    <a:p>
                      <a:pPr marL="346075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73401"/>
                  </a:ext>
                </a:extLst>
              </a:tr>
              <a:tr h="373858">
                <a:tc>
                  <a:txBody>
                    <a:bodyPr/>
                    <a:lstStyle/>
                    <a:p>
                      <a:pPr marL="346075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61 Selected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(for review by provider)</a:t>
                      </a:r>
                      <a:endParaRPr kumimoji="0" lang="en-US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85250"/>
                  </a:ext>
                </a:extLst>
              </a:tr>
              <a:tr h="710273">
                <a:tc>
                  <a:txBody>
                    <a:bodyPr/>
                    <a:lstStyle/>
                    <a:p>
                      <a:pPr marL="346075" marR="0" lvl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  <a:latin typeface="+mn-lt"/>
                        </a:rPr>
                        <a:t>439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Processed </a:t>
                      </a: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(with service authorized in the past six months)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566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86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A5C4F5-2198-4D15-9199-7CB8EF384779}"/>
              </a:ext>
            </a:extLst>
          </p:cNvPr>
          <p:cNvSpPr txBox="1"/>
          <p:nvPr/>
        </p:nvSpPr>
        <p:spPr>
          <a:xfrm>
            <a:off x="4394831" y="5099497"/>
            <a:ext cx="6530782" cy="9055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3000"/>
              </a:lnSpc>
            </a:pPr>
            <a:r>
              <a:rPr lang="en-US" sz="1100" u="sng" dirty="0">
                <a:solidFill>
                  <a:schemeClr val="accent2"/>
                </a:solidFill>
              </a:rPr>
              <a:t>Referrals Entered (red bar)</a:t>
            </a:r>
            <a:r>
              <a:rPr lang="en-US" sz="1100" dirty="0">
                <a:solidFill>
                  <a:schemeClr val="accent2"/>
                </a:solidFill>
              </a:rPr>
              <a:t>:  Referrals entered during the week by case managers requesting service</a:t>
            </a:r>
          </a:p>
          <a:p>
            <a:pPr algn="l">
              <a:lnSpc>
                <a:spcPct val="123000"/>
              </a:lnSpc>
            </a:pPr>
            <a:r>
              <a:rPr lang="en-US" sz="1100" u="sng" dirty="0">
                <a:solidFill>
                  <a:schemeClr val="accent2"/>
                </a:solidFill>
              </a:rPr>
              <a:t>Total Referrals Processed (blue bar)</a:t>
            </a:r>
            <a:r>
              <a:rPr lang="en-US" sz="1100" dirty="0">
                <a:solidFill>
                  <a:schemeClr val="accent2"/>
                </a:solidFill>
              </a:rPr>
              <a:t>:  Referrals accepted for service by providers, during the week</a:t>
            </a:r>
          </a:p>
          <a:p>
            <a:pPr algn="l">
              <a:lnSpc>
                <a:spcPct val="123000"/>
              </a:lnSpc>
            </a:pPr>
            <a:r>
              <a:rPr lang="en-US" sz="1100" u="sng" dirty="0">
                <a:solidFill>
                  <a:schemeClr val="accent2"/>
                </a:solidFill>
              </a:rPr>
              <a:t>Repeat Referral (pink bar with shield shaped number)</a:t>
            </a:r>
            <a:r>
              <a:rPr lang="en-US" sz="1100" dirty="0">
                <a:solidFill>
                  <a:schemeClr val="accent2"/>
                </a:solidFill>
              </a:rPr>
              <a:t>:  Referrals previously accepted with service initiated; service ended; case managers re-entered onto referral portal during week seeking service again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41EDE28-3D19-48E7-8FAF-ED3542A8849D}"/>
              </a:ext>
            </a:extLst>
          </p:cNvPr>
          <p:cNvSpPr txBox="1">
            <a:spLocks/>
          </p:cNvSpPr>
          <p:nvPr/>
        </p:nvSpPr>
        <p:spPr>
          <a:xfrm>
            <a:off x="381527" y="6147925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10/7/2024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236E728-A9EC-439C-9DDA-88DED33B8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033545"/>
              </p:ext>
            </p:extLst>
          </p:nvPr>
        </p:nvGraphicFramePr>
        <p:xfrm>
          <a:off x="4068632" y="1358142"/>
          <a:ext cx="7741840" cy="349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003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F1A3-B811-40A7-AA66-491243EE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Home Care Provider Referral Portal – Available Referrals</a:t>
            </a:r>
            <a:br>
              <a:rPr lang="en-US" sz="4000" dirty="0"/>
            </a:br>
            <a:r>
              <a:rPr lang="en-US" sz="13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3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3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300" dirty="0">
                <a:solidFill>
                  <a:srgbClr val="656666"/>
                </a:solidFill>
                <a:latin typeface="+mn-lt"/>
              </a:rPr>
            </a:br>
            <a:endParaRPr lang="en-US" sz="13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75FA-DA66-431B-A683-31DF5321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8E1B3E-EBF1-4806-AE1C-7626B4173466}"/>
              </a:ext>
            </a:extLst>
          </p:cNvPr>
          <p:cNvSpPr txBox="1"/>
          <p:nvPr/>
        </p:nvSpPr>
        <p:spPr>
          <a:xfrm>
            <a:off x="3220452" y="1024328"/>
            <a:ext cx="575109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157 individuals waiting for total of 4,088 hours of service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1E1837E-51D6-417B-8576-3E31E99D39BD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10/7/2024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9F87CEA-43C8-4120-9855-36DCB3B95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798204"/>
              </p:ext>
            </p:extLst>
          </p:nvPr>
        </p:nvGraphicFramePr>
        <p:xfrm>
          <a:off x="304800" y="1575075"/>
          <a:ext cx="11582400" cy="444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61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F1A3-B811-40A7-AA66-491243EE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Home Care Provider Referral Portal – Aging of Referrals</a:t>
            </a:r>
            <a:br>
              <a:rPr lang="en-US" sz="4000" dirty="0"/>
            </a:br>
            <a:r>
              <a:rPr lang="en-US" sz="13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3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3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300" dirty="0">
                <a:solidFill>
                  <a:srgbClr val="656666"/>
                </a:solidFill>
                <a:latin typeface="+mn-lt"/>
              </a:rPr>
            </a:br>
            <a:endParaRPr lang="en-US" sz="13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E75FA-DA66-431B-A683-31DF5321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3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DEB90-D31C-4073-A86C-B8591F132D03}"/>
              </a:ext>
            </a:extLst>
          </p:cNvPr>
          <p:cNvSpPr txBox="1"/>
          <p:nvPr/>
        </p:nvSpPr>
        <p:spPr>
          <a:xfrm>
            <a:off x="1880838" y="5170404"/>
            <a:ext cx="2442117" cy="752257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66688" indent="-166688"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76% of individuals referred have been waiting over two months for service.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F1A199-F4BB-40B6-8536-F7F716D6B666}"/>
              </a:ext>
            </a:extLst>
          </p:cNvPr>
          <p:cNvSpPr txBox="1"/>
          <p:nvPr/>
        </p:nvSpPr>
        <p:spPr>
          <a:xfrm>
            <a:off x="2185661" y="976997"/>
            <a:ext cx="7820678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accent2"/>
                </a:solidFill>
              </a:rPr>
              <a:t>Case managers assign referrals an urgency level of 2 days, 5 days, or 14 days to be filled.</a:t>
            </a: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55C7EB74-7441-471A-A42C-5BDF5CA88125}"/>
              </a:ext>
            </a:extLst>
          </p:cNvPr>
          <p:cNvSpPr txBox="1">
            <a:spLocks/>
          </p:cNvSpPr>
          <p:nvPr/>
        </p:nvSpPr>
        <p:spPr>
          <a:xfrm>
            <a:off x="452035" y="6152419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10/7/2024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98415CF-2777-48C0-9F1C-E25A64418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648893"/>
              </p:ext>
            </p:extLst>
          </p:nvPr>
        </p:nvGraphicFramePr>
        <p:xfrm>
          <a:off x="365799" y="1666754"/>
          <a:ext cx="5492309" cy="3273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AB076F9-1CCE-442A-8114-3F5A1F9383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303433"/>
              </p:ext>
            </p:extLst>
          </p:nvPr>
        </p:nvGraphicFramePr>
        <p:xfrm>
          <a:off x="6333894" y="1666754"/>
          <a:ext cx="5553306" cy="412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767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22E9-ADB2-4BFE-AFB0-2B577364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51651"/>
            <a:ext cx="11582400" cy="920867"/>
          </a:xfrm>
        </p:spPr>
        <p:txBody>
          <a:bodyPr>
            <a:noAutofit/>
          </a:bodyPr>
          <a:lstStyle/>
          <a:p>
            <a:r>
              <a:rPr lang="en-US" sz="3600" dirty="0"/>
              <a:t>Home Care Provider Referral Portal </a:t>
            </a:r>
            <a:r>
              <a:rPr lang="en-US" sz="3800" dirty="0"/>
              <a:t>– </a:t>
            </a:r>
            <a:r>
              <a:rPr lang="en-US" sz="2800" dirty="0"/>
              <a:t>Referrals Available and Processed By Zip Code                 </a:t>
            </a:r>
            <a:r>
              <a:rPr lang="en-US" sz="12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2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2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200" dirty="0">
                <a:solidFill>
                  <a:srgbClr val="656666"/>
                </a:solidFill>
                <a:latin typeface="+mn-lt"/>
              </a:rPr>
            </a:br>
            <a:endParaRPr lang="en-US" sz="12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5E7E4-D925-4043-A27C-FB70232C1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4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636245-9754-4C91-A152-2F23719DC21D}"/>
              </a:ext>
            </a:extLst>
          </p:cNvPr>
          <p:cNvSpPr txBox="1"/>
          <p:nvPr/>
        </p:nvSpPr>
        <p:spPr>
          <a:xfrm>
            <a:off x="127545" y="6494947"/>
            <a:ext cx="11582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050" i="1" dirty="0"/>
              <a:t>The red shaded columns show numbers of referrals currently available out of the total entered into the referral portal since its 3/2021 inception.  The blue shaded column shows number of referrals processed in the past six months.  No referrals have been received in postal code areas that are not listed. 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5159C7CF-1BC8-42D6-9C2E-3828086CC1D7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10/7/2024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536BB3C-7756-9CCD-05F6-CB6411504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55600"/>
              </p:ext>
            </p:extLst>
          </p:nvPr>
        </p:nvGraphicFramePr>
        <p:xfrm>
          <a:off x="459754" y="998267"/>
          <a:ext cx="5449539" cy="5118750"/>
        </p:xfrm>
        <a:graphic>
          <a:graphicData uri="http://schemas.openxmlformats.org/drawingml/2006/table">
            <a:tbl>
              <a:tblPr/>
              <a:tblGrid>
                <a:gridCol w="715495">
                  <a:extLst>
                    <a:ext uri="{9D8B030D-6E8A-4147-A177-3AD203B41FA5}">
                      <a16:colId xmlns:a16="http://schemas.microsoft.com/office/drawing/2014/main" val="1132784387"/>
                    </a:ext>
                  </a:extLst>
                </a:gridCol>
                <a:gridCol w="2430683">
                  <a:extLst>
                    <a:ext uri="{9D8B030D-6E8A-4147-A177-3AD203B41FA5}">
                      <a16:colId xmlns:a16="http://schemas.microsoft.com/office/drawing/2014/main" val="1959431642"/>
                    </a:ext>
                  </a:extLst>
                </a:gridCol>
                <a:gridCol w="1134319">
                  <a:extLst>
                    <a:ext uri="{9D8B030D-6E8A-4147-A177-3AD203B41FA5}">
                      <a16:colId xmlns:a16="http://schemas.microsoft.com/office/drawing/2014/main" val="1856491329"/>
                    </a:ext>
                  </a:extLst>
                </a:gridCol>
                <a:gridCol w="1169042">
                  <a:extLst>
                    <a:ext uri="{9D8B030D-6E8A-4147-A177-3AD203B41FA5}">
                      <a16:colId xmlns:a16="http://schemas.microsoft.com/office/drawing/2014/main" val="497032611"/>
                    </a:ext>
                  </a:extLst>
                </a:gridCol>
              </a:tblGrid>
              <a:tr h="1650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Postal Code</a:t>
                      </a:r>
                    </a:p>
                  </a:txBody>
                  <a:tcPr marL="2985" marR="2985" marT="298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 Name</a:t>
                      </a:r>
                    </a:p>
                  </a:txBody>
                  <a:tcPr marL="2985" marR="2985" marT="298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Available/Selected</a:t>
                      </a:r>
                    </a:p>
                  </a:txBody>
                  <a:tcPr marL="2985" marR="2985" marT="298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Processed</a:t>
                      </a:r>
                    </a:p>
                  </a:txBody>
                  <a:tcPr marL="2985" marR="2985" marT="298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828498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02807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 Island/New Shoreham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61200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02808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Bradford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288195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02809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Bristol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64453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Charlestown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89255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Chepachet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082298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Coventry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0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904171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Greenwich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64030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02818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 Greenwich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5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509447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02822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Exeter/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Escoheag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952704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02825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Foster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59427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02828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Greenville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931594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Harrisville/Burrillville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451217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Hope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374354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Hope Valley, Richmond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6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936738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Jamestown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61931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Little Compton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73228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02838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Manville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77680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02839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Mapleville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63875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02840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Newport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282779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02842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Middletown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83924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02852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 Kingstown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7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795208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02859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Pascoag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385120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Pawtucket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C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63568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Pawtucket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574808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Central Falls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98319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Cumberland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572756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02865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Lincoln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56180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02871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Portsmouth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140188"/>
                  </a:ext>
                </a:extLst>
              </a:tr>
              <a:tr h="16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02878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Tiverton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549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D8774FC-750E-9BA2-6DE9-9621292DE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502314"/>
              </p:ext>
            </p:extLst>
          </p:nvPr>
        </p:nvGraphicFramePr>
        <p:xfrm>
          <a:off x="6282708" y="998267"/>
          <a:ext cx="5604490" cy="5081061"/>
        </p:xfrm>
        <a:graphic>
          <a:graphicData uri="http://schemas.openxmlformats.org/drawingml/2006/table">
            <a:tbl>
              <a:tblPr/>
              <a:tblGrid>
                <a:gridCol w="731550">
                  <a:extLst>
                    <a:ext uri="{9D8B030D-6E8A-4147-A177-3AD203B41FA5}">
                      <a16:colId xmlns:a16="http://schemas.microsoft.com/office/drawing/2014/main" val="505046821"/>
                    </a:ext>
                  </a:extLst>
                </a:gridCol>
                <a:gridCol w="2488557">
                  <a:extLst>
                    <a:ext uri="{9D8B030D-6E8A-4147-A177-3AD203B41FA5}">
                      <a16:colId xmlns:a16="http://schemas.microsoft.com/office/drawing/2014/main" val="845498574"/>
                    </a:ext>
                  </a:extLst>
                </a:gridCol>
                <a:gridCol w="1169043">
                  <a:extLst>
                    <a:ext uri="{9D8B030D-6E8A-4147-A177-3AD203B41FA5}">
                      <a16:colId xmlns:a16="http://schemas.microsoft.com/office/drawing/2014/main" val="1278582042"/>
                    </a:ext>
                  </a:extLst>
                </a:gridCol>
                <a:gridCol w="1215340">
                  <a:extLst>
                    <a:ext uri="{9D8B030D-6E8A-4147-A177-3AD203B41FA5}">
                      <a16:colId xmlns:a16="http://schemas.microsoft.com/office/drawing/2014/main" val="1590351271"/>
                    </a:ext>
                  </a:extLst>
                </a:gridCol>
              </a:tblGrid>
              <a:tr h="1752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Postal Code</a:t>
                      </a:r>
                    </a:p>
                  </a:txBody>
                  <a:tcPr marL="2985" marR="2985" marT="298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 Name</a:t>
                      </a:r>
                    </a:p>
                  </a:txBody>
                  <a:tcPr marL="2985" marR="2985" marT="298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Available/Selected</a:t>
                      </a:r>
                    </a:p>
                  </a:txBody>
                  <a:tcPr marL="2985" marR="2985" marT="298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Processed</a:t>
                      </a:r>
                    </a:p>
                  </a:txBody>
                  <a:tcPr marL="2985" marR="2985" marT="298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41505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02879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Wakefield/Narragansett/S Kingstown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B7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513554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Narragansett/Point Judith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839590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Warren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5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1342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Warwick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31848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02888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Warwick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60662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02889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Warwick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30820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Westerly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7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5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838395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Kingston/Richmond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009630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Warwick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53744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Woonsocket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7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44484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 Smithfield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86269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02898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Wyoming/Richmond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558371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81577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Providence/North 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A3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98181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Providence/Cranston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704567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23676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Providence/Cranston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B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530178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02908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Providence/North 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B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081020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02909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B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946990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Cranston/Providence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538435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 Providence/Providence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F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52330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 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A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0087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02915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Riverside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2933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02916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Rumford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45254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02917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Smithfield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712921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02919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Johnston/Providence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411894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02920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Cranston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399243"/>
                  </a:ext>
                </a:extLst>
              </a:tr>
              <a:tr h="175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02921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Cranston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985" marR="2985" marT="29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05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59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D014-3CB0-406F-B707-51B1B6EB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0734"/>
            <a:ext cx="6312568" cy="72934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Home Care Provider Referral Portal</a:t>
            </a:r>
            <a:br>
              <a:rPr lang="en-US" sz="3100" dirty="0"/>
            </a:br>
            <a:r>
              <a:rPr lang="en-US" sz="1300" dirty="0">
                <a:solidFill>
                  <a:srgbClr val="656666"/>
                </a:solidFill>
                <a:latin typeface="+mn-lt"/>
              </a:rPr>
              <a:t>NOTE:  Data does not include referrals for the </a:t>
            </a:r>
            <a:r>
              <a:rPr lang="en-US" sz="1300" dirty="0" err="1">
                <a:solidFill>
                  <a:srgbClr val="656666"/>
                </a:solidFill>
                <a:latin typeface="+mn-lt"/>
              </a:rPr>
              <a:t>OHA@Home</a:t>
            </a:r>
            <a:r>
              <a:rPr lang="en-US" sz="1300" dirty="0">
                <a:solidFill>
                  <a:srgbClr val="656666"/>
                </a:solidFill>
                <a:latin typeface="+mn-lt"/>
              </a:rPr>
              <a:t> Cost Share program or managed care.</a:t>
            </a:r>
            <a:br>
              <a:rPr lang="en-US" sz="1300" dirty="0">
                <a:solidFill>
                  <a:srgbClr val="656666"/>
                </a:solidFill>
                <a:latin typeface="+mn-lt"/>
              </a:rPr>
            </a:br>
            <a:endParaRPr lang="en-US" sz="13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50FD-A5D8-4433-81C0-EDA6CF96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FD1C20-AE4D-48F4-80CB-DAD8D53DA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07475"/>
              </p:ext>
            </p:extLst>
          </p:nvPr>
        </p:nvGraphicFramePr>
        <p:xfrm>
          <a:off x="304800" y="1383656"/>
          <a:ext cx="5583044" cy="4211709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334384">
                  <a:extLst>
                    <a:ext uri="{9D8B030D-6E8A-4147-A177-3AD203B41FA5}">
                      <a16:colId xmlns:a16="http://schemas.microsoft.com/office/drawing/2014/main" val="749757488"/>
                    </a:ext>
                  </a:extLst>
                </a:gridCol>
                <a:gridCol w="1079147">
                  <a:extLst>
                    <a:ext uri="{9D8B030D-6E8A-4147-A177-3AD203B41FA5}">
                      <a16:colId xmlns:a16="http://schemas.microsoft.com/office/drawing/2014/main" val="245549806"/>
                    </a:ext>
                  </a:extLst>
                </a:gridCol>
                <a:gridCol w="1079147">
                  <a:extLst>
                    <a:ext uri="{9D8B030D-6E8A-4147-A177-3AD203B41FA5}">
                      <a16:colId xmlns:a16="http://schemas.microsoft.com/office/drawing/2014/main" val="537145425"/>
                    </a:ext>
                  </a:extLst>
                </a:gridCol>
                <a:gridCol w="1090366">
                  <a:extLst>
                    <a:ext uri="{9D8B030D-6E8A-4147-A177-3AD203B41FA5}">
                      <a16:colId xmlns:a16="http://schemas.microsoft.com/office/drawing/2014/main" val="439378569"/>
                    </a:ext>
                  </a:extLst>
                </a:gridCol>
              </a:tblGrid>
              <a:tr h="1265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Primary Diagnosis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Number Currently Available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Total Number Processed </a:t>
                      </a:r>
                      <a:r>
                        <a:rPr lang="en-US" sz="1200" b="0" u="none" strike="noStrike" dirty="0">
                          <a:solidFill>
                            <a:srgbClr val="FFFFFF"/>
                          </a:solidFill>
                          <a:effectLst/>
                        </a:rPr>
                        <a:t>(within past 6 months)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Percent Processed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(within past 6 months)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653310"/>
                  </a:ext>
                </a:extLst>
              </a:tr>
              <a:tr h="233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Behavioral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67219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Cardiovascular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8806996"/>
                  </a:ext>
                </a:extLst>
              </a:tr>
              <a:tr h="276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Dementia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6970"/>
                  </a:ext>
                </a:extLst>
              </a:tr>
              <a:tr h="270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Developmental disorders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3623599"/>
                  </a:ext>
                </a:extLst>
              </a:tr>
              <a:tr h="276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Endocrine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35275"/>
                  </a:ext>
                </a:extLst>
              </a:tr>
              <a:tr h="249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Muscular/skeletal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256136"/>
                  </a:ext>
                </a:extLst>
              </a:tr>
              <a:tr h="276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Neurological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96314"/>
                  </a:ext>
                </a:extLst>
              </a:tr>
              <a:tr h="274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Respiratory disorders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243628"/>
                  </a:ext>
                </a:extLst>
              </a:tr>
              <a:tr h="305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Urinary/reproductive disorders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746655"/>
                  </a:ext>
                </a:extLst>
              </a:tr>
              <a:tr h="234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Unknown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5339755"/>
                  </a:ext>
                </a:extLst>
              </a:tr>
              <a:tr h="276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0053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F48A322-5242-4862-9DB9-384218A0E5CA}"/>
              </a:ext>
            </a:extLst>
          </p:cNvPr>
          <p:cNvSpPr txBox="1"/>
          <p:nvPr/>
        </p:nvSpPr>
        <p:spPr>
          <a:xfrm>
            <a:off x="304800" y="1016953"/>
            <a:ext cx="5661102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accent2"/>
                </a:solidFill>
              </a:rPr>
              <a:t>Referrals Available and Processed Based on Primary Diagnosis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E3325-DAC1-4F18-89F0-228EDC08936D}"/>
              </a:ext>
            </a:extLst>
          </p:cNvPr>
          <p:cNvSpPr txBox="1"/>
          <p:nvPr/>
        </p:nvSpPr>
        <p:spPr>
          <a:xfrm>
            <a:off x="6755953" y="128217"/>
            <a:ext cx="4847063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accent2"/>
                </a:solidFill>
              </a:rPr>
              <a:t>Referrals Available and Processed Based on Hours Requested</a:t>
            </a:r>
          </a:p>
        </p:txBody>
      </p:sp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9613E14F-B584-404D-A28D-26B495404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73603"/>
              </p:ext>
            </p:extLst>
          </p:nvPr>
        </p:nvGraphicFramePr>
        <p:xfrm>
          <a:off x="6471778" y="447192"/>
          <a:ext cx="5415415" cy="239949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12270">
                  <a:extLst>
                    <a:ext uri="{9D8B030D-6E8A-4147-A177-3AD203B41FA5}">
                      <a16:colId xmlns:a16="http://schemas.microsoft.com/office/drawing/2014/main" val="1565799229"/>
                    </a:ext>
                  </a:extLst>
                </a:gridCol>
                <a:gridCol w="1316483">
                  <a:extLst>
                    <a:ext uri="{9D8B030D-6E8A-4147-A177-3AD203B41FA5}">
                      <a16:colId xmlns:a16="http://schemas.microsoft.com/office/drawing/2014/main" val="2525274532"/>
                    </a:ext>
                  </a:extLst>
                </a:gridCol>
                <a:gridCol w="1249841">
                  <a:extLst>
                    <a:ext uri="{9D8B030D-6E8A-4147-A177-3AD203B41FA5}">
                      <a16:colId xmlns:a16="http://schemas.microsoft.com/office/drawing/2014/main" val="2764948644"/>
                    </a:ext>
                  </a:extLst>
                </a:gridCol>
                <a:gridCol w="1236821">
                  <a:extLst>
                    <a:ext uri="{9D8B030D-6E8A-4147-A177-3AD203B41FA5}">
                      <a16:colId xmlns:a16="http://schemas.microsoft.com/office/drawing/2014/main" val="363435837"/>
                    </a:ext>
                  </a:extLst>
                </a:gridCol>
              </a:tblGrid>
              <a:tr h="8278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Hours Per Week Requested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Referrals Currently  Available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Processed Referrals </a:t>
                      </a:r>
                      <a:r>
                        <a:rPr lang="en-US" sz="1200" b="0" u="none" strike="noStrike" dirty="0">
                          <a:solidFill>
                            <a:srgbClr val="FFFFFF"/>
                          </a:solidFill>
                          <a:effectLst/>
                        </a:rPr>
                        <a:t>(within past 6 months)</a:t>
                      </a:r>
                      <a:endParaRPr lang="en-US" sz="1200" b="0" dirty="0"/>
                    </a:p>
                    <a:p>
                      <a:pPr algn="ctr"/>
                      <a:r>
                        <a:rPr lang="en-US" sz="1400" dirty="0"/>
                        <a:t>Number        Percent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Processed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44042"/>
                  </a:ext>
                </a:extLst>
              </a:tr>
              <a:tr h="260528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1-10 hours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426159"/>
                  </a:ext>
                </a:extLst>
              </a:tr>
              <a:tr h="26824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11-20 hours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9457421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21-30 hours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67689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31-40 hours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9856718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41 hours plus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09122"/>
                  </a:ext>
                </a:extLst>
              </a:tr>
              <a:tr h="260706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213968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669635D-2157-47CC-9161-F576A3F622E1}"/>
              </a:ext>
            </a:extLst>
          </p:cNvPr>
          <p:cNvSpPr txBox="1"/>
          <p:nvPr/>
        </p:nvSpPr>
        <p:spPr>
          <a:xfrm>
            <a:off x="7040125" y="2820549"/>
            <a:ext cx="4847066" cy="597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accent2"/>
                </a:solidFill>
              </a:rPr>
              <a:t>Referrals Available and Processed Based on Consumer Language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C413F52-F474-479B-B85C-0EA2BC33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10584"/>
              </p:ext>
            </p:extLst>
          </p:nvPr>
        </p:nvGraphicFramePr>
        <p:xfrm>
          <a:off x="6471777" y="3119253"/>
          <a:ext cx="5415414" cy="29603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12270">
                  <a:extLst>
                    <a:ext uri="{9D8B030D-6E8A-4147-A177-3AD203B41FA5}">
                      <a16:colId xmlns:a16="http://schemas.microsoft.com/office/drawing/2014/main" val="1565799229"/>
                    </a:ext>
                  </a:extLst>
                </a:gridCol>
                <a:gridCol w="1361036">
                  <a:extLst>
                    <a:ext uri="{9D8B030D-6E8A-4147-A177-3AD203B41FA5}">
                      <a16:colId xmlns:a16="http://schemas.microsoft.com/office/drawing/2014/main" val="2525274532"/>
                    </a:ext>
                  </a:extLst>
                </a:gridCol>
                <a:gridCol w="1205287">
                  <a:extLst>
                    <a:ext uri="{9D8B030D-6E8A-4147-A177-3AD203B41FA5}">
                      <a16:colId xmlns:a16="http://schemas.microsoft.com/office/drawing/2014/main" val="2764948644"/>
                    </a:ext>
                  </a:extLst>
                </a:gridCol>
                <a:gridCol w="1236821">
                  <a:extLst>
                    <a:ext uri="{9D8B030D-6E8A-4147-A177-3AD203B41FA5}">
                      <a16:colId xmlns:a16="http://schemas.microsoft.com/office/drawing/2014/main" val="363435837"/>
                    </a:ext>
                  </a:extLst>
                </a:gridCol>
              </a:tblGrid>
              <a:tr h="6577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Primary Language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Referrals Currently  Available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Processed Referrals </a:t>
                      </a:r>
                      <a:r>
                        <a:rPr lang="en-US" sz="1200" b="0" u="none" strike="noStrike" dirty="0">
                          <a:solidFill>
                            <a:srgbClr val="FFFFFF"/>
                          </a:solidFill>
                          <a:effectLst/>
                        </a:rPr>
                        <a:t>(within past 6 months)</a:t>
                      </a:r>
                      <a:endParaRPr lang="en-US" sz="1200" b="0" dirty="0"/>
                    </a:p>
                    <a:p>
                      <a:pPr algn="ctr"/>
                      <a:r>
                        <a:rPr lang="en-US" sz="1400" dirty="0"/>
                        <a:t>Number        Percent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Processed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44042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426159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9457421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Portuguese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367689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Farsi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02892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Cambodian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195290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Russian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22316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Armenian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729723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Haitian Creole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96906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Italian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262761"/>
                  </a:ext>
                </a:extLst>
              </a:tr>
              <a:tr h="200397">
                <a:tc>
                  <a:txBody>
                    <a:bodyPr/>
                    <a:lstStyle/>
                    <a:p>
                      <a:pPr marL="111125" indent="0"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139688"/>
                  </a:ext>
                </a:extLst>
              </a:tr>
            </a:tbl>
          </a:graphicData>
        </a:graphic>
      </p:graphicFrame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AC2E96A7-721F-49EA-8518-1D3002F4CC0C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10/7/2024</a:t>
            </a:r>
          </a:p>
        </p:txBody>
      </p:sp>
    </p:spTree>
    <p:extLst>
      <p:ext uri="{BB962C8B-B14F-4D97-AF65-F5344CB8AC3E}">
        <p14:creationId xmlns:p14="http://schemas.microsoft.com/office/powerpoint/2010/main" val="386195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D014-3CB0-406F-B707-51B1B6EB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80734"/>
            <a:ext cx="11504341" cy="72934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Home Care Provider Referral Portal – Detail by Program</a:t>
            </a:r>
            <a:br>
              <a:rPr lang="en-US" sz="3100" dirty="0"/>
            </a:br>
            <a:br>
              <a:rPr lang="en-US" sz="1300" dirty="0">
                <a:solidFill>
                  <a:srgbClr val="656666"/>
                </a:solidFill>
                <a:latin typeface="+mn-lt"/>
              </a:rPr>
            </a:br>
            <a:endParaRPr lang="en-US" sz="13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50FD-A5D8-4433-81C0-EDA6CF96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6</a:t>
            </a:fld>
            <a:endParaRPr lang="en-US" dirty="0"/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AC2E96A7-721F-49EA-8518-1D3002F4CC0C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10/7/2024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D35A5-AC59-4C09-8225-84CD1D9ECF3C}"/>
              </a:ext>
            </a:extLst>
          </p:cNvPr>
          <p:cNvSpPr txBox="1"/>
          <p:nvPr/>
        </p:nvSpPr>
        <p:spPr>
          <a:xfrm>
            <a:off x="459755" y="995172"/>
            <a:ext cx="11271328" cy="597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b="1" dirty="0"/>
              <a:t>Home Care referrals for </a:t>
            </a:r>
            <a:r>
              <a:rPr lang="en-US" sz="1400" b="1" dirty="0" err="1"/>
              <a:t>OHA@Home</a:t>
            </a:r>
            <a:r>
              <a:rPr lang="en-US" sz="1400" b="1" dirty="0"/>
              <a:t> Cost Share program participants and Neighborhood Health Plan of RI members are not tracked in the referral portal.  Information is gathered separately and shown in the charts below.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BE7CE42-385C-5EDC-546C-F56AABE047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863773"/>
              </p:ext>
            </p:extLst>
          </p:nvPr>
        </p:nvGraphicFramePr>
        <p:xfrm>
          <a:off x="304799" y="1708032"/>
          <a:ext cx="5517673" cy="43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3CC4161-EE45-4D22-B3B0-A4B234EF71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301036"/>
              </p:ext>
            </p:extLst>
          </p:nvPr>
        </p:nvGraphicFramePr>
        <p:xfrm>
          <a:off x="6369527" y="1708031"/>
          <a:ext cx="5517673" cy="43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114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D014-3CB0-406F-B707-51B1B6EB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0734"/>
            <a:ext cx="11582400" cy="701731"/>
          </a:xfrm>
        </p:spPr>
        <p:txBody>
          <a:bodyPr>
            <a:normAutofit/>
          </a:bodyPr>
          <a:lstStyle/>
          <a:p>
            <a:r>
              <a:rPr lang="en-US" sz="3600" dirty="0"/>
              <a:t>Home Care Provider Referral Portal – Contact Information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50FD-A5D8-4433-81C0-EDA6CF96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7</a:t>
            </a:fld>
            <a:endParaRPr lang="en-US" dirty="0"/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AC2E96A7-721F-49EA-8518-1D3002F4CC0C}"/>
              </a:ext>
            </a:extLst>
          </p:cNvPr>
          <p:cNvSpPr txBox="1">
            <a:spLocks/>
          </p:cNvSpPr>
          <p:nvPr/>
        </p:nvSpPr>
        <p:spPr>
          <a:xfrm>
            <a:off x="459754" y="6157274"/>
            <a:ext cx="7741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10/7/2024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AA087E1-7AA3-45CF-A238-40580FBB6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97549"/>
              </p:ext>
            </p:extLst>
          </p:nvPr>
        </p:nvGraphicFramePr>
        <p:xfrm>
          <a:off x="262269" y="1264165"/>
          <a:ext cx="11624931" cy="335800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01805">
                  <a:extLst>
                    <a:ext uri="{9D8B030D-6E8A-4147-A177-3AD203B41FA5}">
                      <a16:colId xmlns:a16="http://schemas.microsoft.com/office/drawing/2014/main" val="35247793"/>
                    </a:ext>
                  </a:extLst>
                </a:gridCol>
                <a:gridCol w="4103220">
                  <a:extLst>
                    <a:ext uri="{9D8B030D-6E8A-4147-A177-3AD203B41FA5}">
                      <a16:colId xmlns:a16="http://schemas.microsoft.com/office/drawing/2014/main" val="3625873916"/>
                    </a:ext>
                  </a:extLst>
                </a:gridCol>
                <a:gridCol w="1822134">
                  <a:extLst>
                    <a:ext uri="{9D8B030D-6E8A-4147-A177-3AD203B41FA5}">
                      <a16:colId xmlns:a16="http://schemas.microsoft.com/office/drawing/2014/main" val="1768982981"/>
                    </a:ext>
                  </a:extLst>
                </a:gridCol>
                <a:gridCol w="3297772">
                  <a:extLst>
                    <a:ext uri="{9D8B030D-6E8A-4147-A177-3AD203B41FA5}">
                      <a16:colId xmlns:a16="http://schemas.microsoft.com/office/drawing/2014/main" val="3679469693"/>
                    </a:ext>
                  </a:extLst>
                </a:gridCol>
              </a:tblGrid>
              <a:tr h="3884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Contact About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947894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accent2"/>
                          </a:solidFill>
                        </a:rPr>
                        <a:t>Gainwell</a:t>
                      </a:r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 Technologies Help Desk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Claim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401-784-8100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647935"/>
                  </a:ext>
                </a:extLst>
              </a:tr>
              <a:tr h="957910"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accent2"/>
                          </a:solidFill>
                        </a:rPr>
                        <a:t>Gainwell</a:t>
                      </a:r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 Technologies</a:t>
                      </a:r>
                    </a:p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Marlene Lamoureux, Provider Representative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accent2"/>
                          </a:solidFill>
                        </a:rPr>
                        <a:t>Provider Education </a:t>
                      </a:r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401-784-3805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Marlene.Lamoureux@gainwelltechnologies.com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888307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Department of Human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Eligibility and Prior Authorizations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401-415-8455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DHS.LTSS@dhs.ri.gov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458329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Medicaid/Office of Community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Prior Authorizations and general Home Care Provider Referral Portal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401-462-6393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OHHS.OCP@ohhs.ri.gov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98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2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D014-3CB0-406F-B707-51B1B6EB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0734"/>
            <a:ext cx="11582400" cy="701731"/>
          </a:xfrm>
        </p:spPr>
        <p:txBody>
          <a:bodyPr>
            <a:normAutofit/>
          </a:bodyPr>
          <a:lstStyle/>
          <a:p>
            <a:r>
              <a:rPr lang="en-US" sz="3600" dirty="0"/>
              <a:t>Home Care Provider Referral Portal – Contact Information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50FD-A5D8-4433-81C0-EDA6CF96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F84B-C6E0-4237-8292-AD6332EF7C1F}" type="slidenum">
              <a:rPr lang="en-US" smtClean="0"/>
              <a:t>8</a:t>
            </a:fld>
            <a:endParaRPr lang="en-US" dirty="0"/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AC2E96A7-721F-49EA-8518-1D3002F4CC0C}"/>
              </a:ext>
            </a:extLst>
          </p:cNvPr>
          <p:cNvSpPr txBox="1">
            <a:spLocks/>
          </p:cNvSpPr>
          <p:nvPr/>
        </p:nvSpPr>
        <p:spPr>
          <a:xfrm>
            <a:off x="459754" y="6157275"/>
            <a:ext cx="7741840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 Care Provider Referral Portal Update 10/7/2024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AA087E1-7AA3-45CF-A238-40580FBB6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566881"/>
              </p:ext>
            </p:extLst>
          </p:nvPr>
        </p:nvGraphicFramePr>
        <p:xfrm>
          <a:off x="1297403" y="1493035"/>
          <a:ext cx="9597189" cy="387192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3305">
                  <a:extLst>
                    <a:ext uri="{9D8B030D-6E8A-4147-A177-3AD203B41FA5}">
                      <a16:colId xmlns:a16="http://schemas.microsoft.com/office/drawing/2014/main" val="35247793"/>
                    </a:ext>
                  </a:extLst>
                </a:gridCol>
                <a:gridCol w="3070408">
                  <a:extLst>
                    <a:ext uri="{9D8B030D-6E8A-4147-A177-3AD203B41FA5}">
                      <a16:colId xmlns:a16="http://schemas.microsoft.com/office/drawing/2014/main" val="1768982981"/>
                    </a:ext>
                  </a:extLst>
                </a:gridCol>
                <a:gridCol w="4023476">
                  <a:extLst>
                    <a:ext uri="{9D8B030D-6E8A-4147-A177-3AD203B41FA5}">
                      <a16:colId xmlns:a16="http://schemas.microsoft.com/office/drawing/2014/main" val="3679469693"/>
                    </a:ext>
                  </a:extLst>
                </a:gridCol>
              </a:tblGrid>
              <a:tr h="3884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947894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Child and Family Services – Newport/Middletown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401-848-4120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  <a:hlinkClick r:id="rId2"/>
                        </a:rPr>
                        <a:t>jstephens-burt@childandfamilyri.org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  <a:p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647935"/>
                  </a:ext>
                </a:extLst>
              </a:tr>
              <a:tr h="80129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Child and Family Services – Providence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401-595-3708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  <a:hlinkClick r:id="rId2"/>
                        </a:rPr>
                        <a:t>jstephens-burt@childandfamilyri.org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  <a:p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888307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East Bay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401-490-1152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  <a:hlinkClick r:id="rId3"/>
                        </a:rPr>
                        <a:t>rcovington@ebcap.org</a:t>
                      </a:r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458329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Tri-County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401-709-2643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  <a:hlinkClick r:id="rId4"/>
                        </a:rPr>
                        <a:t>rspirito@tricountyri.org</a:t>
                      </a:r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98517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West Bay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2"/>
                          </a:solidFill>
                        </a:rPr>
                        <a:t>401-924-5250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Bbishop@westbaycap.org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kmchugh@westbaycap.org</a:t>
                      </a:r>
                      <a:endParaRPr 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11674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F78FA50-2B91-4644-8450-A524265602DD}"/>
              </a:ext>
            </a:extLst>
          </p:cNvPr>
          <p:cNvSpPr txBox="1"/>
          <p:nvPr/>
        </p:nvSpPr>
        <p:spPr>
          <a:xfrm>
            <a:off x="1297405" y="1019943"/>
            <a:ext cx="4311180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Case Management Agencies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270BD8-6212-48DC-90A3-0394984B1056}"/>
              </a:ext>
            </a:extLst>
          </p:cNvPr>
          <p:cNvSpPr txBox="1"/>
          <p:nvPr/>
        </p:nvSpPr>
        <p:spPr>
          <a:xfrm>
            <a:off x="1243359" y="5664195"/>
            <a:ext cx="9705279" cy="36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656666"/>
                </a:solidFill>
              </a:rPr>
              <a:t>Updated Home Care Provider Referral Portal data reports are available on the EOHHS website.</a:t>
            </a:r>
          </a:p>
        </p:txBody>
      </p:sp>
    </p:spTree>
    <p:extLst>
      <p:ext uri="{BB962C8B-B14F-4D97-AF65-F5344CB8AC3E}">
        <p14:creationId xmlns:p14="http://schemas.microsoft.com/office/powerpoint/2010/main" val="1953727937"/>
      </p:ext>
    </p:extLst>
  </p:cSld>
  <p:clrMapOvr>
    <a:masterClrMapping/>
  </p:clrMapOvr>
</p:sld>
</file>

<file path=ppt/theme/theme1.xml><?xml version="1.0" encoding="utf-8"?>
<a:theme xmlns:a="http://schemas.openxmlformats.org/drawingml/2006/main" name="RI Branding">
  <a:themeElements>
    <a:clrScheme name="Rhode Island">
      <a:dk1>
        <a:sysClr val="windowText" lastClr="000000"/>
      </a:dk1>
      <a:lt1>
        <a:sysClr val="window" lastClr="FFFFFF"/>
      </a:lt1>
      <a:dk2>
        <a:srgbClr val="44546A"/>
      </a:dk2>
      <a:lt2>
        <a:srgbClr val="C4C4C4"/>
      </a:lt2>
      <a:accent1>
        <a:srgbClr val="EB5152"/>
      </a:accent1>
      <a:accent2>
        <a:srgbClr val="1E497F"/>
      </a:accent2>
      <a:accent3>
        <a:srgbClr val="8FBAE4"/>
      </a:accent3>
      <a:accent4>
        <a:srgbClr val="FFC709"/>
      </a:accent4>
      <a:accent5>
        <a:srgbClr val="404040"/>
      </a:accent5>
      <a:accent6>
        <a:srgbClr val="656565"/>
      </a:accent6>
      <a:hlink>
        <a:srgbClr val="0563C1"/>
      </a:hlink>
      <a:folHlink>
        <a:srgbClr val="954F72"/>
      </a:folHlink>
    </a:clrScheme>
    <a:fontScheme name="Rho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E497F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123000"/>
          </a:lnSpc>
          <a:spcBef>
            <a:spcPts val="600"/>
          </a:spcBef>
          <a:spcAft>
            <a:spcPts val="600"/>
          </a:spcAft>
          <a:defRPr sz="16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3000"/>
          </a:lnSpc>
          <a:spcBef>
            <a:spcPts val="600"/>
          </a:spcBef>
          <a:spcAft>
            <a:spcPts val="600"/>
          </a:spcAft>
          <a:defRPr sz="1600">
            <a:solidFill>
              <a:srgbClr val="65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 Branding" id="{1934AE36-DF28-4FA8-92D2-F039B8F1A079}" vid="{CD704D35-A323-45D0-AB87-BCFD7E9533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E87EF686CCAA44BE008E9E81B3C4E5" ma:contentTypeVersion="10" ma:contentTypeDescription="Create a new document." ma:contentTypeScope="" ma:versionID="c03578363bf7e6c3af3b5834326053de">
  <xsd:schema xmlns:xsd="http://www.w3.org/2001/XMLSchema" xmlns:xs="http://www.w3.org/2001/XMLSchema" xmlns:p="http://schemas.microsoft.com/office/2006/metadata/properties" xmlns:ns3="9983c9db-6bda-4b6f-96cc-ec27f1fe6582" xmlns:ns4="4a4453ea-e422-4c22-bddd-64227edf7368" targetNamespace="http://schemas.microsoft.com/office/2006/metadata/properties" ma:root="true" ma:fieldsID="42ac919d6960fa496ec33163ad1134c7" ns3:_="" ns4:_="">
    <xsd:import namespace="9983c9db-6bda-4b6f-96cc-ec27f1fe6582"/>
    <xsd:import namespace="4a4453ea-e422-4c22-bddd-64227edf73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83c9db-6bda-4b6f-96cc-ec27f1fe65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4453ea-e422-4c22-bddd-64227edf7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9B222F-4344-4938-A882-AAE61357A0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83c9db-6bda-4b6f-96cc-ec27f1fe6582"/>
    <ds:schemaRef ds:uri="4a4453ea-e422-4c22-bddd-64227edf7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7D8C62-B8C9-46F0-88EB-7D1075CE0A28}">
  <ds:schemaRefs>
    <ds:schemaRef ds:uri="http://schemas.microsoft.com/office/2006/documentManagement/types"/>
    <ds:schemaRef ds:uri="http://purl.org/dc/terms/"/>
    <ds:schemaRef ds:uri="4a4453ea-e422-4c22-bddd-64227edf7368"/>
    <ds:schemaRef ds:uri="9983c9db-6bda-4b6f-96cc-ec27f1fe6582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9CBF1A6-2A07-45BD-A581-EA6CA78F83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History timeline</Template>
  <TotalTime>0</TotalTime>
  <Words>1206</Words>
  <Application>Microsoft Office PowerPoint</Application>
  <PresentationFormat>Widescreen</PresentationFormat>
  <Paragraphs>452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Demi Cond</vt:lpstr>
      <vt:lpstr>Trebuchet MS</vt:lpstr>
      <vt:lpstr>Wingdings</vt:lpstr>
      <vt:lpstr>RI Branding</vt:lpstr>
      <vt:lpstr>Home Care Provider Referral Portal – Summary NOTE:  Data does not include referrals for the OHA@Home Cost Share program or managed care.   </vt:lpstr>
      <vt:lpstr>Home Care Provider Referral Portal – Available Referrals NOTE:  Data does not include referrals for the OHA@Home Cost Share program or managed care. </vt:lpstr>
      <vt:lpstr>Home Care Provider Referral Portal – Aging of Referrals NOTE:  Data does not include referrals for the OHA@Home Cost Share program or managed care. </vt:lpstr>
      <vt:lpstr>Home Care Provider Referral Portal – Referrals Available and Processed By Zip Code                 NOTE:  Data does not include referrals for the OHA@Home Cost Share program or managed care. </vt:lpstr>
      <vt:lpstr>Home Care Provider Referral Portal NOTE:  Data does not include referrals for the OHA@Home Cost Share program or managed care. </vt:lpstr>
      <vt:lpstr>Home Care Provider Referral Portal – Detail by Program  </vt:lpstr>
      <vt:lpstr>Home Care Provider Referral Portal – Contact Information </vt:lpstr>
      <vt:lpstr>Home Care Provider Referral Portal – Contact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HCBS Program and Transition LTSS Workstream</dc:title>
  <dc:creator/>
  <cp:lastModifiedBy/>
  <cp:revision>229</cp:revision>
  <dcterms:created xsi:type="dcterms:W3CDTF">2021-02-01T15:02:50Z</dcterms:created>
  <dcterms:modified xsi:type="dcterms:W3CDTF">2024-10-07T19:50:39Z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0x01010059E87EF686CCAA44BE008E9E81B3C4E5</vt:lpwstr>
  </property>
</Properties>
</file>