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50" r:id="rId4"/>
  </p:sldMasterIdLst>
  <p:notesMasterIdLst>
    <p:notesMasterId r:id="rId13"/>
  </p:notesMasterIdLst>
  <p:sldIdLst>
    <p:sldId id="479" r:id="rId5"/>
    <p:sldId id="480" r:id="rId6"/>
    <p:sldId id="481" r:id="rId7"/>
    <p:sldId id="482" r:id="rId8"/>
    <p:sldId id="483" r:id="rId9"/>
    <p:sldId id="484" r:id="rId10"/>
    <p:sldId id="343" r:id="rId11"/>
    <p:sldId id="344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14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E9E9"/>
    <a:srgbClr val="E6E6E6"/>
    <a:srgbClr val="F3AFBA"/>
    <a:srgbClr val="F7C9D1"/>
    <a:srgbClr val="BB6D05"/>
    <a:srgbClr val="B4001B"/>
    <a:srgbClr val="3B4D55"/>
    <a:srgbClr val="9399A1"/>
    <a:srgbClr val="DEE6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CF09730-AA43-4CB9-B12E-05EFB53A0365}" v="69" dt="2024-10-07T19:48:43.800"/>
  </p1510:revLst>
</p1510:revInfo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735" autoAdjust="0"/>
    <p:restoredTop sz="94274" autoAdjust="0"/>
  </p:normalViewPr>
  <p:slideViewPr>
    <p:cSldViewPr snapToGrid="0">
      <p:cViewPr varScale="1">
        <p:scale>
          <a:sx n="83" d="100"/>
          <a:sy n="83" d="100"/>
        </p:scale>
        <p:origin x="498" y="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rigov-my.sharepoint.com/personal/karen_statser_ohhs_ri_gov/Documents/Documents/Home%20Care%20Provider%20Referral%20Portal/weekly%20report/Referral%20Metrics%202024-9-19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rigov-my.sharepoint.com/personal/karen_statser_ohhs_ri_gov/Documents/Documents/Home%20Care%20Provider%20Referral%20Portal/weekly%20report/Referral%20Metrics%202024-9-19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rigov-my.sharepoint.com/personal/karen_statser_ohhs_ri_gov/Documents/Documents/Home%20Care%20Provider%20Referral%20Portal/weekly%20report/Referral%20Metrics%202024-9-19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rigov-my.sharepoint.com/personal/karen_statser_ohhs_ri_gov/Documents/Documents/Home%20Care%20Provider%20Referral%20Portal/weekly%20report/Referral%20Metrics%202024-9-19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Inflow/Outflow</a:t>
            </a:r>
          </a:p>
        </c:rich>
      </c:tx>
      <c:layout>
        <c:manualLayout>
          <c:xMode val="edge"/>
          <c:yMode val="edge"/>
          <c:x val="0.42473675508664605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'[Referral Metrics 2024-9-19.xlsx]Weekly Summary'!$A$10</c:f>
              <c:strCache>
                <c:ptCount val="1"/>
                <c:pt idx="0">
                  <c:v>Referrals Entered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-6.3656672040099962E-17"/>
                  <c:y val="-3.240740740740748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323-483D-B0E3-5712B744D5CC}"/>
                </c:ext>
              </c:extLst>
            </c:dLbl>
            <c:dLbl>
              <c:idx val="3"/>
              <c:layout>
                <c:manualLayout>
                  <c:x val="-6.3656672040099962E-17"/>
                  <c:y val="-4.166666666666666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323-483D-B0E3-5712B744D5CC}"/>
                </c:ext>
              </c:extLst>
            </c:dLbl>
            <c:dLbl>
              <c:idx val="5"/>
              <c:layout>
                <c:manualLayout>
                  <c:x val="1.2029746281714786E-5"/>
                  <c:y val="-3.995333916593759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323-483D-B0E3-5712B744D5CC}"/>
                </c:ext>
              </c:extLst>
            </c:dLbl>
            <c:dLbl>
              <c:idx val="7"/>
              <c:layout>
                <c:manualLayout>
                  <c:x val="-1.736111111111111E-3"/>
                  <c:y val="4.185622630504477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323-483D-B0E3-5712B744D5CC}"/>
                </c:ext>
              </c:extLst>
            </c:dLbl>
            <c:dLbl>
              <c:idx val="8"/>
              <c:layout>
                <c:manualLayout>
                  <c:x val="-3.4601924759405074E-3"/>
                  <c:y val="3.8057742782152229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323-483D-B0E3-5712B744D5C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'[Referral Metrics 2024-9-19.xlsx]Weekly Summary'!$B$9:$K$9</c:f>
              <c:numCache>
                <c:formatCode>mm/dd/yyyy</c:formatCode>
                <c:ptCount val="10"/>
                <c:pt idx="0">
                  <c:v>45487</c:v>
                </c:pt>
                <c:pt idx="1">
                  <c:v>45494</c:v>
                </c:pt>
                <c:pt idx="2">
                  <c:v>45501</c:v>
                </c:pt>
                <c:pt idx="3">
                  <c:v>45508</c:v>
                </c:pt>
                <c:pt idx="4">
                  <c:v>45515</c:v>
                </c:pt>
                <c:pt idx="5">
                  <c:v>45522</c:v>
                </c:pt>
                <c:pt idx="6">
                  <c:v>45529</c:v>
                </c:pt>
                <c:pt idx="7">
                  <c:v>45536</c:v>
                </c:pt>
                <c:pt idx="8">
                  <c:v>45543</c:v>
                </c:pt>
                <c:pt idx="9">
                  <c:v>45550</c:v>
                </c:pt>
              </c:numCache>
            </c:numRef>
          </c:cat>
          <c:val>
            <c:numRef>
              <c:f>'[Referral Metrics 2024-9-19.xlsx]Weekly Summary'!$B$10:$K$10</c:f>
              <c:numCache>
                <c:formatCode>General</c:formatCode>
                <c:ptCount val="10"/>
                <c:pt idx="0">
                  <c:v>16</c:v>
                </c:pt>
                <c:pt idx="1">
                  <c:v>23</c:v>
                </c:pt>
                <c:pt idx="2">
                  <c:v>20</c:v>
                </c:pt>
                <c:pt idx="3">
                  <c:v>26</c:v>
                </c:pt>
                <c:pt idx="4">
                  <c:v>14</c:v>
                </c:pt>
                <c:pt idx="5">
                  <c:v>24</c:v>
                </c:pt>
                <c:pt idx="6">
                  <c:v>12</c:v>
                </c:pt>
                <c:pt idx="7">
                  <c:v>20</c:v>
                </c:pt>
                <c:pt idx="8">
                  <c:v>18</c:v>
                </c:pt>
                <c:pt idx="9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323-483D-B0E3-5712B744D5CC}"/>
            </c:ext>
          </c:extLst>
        </c:ser>
        <c:ser>
          <c:idx val="1"/>
          <c:order val="1"/>
          <c:tx>
            <c:strRef>
              <c:f>'[Referral Metrics 2024-9-19.xlsx]Weekly Summary'!$A$25</c:f>
              <c:strCache>
                <c:ptCount val="1"/>
                <c:pt idx="0">
                  <c:v>Total Referrals Processed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'[Referral Metrics 2024-9-19.xlsx]Weekly Summary'!$B$9:$K$9</c:f>
              <c:numCache>
                <c:formatCode>mm/dd/yyyy</c:formatCode>
                <c:ptCount val="10"/>
                <c:pt idx="0">
                  <c:v>45487</c:v>
                </c:pt>
                <c:pt idx="1">
                  <c:v>45494</c:v>
                </c:pt>
                <c:pt idx="2">
                  <c:v>45501</c:v>
                </c:pt>
                <c:pt idx="3">
                  <c:v>45508</c:v>
                </c:pt>
                <c:pt idx="4">
                  <c:v>45515</c:v>
                </c:pt>
                <c:pt idx="5">
                  <c:v>45522</c:v>
                </c:pt>
                <c:pt idx="6">
                  <c:v>45529</c:v>
                </c:pt>
                <c:pt idx="7">
                  <c:v>45536</c:v>
                </c:pt>
                <c:pt idx="8">
                  <c:v>45543</c:v>
                </c:pt>
                <c:pt idx="9">
                  <c:v>45550</c:v>
                </c:pt>
              </c:numCache>
            </c:numRef>
          </c:cat>
          <c:val>
            <c:numRef>
              <c:f>'[Referral Metrics 2024-9-19.xlsx]Weekly Summary'!$B$25:$K$25</c:f>
              <c:numCache>
                <c:formatCode>General</c:formatCode>
                <c:ptCount val="10"/>
                <c:pt idx="0">
                  <c:v>11</c:v>
                </c:pt>
                <c:pt idx="1">
                  <c:v>23</c:v>
                </c:pt>
                <c:pt idx="2">
                  <c:v>16</c:v>
                </c:pt>
                <c:pt idx="3">
                  <c:v>24</c:v>
                </c:pt>
                <c:pt idx="4">
                  <c:v>12</c:v>
                </c:pt>
                <c:pt idx="5">
                  <c:v>20</c:v>
                </c:pt>
                <c:pt idx="6">
                  <c:v>12</c:v>
                </c:pt>
                <c:pt idx="7">
                  <c:v>12</c:v>
                </c:pt>
                <c:pt idx="8">
                  <c:v>18</c:v>
                </c:pt>
                <c:pt idx="9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323-483D-B0E3-5712B744D5C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256267151"/>
        <c:axId val="1616763952"/>
      </c:barChart>
      <c:barChart>
        <c:barDir val="col"/>
        <c:grouping val="clustered"/>
        <c:varyColors val="0"/>
        <c:ser>
          <c:idx val="2"/>
          <c:order val="2"/>
          <c:tx>
            <c:strRef>
              <c:f>'[Referral Metrics 2024-9-19.xlsx]Weekly Summary'!$A$24</c:f>
              <c:strCache>
                <c:ptCount val="1"/>
                <c:pt idx="0">
                  <c:v>Repeat Referral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7"/>
              <c:layout>
                <c:manualLayout>
                  <c:x val="-1.736111111111111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323-483D-B0E3-5712B744D5CC}"/>
                </c:ext>
              </c:extLst>
            </c:dLbl>
            <c:spPr>
              <a:solidFill>
                <a:schemeClr val="lt1"/>
              </a:solidFill>
              <a:ln>
                <a:solidFill>
                  <a:schemeClr val="dk1">
                    <a:lumMod val="25000"/>
                    <a:lumOff val="75000"/>
                  </a:scheme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flowChartOffpageConnector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'[Referral Metrics 2024-9-19.xlsx]Weekly Summary'!$B$9:$K$9</c:f>
              <c:numCache>
                <c:formatCode>mm/dd/yyyy</c:formatCode>
                <c:ptCount val="10"/>
                <c:pt idx="0">
                  <c:v>45487</c:v>
                </c:pt>
                <c:pt idx="1">
                  <c:v>45494</c:v>
                </c:pt>
                <c:pt idx="2">
                  <c:v>45501</c:v>
                </c:pt>
                <c:pt idx="3">
                  <c:v>45508</c:v>
                </c:pt>
                <c:pt idx="4">
                  <c:v>45515</c:v>
                </c:pt>
                <c:pt idx="5">
                  <c:v>45522</c:v>
                </c:pt>
                <c:pt idx="6">
                  <c:v>45529</c:v>
                </c:pt>
                <c:pt idx="7">
                  <c:v>45536</c:v>
                </c:pt>
                <c:pt idx="8">
                  <c:v>45543</c:v>
                </c:pt>
                <c:pt idx="9">
                  <c:v>45550</c:v>
                </c:pt>
              </c:numCache>
            </c:numRef>
          </c:cat>
          <c:val>
            <c:numRef>
              <c:f>'[Referral Metrics 2024-9-19.xlsx]Weekly Summary'!$B$24:$K$24</c:f>
              <c:numCache>
                <c:formatCode>General</c:formatCode>
                <c:ptCount val="10"/>
                <c:pt idx="0">
                  <c:v>3</c:v>
                </c:pt>
                <c:pt idx="1">
                  <c:v>0</c:v>
                </c:pt>
                <c:pt idx="2">
                  <c:v>0</c:v>
                </c:pt>
                <c:pt idx="3">
                  <c:v>2</c:v>
                </c:pt>
                <c:pt idx="4">
                  <c:v>1</c:v>
                </c:pt>
                <c:pt idx="5">
                  <c:v>0</c:v>
                </c:pt>
                <c:pt idx="6">
                  <c:v>0</c:v>
                </c:pt>
                <c:pt idx="7">
                  <c:v>1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323-483D-B0E3-5712B744D5CC}"/>
            </c:ext>
          </c:extLst>
        </c:ser>
        <c:ser>
          <c:idx val="3"/>
          <c:order val="3"/>
          <c:tx>
            <c:v>Processed 2</c:v>
          </c:tx>
          <c:spPr>
            <a:noFill/>
            <a:ln>
              <a:noFill/>
            </a:ln>
            <a:effectLst/>
          </c:spPr>
          <c:invertIfNegative val="0"/>
          <c:dLbls>
            <c:delete val="1"/>
          </c:dLbls>
          <c:cat>
            <c:numRef>
              <c:f>'[Referral Metrics 2024-9-19.xlsx]Weekly Summary'!$B$9:$K$9</c:f>
              <c:numCache>
                <c:formatCode>mm/dd/yyyy</c:formatCode>
                <c:ptCount val="10"/>
                <c:pt idx="0">
                  <c:v>45487</c:v>
                </c:pt>
                <c:pt idx="1">
                  <c:v>45494</c:v>
                </c:pt>
                <c:pt idx="2">
                  <c:v>45501</c:v>
                </c:pt>
                <c:pt idx="3">
                  <c:v>45508</c:v>
                </c:pt>
                <c:pt idx="4">
                  <c:v>45515</c:v>
                </c:pt>
                <c:pt idx="5">
                  <c:v>45522</c:v>
                </c:pt>
                <c:pt idx="6">
                  <c:v>45529</c:v>
                </c:pt>
                <c:pt idx="7">
                  <c:v>45536</c:v>
                </c:pt>
                <c:pt idx="8">
                  <c:v>45543</c:v>
                </c:pt>
                <c:pt idx="9">
                  <c:v>45550</c:v>
                </c:pt>
              </c:numCache>
            </c:numRef>
          </c:cat>
          <c:val>
            <c:numRef>
              <c:f>'[Referral Metrics 2024-9-19.xlsx]Weekly Summary'!$B$25:$K$25</c:f>
              <c:numCache>
                <c:formatCode>General</c:formatCode>
                <c:ptCount val="10"/>
                <c:pt idx="0">
                  <c:v>11</c:v>
                </c:pt>
                <c:pt idx="1">
                  <c:v>23</c:v>
                </c:pt>
                <c:pt idx="2">
                  <c:v>16</c:v>
                </c:pt>
                <c:pt idx="3">
                  <c:v>24</c:v>
                </c:pt>
                <c:pt idx="4">
                  <c:v>12</c:v>
                </c:pt>
                <c:pt idx="5">
                  <c:v>20</c:v>
                </c:pt>
                <c:pt idx="6">
                  <c:v>12</c:v>
                </c:pt>
                <c:pt idx="7">
                  <c:v>12</c:v>
                </c:pt>
                <c:pt idx="8">
                  <c:v>18</c:v>
                </c:pt>
                <c:pt idx="9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E323-483D-B0E3-5712B744D5C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415059392"/>
        <c:axId val="415057728"/>
      </c:barChart>
      <c:catAx>
        <c:axId val="256267151"/>
        <c:scaling>
          <c:orientation val="minMax"/>
        </c:scaling>
        <c:delete val="0"/>
        <c:axPos val="b"/>
        <c:numFmt formatCode="mm/d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16763952"/>
        <c:crosses val="autoZero"/>
        <c:auto val="0"/>
        <c:lblAlgn val="ctr"/>
        <c:lblOffset val="100"/>
        <c:noMultiLvlLbl val="0"/>
      </c:catAx>
      <c:valAx>
        <c:axId val="1616763952"/>
        <c:scaling>
          <c:orientation val="minMax"/>
          <c:max val="25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6267151"/>
        <c:crosses val="autoZero"/>
        <c:crossBetween val="between"/>
      </c:valAx>
      <c:valAx>
        <c:axId val="415057728"/>
        <c:scaling>
          <c:orientation val="minMax"/>
          <c:max val="25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5059392"/>
        <c:crosses val="max"/>
        <c:crossBetween val="between"/>
      </c:valAx>
      <c:dateAx>
        <c:axId val="415059392"/>
        <c:scaling>
          <c:orientation val="minMax"/>
        </c:scaling>
        <c:delete val="1"/>
        <c:axPos val="b"/>
        <c:numFmt formatCode="mm/dd/yyyy" sourceLinked="1"/>
        <c:majorTickMark val="out"/>
        <c:minorTickMark val="none"/>
        <c:tickLblPos val="nextTo"/>
        <c:crossAx val="415057728"/>
        <c:crosses val="autoZero"/>
        <c:auto val="1"/>
        <c:lblOffset val="100"/>
        <c:baseTimeUnit val="days"/>
      </c:dateAx>
      <c:spPr>
        <a:noFill/>
        <a:ln>
          <a:noFill/>
        </a:ln>
        <a:effectLst/>
      </c:spPr>
    </c:plotArea>
    <c:legend>
      <c:legendPos val="b"/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.16408554038833145"/>
          <c:y val="0.92646158312084381"/>
          <c:w val="0.6718289192233371"/>
          <c:h val="6.263124038644039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Pool of Available Referrals</a:t>
            </a:r>
            <a:r>
              <a:rPr lang="en-US" baseline="0"/>
              <a:t> at Week Start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'[Referral Metrics 2024-9-19.xlsx]Weekly Summary'!$A$26</c:f>
              <c:strCache>
                <c:ptCount val="1"/>
                <c:pt idx="0">
                  <c:v>Total Hours Available at Week Start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'[Referral Metrics 2024-9-19.xlsx]Weekly Summary'!$B$9:$K$9</c:f>
              <c:numCache>
                <c:formatCode>mm/dd/yyyy</c:formatCode>
                <c:ptCount val="10"/>
                <c:pt idx="0">
                  <c:v>45487</c:v>
                </c:pt>
                <c:pt idx="1">
                  <c:v>45494</c:v>
                </c:pt>
                <c:pt idx="2">
                  <c:v>45501</c:v>
                </c:pt>
                <c:pt idx="3">
                  <c:v>45508</c:v>
                </c:pt>
                <c:pt idx="4">
                  <c:v>45515</c:v>
                </c:pt>
                <c:pt idx="5">
                  <c:v>45522</c:v>
                </c:pt>
                <c:pt idx="6">
                  <c:v>45529</c:v>
                </c:pt>
                <c:pt idx="7">
                  <c:v>45536</c:v>
                </c:pt>
                <c:pt idx="8">
                  <c:v>45543</c:v>
                </c:pt>
                <c:pt idx="9">
                  <c:v>45550</c:v>
                </c:pt>
              </c:numCache>
            </c:numRef>
          </c:cat>
          <c:val>
            <c:numRef>
              <c:f>'[Referral Metrics 2024-9-19.xlsx]Weekly Summary'!$B$26:$K$26</c:f>
              <c:numCache>
                <c:formatCode>General</c:formatCode>
                <c:ptCount val="10"/>
                <c:pt idx="0">
                  <c:v>4219</c:v>
                </c:pt>
                <c:pt idx="1">
                  <c:v>4395</c:v>
                </c:pt>
                <c:pt idx="2">
                  <c:v>4314</c:v>
                </c:pt>
                <c:pt idx="3">
                  <c:v>4288</c:v>
                </c:pt>
                <c:pt idx="4">
                  <c:v>4276</c:v>
                </c:pt>
                <c:pt idx="5">
                  <c:v>4271</c:v>
                </c:pt>
                <c:pt idx="6">
                  <c:v>4338</c:v>
                </c:pt>
                <c:pt idx="7">
                  <c:v>4248</c:v>
                </c:pt>
                <c:pt idx="8">
                  <c:v>4268</c:v>
                </c:pt>
                <c:pt idx="9">
                  <c:v>4088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6F-44B0-9DDF-23858EC3F5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53909999"/>
        <c:axId val="537117551"/>
      </c:barChart>
      <c:lineChart>
        <c:grouping val="standard"/>
        <c:varyColors val="0"/>
        <c:ser>
          <c:idx val="1"/>
          <c:order val="1"/>
          <c:tx>
            <c:strRef>
              <c:f>'[Referral Metrics 2024-9-19.xlsx]Weekly Summary'!$A$27</c:f>
              <c:strCache>
                <c:ptCount val="1"/>
                <c:pt idx="0">
                  <c:v>Total Clients Available at Week Start</c:v>
                </c:pt>
              </c:strCache>
            </c:strRef>
          </c:tx>
          <c:spPr>
            <a:ln w="28575" cap="rnd">
              <a:solidFill>
                <a:schemeClr val="accent1">
                  <a:lumMod val="40000"/>
                  <a:lumOff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'[Referral Metrics 2024-9-19.xlsx]Weekly Summary'!$B$9:$K$9</c:f>
              <c:numCache>
                <c:formatCode>mm/dd/yyyy</c:formatCode>
                <c:ptCount val="10"/>
                <c:pt idx="0">
                  <c:v>45487</c:v>
                </c:pt>
                <c:pt idx="1">
                  <c:v>45494</c:v>
                </c:pt>
                <c:pt idx="2">
                  <c:v>45501</c:v>
                </c:pt>
                <c:pt idx="3">
                  <c:v>45508</c:v>
                </c:pt>
                <c:pt idx="4">
                  <c:v>45515</c:v>
                </c:pt>
                <c:pt idx="5">
                  <c:v>45522</c:v>
                </c:pt>
                <c:pt idx="6">
                  <c:v>45529</c:v>
                </c:pt>
                <c:pt idx="7">
                  <c:v>45536</c:v>
                </c:pt>
                <c:pt idx="8">
                  <c:v>45543</c:v>
                </c:pt>
                <c:pt idx="9">
                  <c:v>45550</c:v>
                </c:pt>
              </c:numCache>
            </c:numRef>
          </c:cat>
          <c:val>
            <c:numRef>
              <c:f>'[Referral Metrics 2024-9-19.xlsx]Weekly Summary'!$B$27:$K$27</c:f>
              <c:numCache>
                <c:formatCode>General</c:formatCode>
                <c:ptCount val="10"/>
                <c:pt idx="0">
                  <c:v>167</c:v>
                </c:pt>
                <c:pt idx="1">
                  <c:v>170</c:v>
                </c:pt>
                <c:pt idx="2">
                  <c:v>163</c:v>
                </c:pt>
                <c:pt idx="3">
                  <c:v>165</c:v>
                </c:pt>
                <c:pt idx="4">
                  <c:v>165</c:v>
                </c:pt>
                <c:pt idx="5">
                  <c:v>166</c:v>
                </c:pt>
                <c:pt idx="6">
                  <c:v>165</c:v>
                </c:pt>
                <c:pt idx="7">
                  <c:v>165</c:v>
                </c:pt>
                <c:pt idx="8">
                  <c:v>159</c:v>
                </c:pt>
                <c:pt idx="9">
                  <c:v>157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06F-44B0-9DDF-23858EC3F5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8397967"/>
        <c:axId val="537124623"/>
      </c:lineChart>
      <c:catAx>
        <c:axId val="253909999"/>
        <c:scaling>
          <c:orientation val="minMax"/>
        </c:scaling>
        <c:delete val="0"/>
        <c:axPos val="b"/>
        <c:numFmt formatCode="mm/d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7117551"/>
        <c:crosses val="autoZero"/>
        <c:auto val="0"/>
        <c:lblAlgn val="ctr"/>
        <c:lblOffset val="100"/>
        <c:noMultiLvlLbl val="0"/>
      </c:catAx>
      <c:valAx>
        <c:axId val="5371175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Hours Available</a:t>
                </a:r>
              </a:p>
            </c:rich>
          </c:tx>
          <c:layout>
            <c:manualLayout>
              <c:xMode val="edge"/>
              <c:yMode val="edge"/>
              <c:x val="7.6754385964912276E-3"/>
              <c:y val="0.3418545116122745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3909999"/>
        <c:crosses val="autoZero"/>
        <c:crossBetween val="between"/>
      </c:valAx>
      <c:valAx>
        <c:axId val="537124623"/>
        <c:scaling>
          <c:orientation val="minMax"/>
          <c:min val="0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Clients Available</a:t>
                </a:r>
              </a:p>
            </c:rich>
          </c:tx>
          <c:layout>
            <c:manualLayout>
              <c:xMode val="edge"/>
              <c:yMode val="edge"/>
              <c:x val="0.9766008771929825"/>
              <c:y val="0.336779935319416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8397967"/>
        <c:crosses val="max"/>
        <c:crossBetween val="between"/>
      </c:valAx>
      <c:dateAx>
        <c:axId val="198397967"/>
        <c:scaling>
          <c:orientation val="minMax"/>
        </c:scaling>
        <c:delete val="1"/>
        <c:axPos val="b"/>
        <c:numFmt formatCode="mm/dd/yyyy" sourceLinked="1"/>
        <c:majorTickMark val="out"/>
        <c:minorTickMark val="none"/>
        <c:tickLblPos val="nextTo"/>
        <c:crossAx val="537124623"/>
        <c:crosses val="autoZero"/>
        <c:auto val="1"/>
        <c:lblOffset val="100"/>
        <c:baseTimeUnit val="days"/>
      </c:date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Current Aging of Available</a:t>
            </a:r>
            <a:r>
              <a:rPr lang="en-US" baseline="0"/>
              <a:t> Referrals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5.3231879668887545E-2"/>
          <c:y val="0.15232648002333041"/>
          <c:w val="0.71172538528837759"/>
          <c:h val="0.7368719014289880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'[Referral Metrics 2024-9-19.xlsx]Urgency &amp; Aging'!$M$35</c:f>
              <c:strCache>
                <c:ptCount val="1"/>
                <c:pt idx="0">
                  <c:v>Less than 1 week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'[Referral Metrics 2024-9-19.xlsx]Urgency &amp; Aging'!$P$34</c:f>
              <c:strCache>
                <c:ptCount val="1"/>
                <c:pt idx="0">
                  <c:v>Available &amp; Selected Referrals</c:v>
                </c:pt>
              </c:strCache>
            </c:strRef>
          </c:cat>
          <c:val>
            <c:numRef>
              <c:f>'[Referral Metrics 2024-9-19.xlsx]Urgency &amp; Aging'!$P$35</c:f>
              <c:numCache>
                <c:formatCode>General</c:formatCode>
                <c:ptCount val="1"/>
                <c:pt idx="0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4D0-4058-8E3E-0C3104686E4F}"/>
            </c:ext>
          </c:extLst>
        </c:ser>
        <c:ser>
          <c:idx val="1"/>
          <c:order val="1"/>
          <c:tx>
            <c:strRef>
              <c:f>'[Referral Metrics 2024-9-19.xlsx]Urgency &amp; Aging'!$M$36</c:f>
              <c:strCache>
                <c:ptCount val="1"/>
                <c:pt idx="0">
                  <c:v>Between 1-2 weeks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'[Referral Metrics 2024-9-19.xlsx]Urgency &amp; Aging'!$P$34</c:f>
              <c:strCache>
                <c:ptCount val="1"/>
                <c:pt idx="0">
                  <c:v>Available &amp; Selected Referrals</c:v>
                </c:pt>
              </c:strCache>
            </c:strRef>
          </c:cat>
          <c:val>
            <c:numRef>
              <c:f>'[Referral Metrics 2024-9-19.xlsx]Urgency &amp; Aging'!$P$36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4D0-4058-8E3E-0C3104686E4F}"/>
            </c:ext>
          </c:extLst>
        </c:ser>
        <c:ser>
          <c:idx val="2"/>
          <c:order val="2"/>
          <c:tx>
            <c:strRef>
              <c:f>'[Referral Metrics 2024-9-19.xlsx]Urgency &amp; Aging'!$M$37</c:f>
              <c:strCache>
                <c:ptCount val="1"/>
                <c:pt idx="0">
                  <c:v>Between 2-3 weeks</c:v>
                </c:pt>
              </c:strCache>
            </c:strRef>
          </c:tx>
          <c:spPr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'[Referral Metrics 2024-9-19.xlsx]Urgency &amp; Aging'!$P$34</c:f>
              <c:strCache>
                <c:ptCount val="1"/>
                <c:pt idx="0">
                  <c:v>Available &amp; Selected Referrals</c:v>
                </c:pt>
              </c:strCache>
            </c:strRef>
          </c:cat>
          <c:val>
            <c:numRef>
              <c:f>'[Referral Metrics 2024-9-19.xlsx]Urgency &amp; Aging'!$P$37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4D0-4058-8E3E-0C3104686E4F}"/>
            </c:ext>
          </c:extLst>
        </c:ser>
        <c:ser>
          <c:idx val="3"/>
          <c:order val="3"/>
          <c:tx>
            <c:strRef>
              <c:f>'[Referral Metrics 2024-9-19.xlsx]Urgency &amp; Aging'!$M$38</c:f>
              <c:strCache>
                <c:ptCount val="1"/>
                <c:pt idx="0">
                  <c:v>3 weeks to 1 month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'[Referral Metrics 2024-9-19.xlsx]Urgency &amp; Aging'!$P$34</c:f>
              <c:strCache>
                <c:ptCount val="1"/>
                <c:pt idx="0">
                  <c:v>Available &amp; Selected Referrals</c:v>
                </c:pt>
              </c:strCache>
            </c:strRef>
          </c:cat>
          <c:val>
            <c:numRef>
              <c:f>'[Referral Metrics 2024-9-19.xlsx]Urgency &amp; Aging'!$P$38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4D0-4058-8E3E-0C3104686E4F}"/>
            </c:ext>
          </c:extLst>
        </c:ser>
        <c:ser>
          <c:idx val="4"/>
          <c:order val="4"/>
          <c:tx>
            <c:strRef>
              <c:f>'[Referral Metrics 2024-9-19.xlsx]Urgency &amp; Aging'!$M$39</c:f>
              <c:strCache>
                <c:ptCount val="1"/>
                <c:pt idx="0">
                  <c:v>Between 1 to 2 months</c:v>
                </c:pt>
              </c:strCache>
            </c:strRef>
          </c:tx>
          <c:spPr>
            <a:solidFill>
              <a:srgbClr val="FF993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'[Referral Metrics 2024-9-19.xlsx]Urgency &amp; Aging'!$P$34</c:f>
              <c:strCache>
                <c:ptCount val="1"/>
                <c:pt idx="0">
                  <c:v>Available &amp; Selected Referrals</c:v>
                </c:pt>
              </c:strCache>
            </c:strRef>
          </c:cat>
          <c:val>
            <c:numRef>
              <c:f>'[Referral Metrics 2024-9-19.xlsx]Urgency &amp; Aging'!$P$39</c:f>
              <c:numCache>
                <c:formatCode>General</c:formatCode>
                <c:ptCount val="1"/>
                <c:pt idx="0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4D0-4058-8E3E-0C3104686E4F}"/>
            </c:ext>
          </c:extLst>
        </c:ser>
        <c:ser>
          <c:idx val="5"/>
          <c:order val="5"/>
          <c:tx>
            <c:strRef>
              <c:f>'[Referral Metrics 2024-9-19.xlsx]Urgency &amp; Aging'!$M$40</c:f>
              <c:strCache>
                <c:ptCount val="1"/>
                <c:pt idx="0">
                  <c:v>Between 2-3 Months</c:v>
                </c:pt>
              </c:strCache>
            </c:strRef>
          </c:tx>
          <c:spPr>
            <a:solidFill>
              <a:srgbClr val="FF66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'[Referral Metrics 2024-9-19.xlsx]Urgency &amp; Aging'!$P$34</c:f>
              <c:strCache>
                <c:ptCount val="1"/>
                <c:pt idx="0">
                  <c:v>Available &amp; Selected Referrals</c:v>
                </c:pt>
              </c:strCache>
            </c:strRef>
          </c:cat>
          <c:val>
            <c:numRef>
              <c:f>'[Referral Metrics 2024-9-19.xlsx]Urgency &amp; Aging'!$P$40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4D0-4058-8E3E-0C3104686E4F}"/>
            </c:ext>
          </c:extLst>
        </c:ser>
        <c:ser>
          <c:idx val="6"/>
          <c:order val="6"/>
          <c:tx>
            <c:strRef>
              <c:f>'[Referral Metrics 2024-9-19.xlsx]Urgency &amp; Aging'!$M$41</c:f>
              <c:strCache>
                <c:ptCount val="1"/>
                <c:pt idx="0">
                  <c:v>Over 3 months on Portal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'[Referral Metrics 2024-9-19.xlsx]Urgency &amp; Aging'!$P$34</c:f>
              <c:strCache>
                <c:ptCount val="1"/>
                <c:pt idx="0">
                  <c:v>Available &amp; Selected Referrals</c:v>
                </c:pt>
              </c:strCache>
            </c:strRef>
          </c:cat>
          <c:val>
            <c:numRef>
              <c:f>'[Referral Metrics 2024-9-19.xlsx]Urgency &amp; Aging'!$P$41</c:f>
              <c:numCache>
                <c:formatCode>General</c:formatCode>
                <c:ptCount val="1"/>
                <c:pt idx="0">
                  <c:v>119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4D0-4058-8E3E-0C3104686E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76817839"/>
        <c:axId val="258353215"/>
      </c:barChart>
      <c:catAx>
        <c:axId val="768178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8353215"/>
        <c:crosses val="autoZero"/>
        <c:auto val="1"/>
        <c:lblAlgn val="ctr"/>
        <c:lblOffset val="100"/>
        <c:noMultiLvlLbl val="0"/>
      </c:catAx>
      <c:valAx>
        <c:axId val="2583532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68178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577888821589609"/>
          <c:y val="0.12873195538057741"/>
          <c:w val="0.22939060502052627"/>
          <c:h val="0.7594458114610673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strRef>
          <c:f>'[Referral Metrics 2024-9-19.xlsx]Urgency &amp; Aging'!$M$5</c:f>
          <c:strCache>
            <c:ptCount val="1"/>
            <c:pt idx="0">
              <c:v>Aging when Processed</c:v>
            </c:pt>
          </c:strCache>
        </c:strRef>
      </c:tx>
      <c:layout>
        <c:manualLayout>
          <c:xMode val="edge"/>
          <c:yMode val="edge"/>
          <c:x val="0.42821785001425722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'[Referral Metrics 2024-9-19.xlsx]Urgency &amp; Aging'!$M$6</c:f>
              <c:strCache>
                <c:ptCount val="1"/>
                <c:pt idx="0">
                  <c:v>Less than 1 week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strRef>
              <c:f>'[Referral Metrics 2024-9-19.xlsx]Urgency &amp; Aging'!$N$5:$W$5</c:f>
              <c:strCache>
                <c:ptCount val="10"/>
                <c:pt idx="0">
                  <c:v>7/14/2024</c:v>
                </c:pt>
                <c:pt idx="1">
                  <c:v>7/21/2024</c:v>
                </c:pt>
                <c:pt idx="2">
                  <c:v>7/28/2024</c:v>
                </c:pt>
                <c:pt idx="3">
                  <c:v>8/4/2024</c:v>
                </c:pt>
                <c:pt idx="4">
                  <c:v>8/11/2024</c:v>
                </c:pt>
                <c:pt idx="5">
                  <c:v>8/18/2024</c:v>
                </c:pt>
                <c:pt idx="6">
                  <c:v>8/25/2024</c:v>
                </c:pt>
                <c:pt idx="7">
                  <c:v>9/1/2024</c:v>
                </c:pt>
                <c:pt idx="8">
                  <c:v>9/8/2024</c:v>
                </c:pt>
                <c:pt idx="9">
                  <c:v>9/15/2024</c:v>
                </c:pt>
              </c:strCache>
            </c:strRef>
          </c:cat>
          <c:val>
            <c:numRef>
              <c:f>'[Referral Metrics 2024-9-19.xlsx]Urgency &amp; Aging'!$N$6:$W$6</c:f>
              <c:numCache>
                <c:formatCode>General</c:formatCode>
                <c:ptCount val="10"/>
                <c:pt idx="0">
                  <c:v>7</c:v>
                </c:pt>
                <c:pt idx="1">
                  <c:v>13</c:v>
                </c:pt>
                <c:pt idx="2">
                  <c:v>15</c:v>
                </c:pt>
                <c:pt idx="3">
                  <c:v>18</c:v>
                </c:pt>
                <c:pt idx="4">
                  <c:v>6</c:v>
                </c:pt>
                <c:pt idx="5">
                  <c:v>10</c:v>
                </c:pt>
                <c:pt idx="6">
                  <c:v>6</c:v>
                </c:pt>
                <c:pt idx="7">
                  <c:v>8</c:v>
                </c:pt>
                <c:pt idx="8">
                  <c:v>9</c:v>
                </c:pt>
                <c:pt idx="9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37-4503-B03A-F6771BEF4FE5}"/>
            </c:ext>
          </c:extLst>
        </c:ser>
        <c:ser>
          <c:idx val="1"/>
          <c:order val="1"/>
          <c:tx>
            <c:strRef>
              <c:f>'[Referral Metrics 2024-9-19.xlsx]Urgency &amp; Aging'!$M$7</c:f>
              <c:strCache>
                <c:ptCount val="1"/>
                <c:pt idx="0">
                  <c:v>Between 1-2 weeks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'[Referral Metrics 2024-9-19.xlsx]Urgency &amp; Aging'!$N$5:$W$5</c:f>
              <c:strCache>
                <c:ptCount val="10"/>
                <c:pt idx="0">
                  <c:v>7/14/2024</c:v>
                </c:pt>
                <c:pt idx="1">
                  <c:v>7/21/2024</c:v>
                </c:pt>
                <c:pt idx="2">
                  <c:v>7/28/2024</c:v>
                </c:pt>
                <c:pt idx="3">
                  <c:v>8/4/2024</c:v>
                </c:pt>
                <c:pt idx="4">
                  <c:v>8/11/2024</c:v>
                </c:pt>
                <c:pt idx="5">
                  <c:v>8/18/2024</c:v>
                </c:pt>
                <c:pt idx="6">
                  <c:v>8/25/2024</c:v>
                </c:pt>
                <c:pt idx="7">
                  <c:v>9/1/2024</c:v>
                </c:pt>
                <c:pt idx="8">
                  <c:v>9/8/2024</c:v>
                </c:pt>
                <c:pt idx="9">
                  <c:v>9/15/2024</c:v>
                </c:pt>
              </c:strCache>
            </c:strRef>
          </c:cat>
          <c:val>
            <c:numRef>
              <c:f>'[Referral Metrics 2024-9-19.xlsx]Urgency &amp; Aging'!$N$7:$W$7</c:f>
              <c:numCache>
                <c:formatCode>General</c:formatCode>
                <c:ptCount val="10"/>
                <c:pt idx="0">
                  <c:v>0</c:v>
                </c:pt>
                <c:pt idx="1">
                  <c:v>2</c:v>
                </c:pt>
                <c:pt idx="2">
                  <c:v>1</c:v>
                </c:pt>
                <c:pt idx="3">
                  <c:v>3</c:v>
                </c:pt>
                <c:pt idx="4">
                  <c:v>3</c:v>
                </c:pt>
                <c:pt idx="5">
                  <c:v>1</c:v>
                </c:pt>
                <c:pt idx="6">
                  <c:v>3</c:v>
                </c:pt>
                <c:pt idx="7">
                  <c:v>3</c:v>
                </c:pt>
                <c:pt idx="8">
                  <c:v>3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337-4503-B03A-F6771BEF4FE5}"/>
            </c:ext>
          </c:extLst>
        </c:ser>
        <c:ser>
          <c:idx val="2"/>
          <c:order val="2"/>
          <c:tx>
            <c:strRef>
              <c:f>'[Referral Metrics 2024-9-19.xlsx]Urgency &amp; Aging'!$M$8</c:f>
              <c:strCache>
                <c:ptCount val="1"/>
                <c:pt idx="0">
                  <c:v>Between 2-3 weeks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'[Referral Metrics 2024-9-19.xlsx]Urgency &amp; Aging'!$N$5:$W$5</c:f>
              <c:strCache>
                <c:ptCount val="10"/>
                <c:pt idx="0">
                  <c:v>7/14/2024</c:v>
                </c:pt>
                <c:pt idx="1">
                  <c:v>7/21/2024</c:v>
                </c:pt>
                <c:pt idx="2">
                  <c:v>7/28/2024</c:v>
                </c:pt>
                <c:pt idx="3">
                  <c:v>8/4/2024</c:v>
                </c:pt>
                <c:pt idx="4">
                  <c:v>8/11/2024</c:v>
                </c:pt>
                <c:pt idx="5">
                  <c:v>8/18/2024</c:v>
                </c:pt>
                <c:pt idx="6">
                  <c:v>8/25/2024</c:v>
                </c:pt>
                <c:pt idx="7">
                  <c:v>9/1/2024</c:v>
                </c:pt>
                <c:pt idx="8">
                  <c:v>9/8/2024</c:v>
                </c:pt>
                <c:pt idx="9">
                  <c:v>9/15/2024</c:v>
                </c:pt>
              </c:strCache>
            </c:strRef>
          </c:cat>
          <c:val>
            <c:numRef>
              <c:f>'[Referral Metrics 2024-9-19.xlsx]Urgency &amp; Aging'!$N$8:$W$8</c:f>
              <c:numCache>
                <c:formatCode>General</c:formatCode>
                <c:ptCount val="10"/>
                <c:pt idx="0">
                  <c:v>2</c:v>
                </c:pt>
                <c:pt idx="1">
                  <c:v>4</c:v>
                </c:pt>
                <c:pt idx="2">
                  <c:v>0</c:v>
                </c:pt>
                <c:pt idx="3">
                  <c:v>1</c:v>
                </c:pt>
                <c:pt idx="4">
                  <c:v>1</c:v>
                </c:pt>
                <c:pt idx="5">
                  <c:v>5</c:v>
                </c:pt>
                <c:pt idx="6">
                  <c:v>1</c:v>
                </c:pt>
                <c:pt idx="7">
                  <c:v>0</c:v>
                </c:pt>
                <c:pt idx="8">
                  <c:v>3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337-4503-B03A-F6771BEF4FE5}"/>
            </c:ext>
          </c:extLst>
        </c:ser>
        <c:ser>
          <c:idx val="3"/>
          <c:order val="3"/>
          <c:tx>
            <c:strRef>
              <c:f>'[Referral Metrics 2024-9-19.xlsx]Urgency &amp; Aging'!$M$9</c:f>
              <c:strCache>
                <c:ptCount val="1"/>
                <c:pt idx="0">
                  <c:v>3 weeks to 1 month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'[Referral Metrics 2024-9-19.xlsx]Urgency &amp; Aging'!$N$5:$W$5</c:f>
              <c:strCache>
                <c:ptCount val="10"/>
                <c:pt idx="0">
                  <c:v>7/14/2024</c:v>
                </c:pt>
                <c:pt idx="1">
                  <c:v>7/21/2024</c:v>
                </c:pt>
                <c:pt idx="2">
                  <c:v>7/28/2024</c:v>
                </c:pt>
                <c:pt idx="3">
                  <c:v>8/4/2024</c:v>
                </c:pt>
                <c:pt idx="4">
                  <c:v>8/11/2024</c:v>
                </c:pt>
                <c:pt idx="5">
                  <c:v>8/18/2024</c:v>
                </c:pt>
                <c:pt idx="6">
                  <c:v>8/25/2024</c:v>
                </c:pt>
                <c:pt idx="7">
                  <c:v>9/1/2024</c:v>
                </c:pt>
                <c:pt idx="8">
                  <c:v>9/8/2024</c:v>
                </c:pt>
                <c:pt idx="9">
                  <c:v>9/15/2024</c:v>
                </c:pt>
              </c:strCache>
            </c:strRef>
          </c:cat>
          <c:val>
            <c:numRef>
              <c:f>'[Referral Metrics 2024-9-19.xlsx]Urgency &amp; Aging'!$N$9:$W$9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337-4503-B03A-F6771BEF4FE5}"/>
            </c:ext>
          </c:extLst>
        </c:ser>
        <c:ser>
          <c:idx val="4"/>
          <c:order val="4"/>
          <c:tx>
            <c:strRef>
              <c:f>'[Referral Metrics 2024-9-19.xlsx]Urgency &amp; Aging'!$M$10</c:f>
              <c:strCache>
                <c:ptCount val="1"/>
                <c:pt idx="0">
                  <c:v>Between 1 to 2 months</c:v>
                </c:pt>
              </c:strCache>
            </c:strRef>
          </c:tx>
          <c:spPr>
            <a:solidFill>
              <a:srgbClr val="FF9933"/>
            </a:solidFill>
            <a:ln>
              <a:noFill/>
            </a:ln>
            <a:effectLst/>
          </c:spPr>
          <c:invertIfNegative val="0"/>
          <c:cat>
            <c:strRef>
              <c:f>'[Referral Metrics 2024-9-19.xlsx]Urgency &amp; Aging'!$N$5:$W$5</c:f>
              <c:strCache>
                <c:ptCount val="10"/>
                <c:pt idx="0">
                  <c:v>7/14/2024</c:v>
                </c:pt>
                <c:pt idx="1">
                  <c:v>7/21/2024</c:v>
                </c:pt>
                <c:pt idx="2">
                  <c:v>7/28/2024</c:v>
                </c:pt>
                <c:pt idx="3">
                  <c:v>8/4/2024</c:v>
                </c:pt>
                <c:pt idx="4">
                  <c:v>8/11/2024</c:v>
                </c:pt>
                <c:pt idx="5">
                  <c:v>8/18/2024</c:v>
                </c:pt>
                <c:pt idx="6">
                  <c:v>8/25/2024</c:v>
                </c:pt>
                <c:pt idx="7">
                  <c:v>9/1/2024</c:v>
                </c:pt>
                <c:pt idx="8">
                  <c:v>9/8/2024</c:v>
                </c:pt>
                <c:pt idx="9">
                  <c:v>9/15/2024</c:v>
                </c:pt>
              </c:strCache>
            </c:strRef>
          </c:cat>
          <c:val>
            <c:numRef>
              <c:f>'[Referral Metrics 2024-9-19.xlsx]Urgency &amp; Aging'!$N$10:$W$10</c:f>
              <c:numCache>
                <c:formatCode>General</c:formatCode>
                <c:ptCount val="10"/>
                <c:pt idx="0">
                  <c:v>1</c:v>
                </c:pt>
                <c:pt idx="1">
                  <c:v>1</c:v>
                </c:pt>
                <c:pt idx="2">
                  <c:v>0</c:v>
                </c:pt>
                <c:pt idx="3">
                  <c:v>2</c:v>
                </c:pt>
                <c:pt idx="4">
                  <c:v>0</c:v>
                </c:pt>
                <c:pt idx="5">
                  <c:v>3</c:v>
                </c:pt>
                <c:pt idx="6">
                  <c:v>2</c:v>
                </c:pt>
                <c:pt idx="7">
                  <c:v>0</c:v>
                </c:pt>
                <c:pt idx="8">
                  <c:v>1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337-4503-B03A-F6771BEF4FE5}"/>
            </c:ext>
          </c:extLst>
        </c:ser>
        <c:ser>
          <c:idx val="5"/>
          <c:order val="5"/>
          <c:tx>
            <c:strRef>
              <c:f>'[Referral Metrics 2024-9-19.xlsx]Urgency &amp; Aging'!$M$11</c:f>
              <c:strCache>
                <c:ptCount val="1"/>
                <c:pt idx="0">
                  <c:v>Between 2-3 Months</c:v>
                </c:pt>
              </c:strCache>
            </c:strRef>
          </c:tx>
          <c:spPr>
            <a:solidFill>
              <a:srgbClr val="FF6600"/>
            </a:solidFill>
            <a:ln>
              <a:noFill/>
            </a:ln>
            <a:effectLst/>
          </c:spPr>
          <c:invertIfNegative val="0"/>
          <c:cat>
            <c:strRef>
              <c:f>'[Referral Metrics 2024-9-19.xlsx]Urgency &amp; Aging'!$N$5:$W$5</c:f>
              <c:strCache>
                <c:ptCount val="10"/>
                <c:pt idx="0">
                  <c:v>7/14/2024</c:v>
                </c:pt>
                <c:pt idx="1">
                  <c:v>7/21/2024</c:v>
                </c:pt>
                <c:pt idx="2">
                  <c:v>7/28/2024</c:v>
                </c:pt>
                <c:pt idx="3">
                  <c:v>8/4/2024</c:v>
                </c:pt>
                <c:pt idx="4">
                  <c:v>8/11/2024</c:v>
                </c:pt>
                <c:pt idx="5">
                  <c:v>8/18/2024</c:v>
                </c:pt>
                <c:pt idx="6">
                  <c:v>8/25/2024</c:v>
                </c:pt>
                <c:pt idx="7">
                  <c:v>9/1/2024</c:v>
                </c:pt>
                <c:pt idx="8">
                  <c:v>9/8/2024</c:v>
                </c:pt>
                <c:pt idx="9">
                  <c:v>9/15/2024</c:v>
                </c:pt>
              </c:strCache>
            </c:strRef>
          </c:cat>
          <c:val>
            <c:numRef>
              <c:f>'[Referral Metrics 2024-9-19.xlsx]Urgency &amp; Aging'!$N$11:$W$11</c:f>
              <c:numCache>
                <c:formatCode>General</c:formatCode>
                <c:ptCount val="10"/>
                <c:pt idx="0">
                  <c:v>0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  <c:pt idx="5">
                  <c:v>1</c:v>
                </c:pt>
                <c:pt idx="6">
                  <c:v>0</c:v>
                </c:pt>
                <c:pt idx="7">
                  <c:v>0</c:v>
                </c:pt>
                <c:pt idx="8">
                  <c:v>1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337-4503-B03A-F6771BEF4FE5}"/>
            </c:ext>
          </c:extLst>
        </c:ser>
        <c:ser>
          <c:idx val="6"/>
          <c:order val="6"/>
          <c:tx>
            <c:strRef>
              <c:f>'[Referral Metrics 2024-9-19.xlsx]Urgency &amp; Aging'!$M$12</c:f>
              <c:strCache>
                <c:ptCount val="1"/>
                <c:pt idx="0">
                  <c:v>Over 3 months on Portal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'[Referral Metrics 2024-9-19.xlsx]Urgency &amp; Aging'!$N$5:$W$5</c:f>
              <c:strCache>
                <c:ptCount val="10"/>
                <c:pt idx="0">
                  <c:v>7/14/2024</c:v>
                </c:pt>
                <c:pt idx="1">
                  <c:v>7/21/2024</c:v>
                </c:pt>
                <c:pt idx="2">
                  <c:v>7/28/2024</c:v>
                </c:pt>
                <c:pt idx="3">
                  <c:v>8/4/2024</c:v>
                </c:pt>
                <c:pt idx="4">
                  <c:v>8/11/2024</c:v>
                </c:pt>
                <c:pt idx="5">
                  <c:v>8/18/2024</c:v>
                </c:pt>
                <c:pt idx="6">
                  <c:v>8/25/2024</c:v>
                </c:pt>
                <c:pt idx="7">
                  <c:v>9/1/2024</c:v>
                </c:pt>
                <c:pt idx="8">
                  <c:v>9/8/2024</c:v>
                </c:pt>
                <c:pt idx="9">
                  <c:v>9/15/2024</c:v>
                </c:pt>
              </c:strCache>
            </c:strRef>
          </c:cat>
          <c:val>
            <c:numRef>
              <c:f>'[Referral Metrics 2024-9-19.xlsx]Urgency &amp; Aging'!$N$12:$W$12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1</c:v>
                </c:pt>
                <c:pt idx="8">
                  <c:v>1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337-4503-B03A-F6771BEF4F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0943471"/>
        <c:axId val="748435056"/>
      </c:barChart>
      <c:lineChart>
        <c:grouping val="standard"/>
        <c:varyColors val="0"/>
        <c:ser>
          <c:idx val="7"/>
          <c:order val="7"/>
          <c:tx>
            <c:strRef>
              <c:f>'[Referral Metrics 2024-9-19.xlsx]Urgency &amp; Aging'!$M$13</c:f>
              <c:strCache>
                <c:ptCount val="1"/>
                <c:pt idx="0">
                  <c:v>Grand Total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'[Referral Metrics 2024-9-19.xlsx]Urgency &amp; Aging'!$N$5:$W$5</c:f>
              <c:strCache>
                <c:ptCount val="10"/>
                <c:pt idx="0">
                  <c:v>7/14/2024</c:v>
                </c:pt>
                <c:pt idx="1">
                  <c:v>7/21/2024</c:v>
                </c:pt>
                <c:pt idx="2">
                  <c:v>7/28/2024</c:v>
                </c:pt>
                <c:pt idx="3">
                  <c:v>8/4/2024</c:v>
                </c:pt>
                <c:pt idx="4">
                  <c:v>8/11/2024</c:v>
                </c:pt>
                <c:pt idx="5">
                  <c:v>8/18/2024</c:v>
                </c:pt>
                <c:pt idx="6">
                  <c:v>8/25/2024</c:v>
                </c:pt>
                <c:pt idx="7">
                  <c:v>9/1/2024</c:v>
                </c:pt>
                <c:pt idx="8">
                  <c:v>9/8/2024</c:v>
                </c:pt>
                <c:pt idx="9">
                  <c:v>9/15/2024</c:v>
                </c:pt>
              </c:strCache>
            </c:strRef>
          </c:cat>
          <c:val>
            <c:numRef>
              <c:f>'[Referral Metrics 2024-9-19.xlsx]Urgency &amp; Aging'!$N$13:$W$13</c:f>
              <c:numCache>
                <c:formatCode>General</c:formatCode>
                <c:ptCount val="10"/>
                <c:pt idx="0">
                  <c:v>11</c:v>
                </c:pt>
                <c:pt idx="1">
                  <c:v>23</c:v>
                </c:pt>
                <c:pt idx="2">
                  <c:v>16</c:v>
                </c:pt>
                <c:pt idx="3">
                  <c:v>24</c:v>
                </c:pt>
                <c:pt idx="4">
                  <c:v>12</c:v>
                </c:pt>
                <c:pt idx="5">
                  <c:v>20</c:v>
                </c:pt>
                <c:pt idx="6">
                  <c:v>12</c:v>
                </c:pt>
                <c:pt idx="7">
                  <c:v>12</c:v>
                </c:pt>
                <c:pt idx="8">
                  <c:v>18</c:v>
                </c:pt>
                <c:pt idx="9">
                  <c:v>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D337-4503-B03A-F6771BEF4F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0943471"/>
        <c:axId val="748435056"/>
      </c:lineChart>
      <c:catAx>
        <c:axId val="1909434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8435056"/>
        <c:crosses val="autoZero"/>
        <c:auto val="1"/>
        <c:lblAlgn val="ctr"/>
        <c:lblOffset val="100"/>
        <c:noMultiLvlLbl val="0"/>
      </c:catAx>
      <c:valAx>
        <c:axId val="748435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09434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7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/>
              <a:t>Home Care Clients Waiting &gt;30 Days by Agency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1"/>
          <c:order val="1"/>
          <c:tx>
            <c:strRef>
              <c:f>'[Referral Metrics 2024-9-19.xlsx]Monthly Combined'!$A$17</c:f>
              <c:strCache>
                <c:ptCount val="1"/>
                <c:pt idx="0">
                  <c:v>Medicaid FFS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'[Referral Metrics 2024-9-19.xlsx]Monthly Combined'!$W$17:$Y$17</c:f>
              <c:numCache>
                <c:formatCode>General</c:formatCode>
                <c:ptCount val="3"/>
                <c:pt idx="0">
                  <c:v>142</c:v>
                </c:pt>
                <c:pt idx="1">
                  <c:v>137</c:v>
                </c:pt>
                <c:pt idx="2">
                  <c:v>134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89B-4897-9843-517E7385F799}"/>
            </c:ext>
          </c:extLst>
        </c:ser>
        <c:ser>
          <c:idx val="2"/>
          <c:order val="2"/>
          <c:tx>
            <c:strRef>
              <c:f>'[Referral Metrics 2024-9-19.xlsx]Monthly Combined'!$A$20</c:f>
              <c:strCache>
                <c:ptCount val="1"/>
                <c:pt idx="0">
                  <c:v>OHA@Home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'[Referral Metrics 2024-9-19.xlsx]Monthly Combined'!$W$20:$Y$20</c:f>
              <c:numCache>
                <c:formatCode>General</c:formatCode>
                <c:ptCount val="3"/>
                <c:pt idx="0">
                  <c:v>37</c:v>
                </c:pt>
                <c:pt idx="1">
                  <c:v>21</c:v>
                </c:pt>
                <c:pt idx="2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89B-4897-9843-517E7385F799}"/>
            </c:ext>
          </c:extLst>
        </c:ser>
        <c:ser>
          <c:idx val="3"/>
          <c:order val="3"/>
          <c:tx>
            <c:strRef>
              <c:f>'[Referral Metrics 2024-9-19.xlsx]Monthly Combined'!$A$21</c:f>
              <c:strCache>
                <c:ptCount val="1"/>
                <c:pt idx="0">
                  <c:v>NHP MMP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'[Referral Metrics 2024-9-19.xlsx]Monthly Combined'!$W$21:$Y$21</c:f>
              <c:numCache>
                <c:formatCode>General</c:formatCode>
                <c:ptCount val="3"/>
                <c:pt idx="0">
                  <c:v>16</c:v>
                </c:pt>
                <c:pt idx="1">
                  <c:v>18</c:v>
                </c:pt>
                <c:pt idx="2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89B-4897-9843-517E7385F79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2087541696"/>
        <c:axId val="1042450912"/>
      </c:barChart>
      <c:lineChart>
        <c:grouping val="standard"/>
        <c:varyColors val="0"/>
        <c:ser>
          <c:idx val="0"/>
          <c:order val="0"/>
          <c:tx>
            <c:strRef>
              <c:f>'[Referral Metrics 2024-9-19.xlsx]Monthly Combined'!$A$16</c:f>
              <c:strCache>
                <c:ptCount val="1"/>
                <c:pt idx="0">
                  <c:v>Total Referrals Waiting &gt; 30 days 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'[Referral Metrics 2024-9-19.xlsx]Monthly Combined'!$W$2:$Y$2</c:f>
              <c:strCache>
                <c:ptCount val="3"/>
                <c:pt idx="0">
                  <c:v>4/1/2024</c:v>
                </c:pt>
                <c:pt idx="1">
                  <c:v>5/1/2024</c:v>
                </c:pt>
                <c:pt idx="2">
                  <c:v>6/1/2024</c:v>
                </c:pt>
              </c:strCache>
            </c:strRef>
          </c:cat>
          <c:val>
            <c:numRef>
              <c:f>'[Referral Metrics 2024-9-19.xlsx]Monthly Combined'!$W$16:$Y$16</c:f>
              <c:numCache>
                <c:formatCode>General</c:formatCode>
                <c:ptCount val="3"/>
                <c:pt idx="0">
                  <c:v>195</c:v>
                </c:pt>
                <c:pt idx="1">
                  <c:v>176</c:v>
                </c:pt>
                <c:pt idx="2">
                  <c:v>177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89B-4897-9843-517E7385F79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087541696"/>
        <c:axId val="1042450912"/>
      </c:lineChart>
      <c:catAx>
        <c:axId val="2087541696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2450912"/>
        <c:crosses val="autoZero"/>
        <c:auto val="1"/>
        <c:lblAlgn val="ctr"/>
        <c:lblOffset val="100"/>
        <c:noMultiLvlLbl val="0"/>
      </c:catAx>
      <c:valAx>
        <c:axId val="10424509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875416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2301758368065665E-2"/>
          <c:y val="0.93193527969879464"/>
          <c:w val="0.8999998731349248"/>
          <c:h val="5.048194569783886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/>
              <a:t>Monthly</a:t>
            </a:r>
            <a:r>
              <a:rPr lang="en-US" sz="1800" baseline="0"/>
              <a:t> </a:t>
            </a:r>
            <a:r>
              <a:rPr lang="en-US" sz="1800"/>
              <a:t>Home Care Hours</a:t>
            </a:r>
            <a:r>
              <a:rPr lang="en-US" sz="1800" baseline="0"/>
              <a:t> Unfulfilled </a:t>
            </a:r>
            <a:r>
              <a:rPr lang="en-US" sz="1800"/>
              <a:t>by Agency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8534776902887145E-2"/>
          <c:y val="0.18527954401629004"/>
          <c:w val="0.8709096675415573"/>
          <c:h val="0.54766921091112086"/>
        </c:manualLayout>
      </c:layout>
      <c:barChart>
        <c:barDir val="col"/>
        <c:grouping val="stacked"/>
        <c:varyColors val="0"/>
        <c:ser>
          <c:idx val="11"/>
          <c:order val="3"/>
          <c:tx>
            <c:strRef>
              <c:f>'[Referral Metrics 2024-9-19.xlsx]Monthly Combined'!$A$15</c:f>
              <c:strCache>
                <c:ptCount val="1"/>
                <c:pt idx="0">
                  <c:v>NHP MMP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'[Referral Metrics 2024-9-19.xlsx]Monthly Combined'!$W$3:$Y$3</c:f>
              <c:numCache>
                <c:formatCode>mmm\-yy</c:formatCode>
                <c:ptCount val="3"/>
                <c:pt idx="0">
                  <c:v>45383</c:v>
                </c:pt>
                <c:pt idx="1">
                  <c:v>45413</c:v>
                </c:pt>
                <c:pt idx="2">
                  <c:v>45444</c:v>
                </c:pt>
              </c:numCache>
            </c:numRef>
          </c:cat>
          <c:val>
            <c:numRef>
              <c:f>'[Referral Metrics 2024-9-19.xlsx]Monthly Combined'!$B$15:$V$15</c:f>
            </c:numRef>
          </c:val>
          <c:extLst>
            <c:ext xmlns:c16="http://schemas.microsoft.com/office/drawing/2014/chart" uri="{C3380CC4-5D6E-409C-BE32-E72D297353CC}">
              <c16:uniqueId val="{00000000-528D-4835-A5C8-D19D4E7C84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03434255"/>
        <c:axId val="2103441743"/>
        <c:extLst/>
      </c:barChart>
      <c:barChart>
        <c:barDir val="col"/>
        <c:grouping val="stacked"/>
        <c:varyColors val="0"/>
        <c:ser>
          <c:idx val="7"/>
          <c:order val="1"/>
          <c:tx>
            <c:strRef>
              <c:f>'[Referral Metrics 2024-9-19.xlsx]Monthly Combined'!$A$11</c:f>
              <c:strCache>
                <c:ptCount val="1"/>
                <c:pt idx="0">
                  <c:v>Medicaid FFS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'[Referral Metrics 2024-9-19.xlsx]Monthly Combined'!$W$3:$Y$3</c:f>
              <c:numCache>
                <c:formatCode>mmm\-yy</c:formatCode>
                <c:ptCount val="3"/>
                <c:pt idx="0">
                  <c:v>45383</c:v>
                </c:pt>
                <c:pt idx="1">
                  <c:v>45413</c:v>
                </c:pt>
                <c:pt idx="2">
                  <c:v>45444</c:v>
                </c:pt>
              </c:numCache>
            </c:numRef>
          </c:cat>
          <c:val>
            <c:numRef>
              <c:f>'[Referral Metrics 2024-9-19.xlsx]Monthly Combined'!$W$11:$Y$11</c:f>
              <c:numCache>
                <c:formatCode>General</c:formatCode>
                <c:ptCount val="3"/>
                <c:pt idx="0">
                  <c:v>4042</c:v>
                </c:pt>
                <c:pt idx="1">
                  <c:v>3840</c:v>
                </c:pt>
                <c:pt idx="2">
                  <c:v>4370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28D-4835-A5C8-D19D4E7C845A}"/>
            </c:ext>
          </c:extLst>
        </c:ser>
        <c:ser>
          <c:idx val="10"/>
          <c:order val="2"/>
          <c:tx>
            <c:strRef>
              <c:f>'[Referral Metrics 2024-9-19.xlsx]Monthly Combined'!$A$14</c:f>
              <c:strCache>
                <c:ptCount val="1"/>
                <c:pt idx="0">
                  <c:v>OHA@Home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'[Referral Metrics 2024-9-19.xlsx]Monthly Combined'!$W$3:$Y$3</c:f>
              <c:numCache>
                <c:formatCode>mmm\-yy</c:formatCode>
                <c:ptCount val="3"/>
                <c:pt idx="0">
                  <c:v>45383</c:v>
                </c:pt>
                <c:pt idx="1">
                  <c:v>45413</c:v>
                </c:pt>
                <c:pt idx="2">
                  <c:v>45444</c:v>
                </c:pt>
              </c:numCache>
            </c:numRef>
          </c:cat>
          <c:val>
            <c:numRef>
              <c:f>'[Referral Metrics 2024-9-19.xlsx]Monthly Combined'!$W$14:$Y$14</c:f>
              <c:numCache>
                <c:formatCode>General</c:formatCode>
                <c:ptCount val="3"/>
                <c:pt idx="0">
                  <c:v>377</c:v>
                </c:pt>
                <c:pt idx="1">
                  <c:v>322</c:v>
                </c:pt>
                <c:pt idx="2">
                  <c:v>399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28D-4835-A5C8-D19D4E7C845A}"/>
            </c:ext>
          </c:extLst>
        </c:ser>
        <c:ser>
          <c:idx val="0"/>
          <c:order val="4"/>
          <c:tx>
            <c:strRef>
              <c:f>'[Referral Metrics 2024-9-19.xlsx]Monthly Combined'!$A$15</c:f>
              <c:strCache>
                <c:ptCount val="1"/>
                <c:pt idx="0">
                  <c:v>NHP MMP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'[Referral Metrics 2024-9-19.xlsx]Monthly Combined'!$W$15:$Y$15</c:f>
              <c:numCache>
                <c:formatCode>General</c:formatCode>
                <c:ptCount val="3"/>
                <c:pt idx="0">
                  <c:v>304</c:v>
                </c:pt>
                <c:pt idx="1">
                  <c:v>283</c:v>
                </c:pt>
                <c:pt idx="2">
                  <c:v>390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28D-4835-A5C8-D19D4E7C84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03434255"/>
        <c:axId val="2103441743"/>
      </c:barChart>
      <c:lineChart>
        <c:grouping val="standard"/>
        <c:varyColors val="0"/>
        <c:ser>
          <c:idx val="6"/>
          <c:order val="0"/>
          <c:tx>
            <c:strRef>
              <c:f>'[Referral Metrics 2024-9-19.xlsx]Monthly Combined'!$A$10</c:f>
              <c:strCache>
                <c:ptCount val="1"/>
                <c:pt idx="0">
                  <c:v>Total Weekly Hours Outstanding 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'[Referral Metrics 2024-9-19.xlsx]Monthly Combined'!$W$3:$Y$3</c:f>
              <c:numCache>
                <c:formatCode>mmm\-yy</c:formatCode>
                <c:ptCount val="3"/>
                <c:pt idx="0">
                  <c:v>45383</c:v>
                </c:pt>
                <c:pt idx="1">
                  <c:v>45413</c:v>
                </c:pt>
                <c:pt idx="2">
                  <c:v>45444</c:v>
                </c:pt>
              </c:numCache>
            </c:numRef>
          </c:cat>
          <c:val>
            <c:numRef>
              <c:f>'[Referral Metrics 2024-9-19.xlsx]Monthly Combined'!$W$10:$Y$10</c:f>
              <c:numCache>
                <c:formatCode>General</c:formatCode>
                <c:ptCount val="3"/>
                <c:pt idx="0">
                  <c:v>4723</c:v>
                </c:pt>
                <c:pt idx="1">
                  <c:v>4445</c:v>
                </c:pt>
                <c:pt idx="2">
                  <c:v>5159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28D-4835-A5C8-D19D4E7C84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03434255"/>
        <c:axId val="2103441743"/>
        <c:extLst/>
      </c:lineChart>
      <c:dateAx>
        <c:axId val="2103434255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03441743"/>
        <c:crosses val="autoZero"/>
        <c:auto val="1"/>
        <c:lblOffset val="100"/>
        <c:baseTimeUnit val="months"/>
      </c:dateAx>
      <c:valAx>
        <c:axId val="21034417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034342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187530411619712"/>
          <c:y val="0.80911022233907715"/>
          <c:w val="0.49152850372507612"/>
          <c:h val="0.190889837748139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t" anchorCtr="0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730EFF-4DEE-4E97-9D13-5D460C4E01D7}" type="datetimeFigureOut">
              <a:rPr lang="ru-RU" smtClean="0"/>
              <a:t>07.10.2024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1CEB2E-2861-4439-B3C7-4B58EA3C42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09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25E961FD-291E-4942-B84C-5A716FDD430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4800" y="304799"/>
            <a:ext cx="11572875" cy="3538728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Прямоугольник 2">
            <a:extLst>
              <a:ext uri="{FF2B5EF4-FFF2-40B4-BE49-F238E27FC236}">
                <a16:creationId xmlns:a16="http://schemas.microsoft.com/office/drawing/2014/main" id="{B7877920-6C8D-4802-81F7-DCDE19AEA2A6}"/>
              </a:ext>
            </a:extLst>
          </p:cNvPr>
          <p:cNvSpPr/>
          <p:nvPr/>
        </p:nvSpPr>
        <p:spPr>
          <a:xfrm>
            <a:off x="304800" y="4159116"/>
            <a:ext cx="8899100" cy="2386744"/>
          </a:xfrm>
          <a:prstGeom prst="rect">
            <a:avLst/>
          </a:prstGeom>
          <a:solidFill>
            <a:srgbClr val="1A49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Прямоугольник 11">
            <a:extLst>
              <a:ext uri="{FF2B5EF4-FFF2-40B4-BE49-F238E27FC236}">
                <a16:creationId xmlns:a16="http://schemas.microsoft.com/office/drawing/2014/main" id="{AC6E8A01-1018-4AFE-A229-B735D9B018CB}"/>
              </a:ext>
            </a:extLst>
          </p:cNvPr>
          <p:cNvSpPr/>
          <p:nvPr/>
        </p:nvSpPr>
        <p:spPr>
          <a:xfrm>
            <a:off x="9526469" y="4159116"/>
            <a:ext cx="2351843" cy="2386744"/>
          </a:xfrm>
          <a:prstGeom prst="rect">
            <a:avLst/>
          </a:prstGeom>
          <a:solidFill>
            <a:srgbClr val="8FBA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3665694F-8DF2-4937-B609-8F95E25898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03271" y="5097963"/>
            <a:ext cx="1198238" cy="509050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C450DC8-B6F7-403F-8C0C-54545608D944}"/>
              </a:ext>
            </a:extLst>
          </p:cNvPr>
          <p:cNvCxnSpPr/>
          <p:nvPr/>
        </p:nvCxnSpPr>
        <p:spPr>
          <a:xfrm>
            <a:off x="730471" y="5249772"/>
            <a:ext cx="597962" cy="0"/>
          </a:xfrm>
          <a:prstGeom prst="line">
            <a:avLst/>
          </a:prstGeom>
          <a:ln w="76200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65534C59-34ED-4253-B5D0-0B6A3FABBF6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2817" y="4399360"/>
            <a:ext cx="8266176" cy="701731"/>
          </a:xfrm>
        </p:spPr>
        <p:txBody>
          <a:bodyPr anchor="t"/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YOUR DECK’S TITLE GOES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55C329-DC2F-488E-861C-64EAB89C832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2817" y="5332289"/>
            <a:ext cx="8266176" cy="1069848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Your Deck’s sub-title goes here. Just make sure it doesn’t exceed two lines!</a:t>
            </a:r>
          </a:p>
        </p:txBody>
      </p:sp>
    </p:spTree>
    <p:extLst>
      <p:ext uri="{BB962C8B-B14F-4D97-AF65-F5344CB8AC3E}">
        <p14:creationId xmlns:p14="http://schemas.microsoft.com/office/powerpoint/2010/main" val="1690390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lumns Paragrap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 dirty="0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1E94711-1222-4A37-8026-D8C0D6ED42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4800" y="2087878"/>
            <a:ext cx="11582400" cy="3703320"/>
          </a:xfrm>
        </p:spPr>
        <p:txBody>
          <a:bodyPr numCol="3" spcCol="914400"/>
          <a:lstStyle>
            <a:lvl1pPr marL="0" indent="0"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94160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 dirty="0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6A3415C-D4D1-40DF-AB43-2D88A58773C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4800" y="2085975"/>
            <a:ext cx="11582400" cy="37052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615658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s 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 dirty="0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6A3415C-D4D1-40DF-AB43-2D88A58773C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4800" y="2085975"/>
            <a:ext cx="5543550" cy="37052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4A30C68-45E3-466C-92E1-DBE369D97B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40602" y="2085975"/>
            <a:ext cx="5546598" cy="37052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73203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s and Image on the Righ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 dirty="0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1E94711-1222-4A37-8026-D8C0D6ED42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4800" y="2087878"/>
            <a:ext cx="5483352" cy="370332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0" y="2085974"/>
            <a:ext cx="5791200" cy="3703319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3390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s and Image on the R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5483352" cy="701731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SLIDE’S HEADING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5483352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(or strap line) over here. Do your best to not exceed two lines.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1E94711-1222-4A37-8026-D8C0D6ED42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4800" y="2087878"/>
            <a:ext cx="5483352" cy="370332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9048" y="304800"/>
            <a:ext cx="5788152" cy="5486397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1897734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s and Image on the Righ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609909C-F8EB-4588-A2C4-BCA7B7D97A6C}"/>
              </a:ext>
            </a:extLst>
          </p:cNvPr>
          <p:cNvSpPr/>
          <p:nvPr/>
        </p:nvSpPr>
        <p:spPr>
          <a:xfrm>
            <a:off x="304800" y="304800"/>
            <a:ext cx="5791200" cy="548639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2574" y="724109"/>
            <a:ext cx="4736236" cy="123395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Use this box to bring in a key takeaway or summary into your slide. Do your best to keep things in three lines or less.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9048" y="304800"/>
            <a:ext cx="5788152" cy="5486397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4616619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s and Image on the Lef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 dirty="0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1E94711-1222-4A37-8026-D8C0D6ED42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00800" y="2087878"/>
            <a:ext cx="5486400" cy="370332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04800" y="2085974"/>
            <a:ext cx="5791200" cy="3703319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0620459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xts and Image on the Lef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D344127-2D10-462E-BD53-FC4DACEC688C}"/>
              </a:ext>
            </a:extLst>
          </p:cNvPr>
          <p:cNvCxnSpPr/>
          <p:nvPr/>
        </p:nvCxnSpPr>
        <p:spPr>
          <a:xfrm>
            <a:off x="6483166" y="957194"/>
            <a:ext cx="597962" cy="0"/>
          </a:xfrm>
          <a:prstGeom prst="line">
            <a:avLst/>
          </a:prstGeom>
          <a:ln w="76200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10A1710-2726-42C6-9D81-4D6BCAD745D9}"/>
              </a:ext>
            </a:extLst>
          </p:cNvPr>
          <p:cNvGrpSpPr/>
          <p:nvPr/>
        </p:nvGrpSpPr>
        <p:grpSpPr>
          <a:xfrm>
            <a:off x="304801" y="6126480"/>
            <a:ext cx="11582400" cy="426715"/>
            <a:chOff x="304801" y="6126480"/>
            <a:chExt cx="11582400" cy="426715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778BDDE-986F-4E53-9F4F-0E8AFFCA9FFC}"/>
                </a:ext>
              </a:extLst>
            </p:cNvPr>
            <p:cNvSpPr/>
            <p:nvPr/>
          </p:nvSpPr>
          <p:spPr>
            <a:xfrm>
              <a:off x="304801" y="6126480"/>
              <a:ext cx="11582400" cy="426715"/>
            </a:xfrm>
            <a:prstGeom prst="rect">
              <a:avLst/>
            </a:prstGeom>
            <a:solidFill>
              <a:srgbClr val="1A49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4BFC099E-3311-47EC-B4B5-CAC92C1104C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818536" y="6181797"/>
              <a:ext cx="744012" cy="316080"/>
            </a:xfrm>
            <a:prstGeom prst="rect">
              <a:avLst/>
            </a:prstGeom>
          </p:spPr>
        </p:pic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BFA5F38-50D2-4299-B38B-16FB0FA52D34}"/>
                </a:ext>
              </a:extLst>
            </p:cNvPr>
            <p:cNvCxnSpPr>
              <a:cxnSpLocks/>
            </p:cNvCxnSpPr>
            <p:nvPr/>
          </p:nvCxnSpPr>
          <p:spPr>
            <a:xfrm>
              <a:off x="10490857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892E05C0-3DDB-47CE-B607-9C4D6D20A0B8}"/>
                </a:ext>
              </a:extLst>
            </p:cNvPr>
            <p:cNvCxnSpPr>
              <a:cxnSpLocks/>
            </p:cNvCxnSpPr>
            <p:nvPr/>
          </p:nvCxnSpPr>
          <p:spPr>
            <a:xfrm>
              <a:off x="9523015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798" y="172857"/>
            <a:ext cx="5486401" cy="701731"/>
          </a:xfrm>
        </p:spPr>
        <p:txBody>
          <a:bodyPr/>
          <a:lstStyle/>
          <a:p>
            <a:r>
              <a:rPr lang="en-US" dirty="0"/>
              <a:t>SLIDE’S HEADING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00798" y="1031273"/>
            <a:ext cx="5486401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(or strap line) over here. Do your best to not exceed two lines.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1E94711-1222-4A37-8026-D8C0D6ED42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00800" y="2087878"/>
            <a:ext cx="5486400" cy="370332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04800" y="304805"/>
            <a:ext cx="5788152" cy="5490492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2421841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xts and Image on the Lef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D344127-2D10-462E-BD53-FC4DACEC688C}"/>
              </a:ext>
            </a:extLst>
          </p:cNvPr>
          <p:cNvCxnSpPr/>
          <p:nvPr/>
        </p:nvCxnSpPr>
        <p:spPr>
          <a:xfrm>
            <a:off x="6483166" y="957194"/>
            <a:ext cx="597962" cy="0"/>
          </a:xfrm>
          <a:prstGeom prst="line">
            <a:avLst/>
          </a:prstGeom>
          <a:ln w="76200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10A1710-2726-42C6-9D81-4D6BCAD745D9}"/>
              </a:ext>
            </a:extLst>
          </p:cNvPr>
          <p:cNvGrpSpPr/>
          <p:nvPr/>
        </p:nvGrpSpPr>
        <p:grpSpPr>
          <a:xfrm>
            <a:off x="304801" y="6126480"/>
            <a:ext cx="11582400" cy="426715"/>
            <a:chOff x="304801" y="6126480"/>
            <a:chExt cx="11582400" cy="426715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778BDDE-986F-4E53-9F4F-0E8AFFCA9FFC}"/>
                </a:ext>
              </a:extLst>
            </p:cNvPr>
            <p:cNvSpPr/>
            <p:nvPr/>
          </p:nvSpPr>
          <p:spPr>
            <a:xfrm>
              <a:off x="304801" y="6126480"/>
              <a:ext cx="11582400" cy="426715"/>
            </a:xfrm>
            <a:prstGeom prst="rect">
              <a:avLst/>
            </a:prstGeom>
            <a:solidFill>
              <a:srgbClr val="1A49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4BFC099E-3311-47EC-B4B5-CAC92C1104C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818536" y="6181797"/>
              <a:ext cx="744012" cy="316080"/>
            </a:xfrm>
            <a:prstGeom prst="rect">
              <a:avLst/>
            </a:prstGeom>
          </p:spPr>
        </p:pic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BFA5F38-50D2-4299-B38B-16FB0FA52D34}"/>
                </a:ext>
              </a:extLst>
            </p:cNvPr>
            <p:cNvCxnSpPr>
              <a:cxnSpLocks/>
            </p:cNvCxnSpPr>
            <p:nvPr/>
          </p:nvCxnSpPr>
          <p:spPr>
            <a:xfrm>
              <a:off x="10490857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892E05C0-3DDB-47CE-B607-9C4D6D20A0B8}"/>
                </a:ext>
              </a:extLst>
            </p:cNvPr>
            <p:cNvCxnSpPr>
              <a:cxnSpLocks/>
            </p:cNvCxnSpPr>
            <p:nvPr/>
          </p:nvCxnSpPr>
          <p:spPr>
            <a:xfrm>
              <a:off x="9523015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798" y="172857"/>
            <a:ext cx="5486401" cy="701731"/>
          </a:xfrm>
        </p:spPr>
        <p:txBody>
          <a:bodyPr/>
          <a:lstStyle/>
          <a:p>
            <a:r>
              <a:rPr lang="en-US" dirty="0"/>
              <a:t>SLIDE’S HEADING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00798" y="1031273"/>
            <a:ext cx="5486401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(or strap line) over here. Do your best to not exceed two lines.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04800" y="304805"/>
            <a:ext cx="5788152" cy="5490492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292670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age on th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D344127-2D10-462E-BD53-FC4DACEC688C}"/>
              </a:ext>
            </a:extLst>
          </p:cNvPr>
          <p:cNvCxnSpPr/>
          <p:nvPr/>
        </p:nvCxnSpPr>
        <p:spPr>
          <a:xfrm>
            <a:off x="387168" y="957194"/>
            <a:ext cx="597962" cy="0"/>
          </a:xfrm>
          <a:prstGeom prst="line">
            <a:avLst/>
          </a:prstGeom>
          <a:ln w="76200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10A1710-2726-42C6-9D81-4D6BCAD745D9}"/>
              </a:ext>
            </a:extLst>
          </p:cNvPr>
          <p:cNvGrpSpPr/>
          <p:nvPr/>
        </p:nvGrpSpPr>
        <p:grpSpPr>
          <a:xfrm>
            <a:off x="304801" y="6126480"/>
            <a:ext cx="11582400" cy="426715"/>
            <a:chOff x="304801" y="6126480"/>
            <a:chExt cx="11582400" cy="426715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778BDDE-986F-4E53-9F4F-0E8AFFCA9FFC}"/>
                </a:ext>
              </a:extLst>
            </p:cNvPr>
            <p:cNvSpPr/>
            <p:nvPr/>
          </p:nvSpPr>
          <p:spPr>
            <a:xfrm>
              <a:off x="304801" y="6126480"/>
              <a:ext cx="11582400" cy="426715"/>
            </a:xfrm>
            <a:prstGeom prst="rect">
              <a:avLst/>
            </a:prstGeom>
            <a:solidFill>
              <a:srgbClr val="1A49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4BFC099E-3311-47EC-B4B5-CAC92C1104C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818536" y="6181797"/>
              <a:ext cx="744012" cy="316080"/>
            </a:xfrm>
            <a:prstGeom prst="rect">
              <a:avLst/>
            </a:prstGeom>
          </p:spPr>
        </p:pic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BFA5F38-50D2-4299-B38B-16FB0FA52D34}"/>
                </a:ext>
              </a:extLst>
            </p:cNvPr>
            <p:cNvCxnSpPr>
              <a:cxnSpLocks/>
            </p:cNvCxnSpPr>
            <p:nvPr/>
          </p:nvCxnSpPr>
          <p:spPr>
            <a:xfrm>
              <a:off x="10490857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892E05C0-3DDB-47CE-B607-9C4D6D20A0B8}"/>
                </a:ext>
              </a:extLst>
            </p:cNvPr>
            <p:cNvCxnSpPr>
              <a:cxnSpLocks/>
            </p:cNvCxnSpPr>
            <p:nvPr/>
          </p:nvCxnSpPr>
          <p:spPr>
            <a:xfrm>
              <a:off x="9523015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5486401" cy="701731"/>
          </a:xfrm>
        </p:spPr>
        <p:txBody>
          <a:bodyPr/>
          <a:lstStyle/>
          <a:p>
            <a:r>
              <a:rPr lang="en-US" dirty="0"/>
              <a:t>SLIDE’S HEADING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5486401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(or strap line) over here. Do your best to not exceed two lines.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9048" y="304805"/>
            <a:ext cx="5788152" cy="5490492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806611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25E961FD-291E-4942-B84C-5A716FDD430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4800" y="304799"/>
            <a:ext cx="11572875" cy="3538728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Прямоугольник 2">
            <a:extLst>
              <a:ext uri="{FF2B5EF4-FFF2-40B4-BE49-F238E27FC236}">
                <a16:creationId xmlns:a16="http://schemas.microsoft.com/office/drawing/2014/main" id="{B7877920-6C8D-4802-81F7-DCDE19AEA2A6}"/>
              </a:ext>
            </a:extLst>
          </p:cNvPr>
          <p:cNvSpPr/>
          <p:nvPr/>
        </p:nvSpPr>
        <p:spPr>
          <a:xfrm>
            <a:off x="2992323" y="4159116"/>
            <a:ext cx="8899100" cy="2386744"/>
          </a:xfrm>
          <a:prstGeom prst="rect">
            <a:avLst/>
          </a:prstGeom>
          <a:solidFill>
            <a:srgbClr val="1A49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Прямоугольник 11">
            <a:extLst>
              <a:ext uri="{FF2B5EF4-FFF2-40B4-BE49-F238E27FC236}">
                <a16:creationId xmlns:a16="http://schemas.microsoft.com/office/drawing/2014/main" id="{AC6E8A01-1018-4AFE-A229-B735D9B018CB}"/>
              </a:ext>
            </a:extLst>
          </p:cNvPr>
          <p:cNvSpPr/>
          <p:nvPr/>
        </p:nvSpPr>
        <p:spPr>
          <a:xfrm>
            <a:off x="304800" y="4159116"/>
            <a:ext cx="2351843" cy="2386744"/>
          </a:xfrm>
          <a:prstGeom prst="rect">
            <a:avLst/>
          </a:prstGeom>
          <a:solidFill>
            <a:srgbClr val="8FBA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3665694F-8DF2-4937-B609-8F95E25898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602" y="5097963"/>
            <a:ext cx="1198238" cy="509050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C450DC8-B6F7-403F-8C0C-54545608D944}"/>
              </a:ext>
            </a:extLst>
          </p:cNvPr>
          <p:cNvCxnSpPr/>
          <p:nvPr/>
        </p:nvCxnSpPr>
        <p:spPr>
          <a:xfrm>
            <a:off x="3417994" y="5249772"/>
            <a:ext cx="597962" cy="0"/>
          </a:xfrm>
          <a:prstGeom prst="line">
            <a:avLst/>
          </a:prstGeom>
          <a:ln w="76200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65534C59-34ED-4253-B5D0-0B6A3FABBF6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10340" y="4399360"/>
            <a:ext cx="8266176" cy="701731"/>
          </a:xfrm>
        </p:spPr>
        <p:txBody>
          <a:bodyPr anchor="t"/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YOUR DECK’S TITLE GOES 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55C329-DC2F-488E-861C-64EAB89C832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10340" y="5332289"/>
            <a:ext cx="8266176" cy="1069848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Your Deck’s sub-title goes here. Just make sure it doesn’t exceed two lines!</a:t>
            </a:r>
          </a:p>
        </p:txBody>
      </p:sp>
    </p:spTree>
    <p:extLst>
      <p:ext uri="{BB962C8B-B14F-4D97-AF65-F5344CB8AC3E}">
        <p14:creationId xmlns:p14="http://schemas.microsoft.com/office/powerpoint/2010/main" val="41568299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laceholder – Ful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4996E4A-DE6D-42BD-BB7B-03B57C742AC7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304800" y="2085975"/>
            <a:ext cx="11582400" cy="3703318"/>
          </a:xfr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on the icons below to bring in a table, chart, smart art graphic, picture, web element, or video!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 dirty="0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(or strap line) over here. Make sure it’s concise and to the point. Also, do your best to not exceed two lines.</a:t>
            </a:r>
          </a:p>
        </p:txBody>
      </p:sp>
    </p:spTree>
    <p:extLst>
      <p:ext uri="{BB962C8B-B14F-4D97-AF65-F5344CB8AC3E}">
        <p14:creationId xmlns:p14="http://schemas.microsoft.com/office/powerpoint/2010/main" val="31977018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laceholder – Right Commentary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4996E4A-DE6D-42BD-BB7B-03B57C742AC7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304801" y="2085975"/>
            <a:ext cx="6335696" cy="3703318"/>
          </a:xfr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on the icons below to bring in a table, chart, smart art graphic, picture, web element, or video!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 dirty="0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82DA860-E44E-4BDF-8956-F8CFA5C4173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149483" y="2261138"/>
            <a:ext cx="4533532" cy="335299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991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Placeholder – Left Commentary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4996E4A-DE6D-42BD-BB7B-03B57C742AC7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551504" y="2085975"/>
            <a:ext cx="6335696" cy="3703318"/>
          </a:xfr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on the icons below to bring in a table, chart, smart art graphic, picture, web element, or video!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 dirty="0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82DA860-E44E-4BDF-8956-F8CFA5C4173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76320" y="2261138"/>
            <a:ext cx="4533532" cy="335299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87188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Topics and 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4996E4A-DE6D-42BD-BB7B-03B57C742AC7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7608162" y="2085975"/>
            <a:ext cx="4279037" cy="3703318"/>
          </a:xfr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on the icons below to bring in a table, chart, smart art graphic, picture, web element, or video!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 dirty="0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(or strap line) over here. Make sure it’s concise and to the point. Also, do your best to not exceed two lines.</a:t>
            </a:r>
          </a:p>
        </p:txBody>
      </p:sp>
    </p:spTree>
    <p:extLst>
      <p:ext uri="{BB962C8B-B14F-4D97-AF65-F5344CB8AC3E}">
        <p14:creationId xmlns:p14="http://schemas.microsoft.com/office/powerpoint/2010/main" val="10506402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Top Cen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4119239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299556"/>
            <a:ext cx="11582400" cy="701731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07101" y="2157972"/>
            <a:ext cx="9574750" cy="850392"/>
          </a:xfrm>
        </p:spPr>
        <p:txBody>
          <a:bodyPr>
            <a:noAutofit/>
          </a:bodyPr>
          <a:lstStyle>
            <a:lvl1pPr marL="0" indent="0" algn="ctr">
              <a:buNone/>
              <a:defRPr sz="21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1E94711-1222-4A37-8026-D8C0D6ED42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1752" y="4456590"/>
            <a:ext cx="11585448" cy="133460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58240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Top Cent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66B9E84-EAB5-4256-B0FC-EBDD2DE11CAA}"/>
              </a:ext>
            </a:extLst>
          </p:cNvPr>
          <p:cNvSpPr/>
          <p:nvPr/>
        </p:nvSpPr>
        <p:spPr>
          <a:xfrm>
            <a:off x="0" y="0"/>
            <a:ext cx="12192000" cy="24765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95325" y="762000"/>
            <a:ext cx="10801350" cy="3357239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1E94711-1222-4A37-8026-D8C0D6ED42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5325" y="4456590"/>
            <a:ext cx="10798302" cy="133460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637092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7999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0619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04800" y="304799"/>
            <a:ext cx="5638800" cy="2590799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303E1A13-34E4-4FB7-BA52-BE2CBACDC93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48400" y="304799"/>
            <a:ext cx="5638800" cy="2590799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E0F372CA-BA6E-4848-ACA8-D2B859CE96C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04800" y="3200400"/>
            <a:ext cx="5638800" cy="2590800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319E8062-8734-42E6-9356-0CE8EC4F549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48400" y="3200400"/>
            <a:ext cx="5638800" cy="2590800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9805234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x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6">
            <a:extLst>
              <a:ext uri="{FF2B5EF4-FFF2-40B4-BE49-F238E27FC236}">
                <a16:creationId xmlns:a16="http://schemas.microsoft.com/office/drawing/2014/main" id="{FD4F58E7-6674-4D6D-B28B-4FB4B152A9D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04801" y="3200400"/>
            <a:ext cx="3657600" cy="2590799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  <p:sp>
        <p:nvSpPr>
          <p:cNvPr id="18" name="Picture Placeholder 6">
            <a:extLst>
              <a:ext uri="{FF2B5EF4-FFF2-40B4-BE49-F238E27FC236}">
                <a16:creationId xmlns:a16="http://schemas.microsoft.com/office/drawing/2014/main" id="{E5E5F7BD-6E72-44E3-8CFF-CC5897C0F48C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267201" y="3200400"/>
            <a:ext cx="3657600" cy="2590799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  <p:sp>
        <p:nvSpPr>
          <p:cNvPr id="19" name="Picture Placeholder 6">
            <a:extLst>
              <a:ext uri="{FF2B5EF4-FFF2-40B4-BE49-F238E27FC236}">
                <a16:creationId xmlns:a16="http://schemas.microsoft.com/office/drawing/2014/main" id="{9C170412-F504-4CF0-9253-A4F4151FF0F1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229600" y="3200400"/>
            <a:ext cx="3657600" cy="2590799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04801" y="304799"/>
            <a:ext cx="3657600" cy="2590799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303E1A13-34E4-4FB7-BA52-BE2CBACDC93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267201" y="304799"/>
            <a:ext cx="3657600" cy="2590799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  <p:sp>
        <p:nvSpPr>
          <p:cNvPr id="16" name="Picture Placeholder 6">
            <a:extLst>
              <a:ext uri="{FF2B5EF4-FFF2-40B4-BE49-F238E27FC236}">
                <a16:creationId xmlns:a16="http://schemas.microsoft.com/office/drawing/2014/main" id="{37B63177-0F26-4894-B6E8-CC20012E4DA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229600" y="304799"/>
            <a:ext cx="3657600" cy="2590799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6880117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04800" y="304800"/>
            <a:ext cx="5638800" cy="3524434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303E1A13-34E4-4FB7-BA52-BE2CBACDC93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48400" y="304800"/>
            <a:ext cx="5638800" cy="3524434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48734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ransi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28">
            <a:extLst>
              <a:ext uri="{FF2B5EF4-FFF2-40B4-BE49-F238E27FC236}">
                <a16:creationId xmlns:a16="http://schemas.microsoft.com/office/drawing/2014/main" id="{00F98947-48BE-4678-805E-54C7D3A5418A}"/>
              </a:ext>
            </a:extLst>
          </p:cNvPr>
          <p:cNvSpPr/>
          <p:nvPr/>
        </p:nvSpPr>
        <p:spPr>
          <a:xfrm>
            <a:off x="304800" y="304800"/>
            <a:ext cx="11582400" cy="6248400"/>
          </a:xfrm>
          <a:prstGeom prst="rect">
            <a:avLst/>
          </a:prstGeom>
          <a:solidFill>
            <a:srgbClr val="1A49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737D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A7458D1-E74D-4D21-9BE4-97F658C9ED21}"/>
              </a:ext>
            </a:extLst>
          </p:cNvPr>
          <p:cNvCxnSpPr/>
          <p:nvPr/>
        </p:nvCxnSpPr>
        <p:spPr>
          <a:xfrm>
            <a:off x="5797019" y="3429000"/>
            <a:ext cx="597962" cy="0"/>
          </a:xfrm>
          <a:prstGeom prst="line">
            <a:avLst/>
          </a:prstGeom>
          <a:ln w="76200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37699F4-DD53-46D4-8DD3-A8170FF960AE}"/>
              </a:ext>
            </a:extLst>
          </p:cNvPr>
          <p:cNvSpPr/>
          <p:nvPr/>
        </p:nvSpPr>
        <p:spPr>
          <a:xfrm>
            <a:off x="5639445" y="5895975"/>
            <a:ext cx="913111" cy="413727"/>
          </a:xfrm>
          <a:prstGeom prst="rect">
            <a:avLst/>
          </a:prstGeom>
          <a:solidFill>
            <a:srgbClr val="EC5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71123FAC-05A1-4CB3-B8EA-CF7C5BFA7D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23994" y="5944798"/>
            <a:ext cx="744012" cy="3160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D8BD7FE-5910-4840-9838-A66DCA5ABA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61397" y="1822430"/>
            <a:ext cx="5074920" cy="1311128"/>
          </a:xfrm>
        </p:spPr>
        <p:txBody>
          <a:bodyPr anchor="t"/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YOUR TRANSITION’S TITLE GOES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0323D5-16CF-4643-8ED4-144A2183D00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556635" y="3589021"/>
            <a:ext cx="5074920" cy="1581912"/>
          </a:xfrm>
        </p:spPr>
        <p:txBody>
          <a:bodyPr>
            <a:noAutofit/>
          </a:bodyPr>
          <a:lstStyle>
            <a:lvl1pPr marL="0" indent="0" algn="ctr">
              <a:buNone/>
              <a:defRPr sz="27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And your transition’s sub-title can go here. This one can go up to three lines!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02E6161-959F-4D97-A425-DEBED66A1D2A}"/>
              </a:ext>
            </a:extLst>
          </p:cNvPr>
          <p:cNvSpPr/>
          <p:nvPr/>
        </p:nvSpPr>
        <p:spPr>
          <a:xfrm>
            <a:off x="9851151" y="773578"/>
            <a:ext cx="2036049" cy="5310352"/>
          </a:xfrm>
          <a:custGeom>
            <a:avLst/>
            <a:gdLst>
              <a:gd name="connsiteX0" fmla="*/ 2032192 w 2036049"/>
              <a:gd name="connsiteY0" fmla="*/ 0 h 5310352"/>
              <a:gd name="connsiteX1" fmla="*/ 2036049 w 2036049"/>
              <a:gd name="connsiteY1" fmla="*/ 329 h 5310352"/>
              <a:gd name="connsiteX2" fmla="*/ 2036049 w 2036049"/>
              <a:gd name="connsiteY2" fmla="*/ 292973 h 5310352"/>
              <a:gd name="connsiteX3" fmla="*/ 2032192 w 2036049"/>
              <a:gd name="connsiteY3" fmla="*/ 292584 h 5310352"/>
              <a:gd name="connsiteX4" fmla="*/ 1821826 w 2036049"/>
              <a:gd name="connsiteY4" fmla="*/ 502948 h 5310352"/>
              <a:gd name="connsiteX5" fmla="*/ 2032192 w 2036049"/>
              <a:gd name="connsiteY5" fmla="*/ 713313 h 5310352"/>
              <a:gd name="connsiteX6" fmla="*/ 2036049 w 2036049"/>
              <a:gd name="connsiteY6" fmla="*/ 712924 h 5310352"/>
              <a:gd name="connsiteX7" fmla="*/ 2036049 w 2036049"/>
              <a:gd name="connsiteY7" fmla="*/ 5301227 h 5310352"/>
              <a:gd name="connsiteX8" fmla="*/ 2030823 w 2036049"/>
              <a:gd name="connsiteY8" fmla="*/ 5310352 h 5310352"/>
              <a:gd name="connsiteX9" fmla="*/ 373375 w 2036049"/>
              <a:gd name="connsiteY9" fmla="*/ 3909180 h 5310352"/>
              <a:gd name="connsiteX10" fmla="*/ 223441 w 2036049"/>
              <a:gd name="connsiteY10" fmla="*/ 4056375 h 5310352"/>
              <a:gd name="connsiteX11" fmla="*/ 40774 w 2036049"/>
              <a:gd name="connsiteY11" fmla="*/ 2889626 h 5310352"/>
              <a:gd name="connsiteX12" fmla="*/ 1019445 w 2036049"/>
              <a:gd name="connsiteY12" fmla="*/ 3606579 h 5310352"/>
              <a:gd name="connsiteX13" fmla="*/ 675157 w 2036049"/>
              <a:gd name="connsiteY13" fmla="*/ 3666546 h 5310352"/>
              <a:gd name="connsiteX14" fmla="*/ 1071257 w 2036049"/>
              <a:gd name="connsiteY14" fmla="*/ 4048191 h 5310352"/>
              <a:gd name="connsiteX15" fmla="*/ 1669566 w 2036049"/>
              <a:gd name="connsiteY15" fmla="*/ 3523594 h 5310352"/>
              <a:gd name="connsiteX16" fmla="*/ 1721159 w 2036049"/>
              <a:gd name="connsiteY16" fmla="*/ 2294770 h 5310352"/>
              <a:gd name="connsiteX17" fmla="*/ 1730492 w 2036049"/>
              <a:gd name="connsiteY17" fmla="*/ 1758294 h 5310352"/>
              <a:gd name="connsiteX18" fmla="*/ 506968 w 2036049"/>
              <a:gd name="connsiteY18" fmla="*/ 1758294 h 5310352"/>
              <a:gd name="connsiteX19" fmla="*/ 506968 w 2036049"/>
              <a:gd name="connsiteY19" fmla="*/ 1292158 h 5310352"/>
              <a:gd name="connsiteX20" fmla="*/ 1738347 w 2036049"/>
              <a:gd name="connsiteY20" fmla="*/ 1292158 h 5310352"/>
              <a:gd name="connsiteX21" fmla="*/ 1744204 w 2036049"/>
              <a:gd name="connsiteY21" fmla="*/ 915330 h 5310352"/>
              <a:gd name="connsiteX22" fmla="*/ 1744724 w 2036049"/>
              <a:gd name="connsiteY22" fmla="*/ 915330 h 5310352"/>
              <a:gd name="connsiteX23" fmla="*/ 1529212 w 2036049"/>
              <a:gd name="connsiteY23" fmla="*/ 502948 h 5310352"/>
              <a:gd name="connsiteX24" fmla="*/ 2032192 w 2036049"/>
              <a:gd name="connsiteY24" fmla="*/ 0 h 5310352"/>
              <a:gd name="connsiteX25" fmla="*/ 1714727 w 2036049"/>
              <a:gd name="connsiteY25" fmla="*/ 2652767 h 5310352"/>
              <a:gd name="connsiteX26" fmla="*/ 1706406 w 2036049"/>
              <a:gd name="connsiteY26" fmla="*/ 3086224 h 5310352"/>
              <a:gd name="connsiteX27" fmla="*/ 1714727 w 2036049"/>
              <a:gd name="connsiteY27" fmla="*/ 2652767 h 5310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036049" h="5310352">
                <a:moveTo>
                  <a:pt x="2032192" y="0"/>
                </a:moveTo>
                <a:lnTo>
                  <a:pt x="2036049" y="329"/>
                </a:lnTo>
                <a:lnTo>
                  <a:pt x="2036049" y="292973"/>
                </a:lnTo>
                <a:lnTo>
                  <a:pt x="2032192" y="292584"/>
                </a:lnTo>
                <a:cubicBezTo>
                  <a:pt x="1916006" y="292584"/>
                  <a:pt x="1821826" y="386791"/>
                  <a:pt x="1821826" y="502948"/>
                </a:cubicBezTo>
                <a:cubicBezTo>
                  <a:pt x="1821826" y="619133"/>
                  <a:pt x="1916006" y="713313"/>
                  <a:pt x="2032192" y="713313"/>
                </a:cubicBezTo>
                <a:lnTo>
                  <a:pt x="2036049" y="712924"/>
                </a:lnTo>
                <a:lnTo>
                  <a:pt x="2036049" y="5301227"/>
                </a:lnTo>
                <a:lnTo>
                  <a:pt x="2030823" y="5310352"/>
                </a:lnTo>
                <a:cubicBezTo>
                  <a:pt x="1962672" y="5127713"/>
                  <a:pt x="746839" y="4726991"/>
                  <a:pt x="373375" y="3909180"/>
                </a:cubicBezTo>
                <a:cubicBezTo>
                  <a:pt x="357008" y="3928257"/>
                  <a:pt x="288856" y="3993671"/>
                  <a:pt x="223441" y="4056375"/>
                </a:cubicBezTo>
                <a:cubicBezTo>
                  <a:pt x="2620" y="3846476"/>
                  <a:pt x="-46455" y="3173123"/>
                  <a:pt x="40774" y="2889626"/>
                </a:cubicBezTo>
                <a:cubicBezTo>
                  <a:pt x="112812" y="2943517"/>
                  <a:pt x="749576" y="3383022"/>
                  <a:pt x="1019445" y="3606579"/>
                </a:cubicBezTo>
                <a:cubicBezTo>
                  <a:pt x="984001" y="3609316"/>
                  <a:pt x="738656" y="3658363"/>
                  <a:pt x="675157" y="3666546"/>
                </a:cubicBezTo>
                <a:cubicBezTo>
                  <a:pt x="698887" y="3688360"/>
                  <a:pt x="943028" y="3986773"/>
                  <a:pt x="1071257" y="4048191"/>
                </a:cubicBezTo>
                <a:cubicBezTo>
                  <a:pt x="1409058" y="4210057"/>
                  <a:pt x="1585266" y="4121105"/>
                  <a:pt x="1669566" y="3523594"/>
                </a:cubicBezTo>
                <a:cubicBezTo>
                  <a:pt x="812445" y="3324040"/>
                  <a:pt x="725709" y="2551992"/>
                  <a:pt x="1721159" y="2294770"/>
                </a:cubicBezTo>
                <a:cubicBezTo>
                  <a:pt x="1724279" y="2118015"/>
                  <a:pt x="1727481" y="1933214"/>
                  <a:pt x="1730492" y="1758294"/>
                </a:cubicBezTo>
                <a:lnTo>
                  <a:pt x="506968" y="1758294"/>
                </a:lnTo>
                <a:lnTo>
                  <a:pt x="506968" y="1292158"/>
                </a:lnTo>
                <a:lnTo>
                  <a:pt x="1738347" y="1292158"/>
                </a:lnTo>
                <a:cubicBezTo>
                  <a:pt x="1741905" y="1078919"/>
                  <a:pt x="1744204" y="931177"/>
                  <a:pt x="1744204" y="915330"/>
                </a:cubicBezTo>
                <a:lnTo>
                  <a:pt x="1744724" y="915330"/>
                </a:lnTo>
                <a:cubicBezTo>
                  <a:pt x="1614552" y="824434"/>
                  <a:pt x="1529212" y="673763"/>
                  <a:pt x="1529212" y="502948"/>
                </a:cubicBezTo>
                <a:cubicBezTo>
                  <a:pt x="1529212" y="225172"/>
                  <a:pt x="1754413" y="0"/>
                  <a:pt x="2032192" y="0"/>
                </a:cubicBezTo>
                <a:close/>
                <a:moveTo>
                  <a:pt x="1714727" y="2652767"/>
                </a:moveTo>
                <a:cubicBezTo>
                  <a:pt x="1372519" y="2767392"/>
                  <a:pt x="1373586" y="2979016"/>
                  <a:pt x="1706406" y="3086224"/>
                </a:cubicBezTo>
                <a:cubicBezTo>
                  <a:pt x="1708431" y="2990019"/>
                  <a:pt x="1711360" y="2835872"/>
                  <a:pt x="1714727" y="2652767"/>
                </a:cubicBezTo>
                <a:close/>
              </a:path>
            </a:pathLst>
          </a:custGeom>
          <a:solidFill>
            <a:srgbClr val="FFFFFF">
              <a:alpha val="40000"/>
            </a:srgbClr>
          </a:solidFill>
          <a:ln w="2471" cap="flat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D510F7FB-D9D5-4C19-B7C0-F200AACFA448}"/>
              </a:ext>
            </a:extLst>
          </p:cNvPr>
          <p:cNvSpPr/>
          <p:nvPr/>
        </p:nvSpPr>
        <p:spPr>
          <a:xfrm>
            <a:off x="304800" y="773907"/>
            <a:ext cx="2025597" cy="5300898"/>
          </a:xfrm>
          <a:custGeom>
            <a:avLst/>
            <a:gdLst>
              <a:gd name="connsiteX0" fmla="*/ 0 w 2025597"/>
              <a:gd name="connsiteY0" fmla="*/ 0 h 5300898"/>
              <a:gd name="connsiteX1" fmla="*/ 82086 w 2025597"/>
              <a:gd name="connsiteY1" fmla="*/ 6998 h 5300898"/>
              <a:gd name="connsiteX2" fmla="*/ 482728 w 2025597"/>
              <a:gd name="connsiteY2" fmla="*/ 377402 h 5300898"/>
              <a:gd name="connsiteX3" fmla="*/ 1197880 w 2025597"/>
              <a:gd name="connsiteY3" fmla="*/ 1291829 h 5300898"/>
              <a:gd name="connsiteX4" fmla="*/ 1521394 w 2025597"/>
              <a:gd name="connsiteY4" fmla="*/ 1291829 h 5300898"/>
              <a:gd name="connsiteX5" fmla="*/ 1521394 w 2025597"/>
              <a:gd name="connsiteY5" fmla="*/ 1757965 h 5300898"/>
              <a:gd name="connsiteX6" fmla="*/ 1184222 w 2025597"/>
              <a:gd name="connsiteY6" fmla="*/ 1757965 h 5300898"/>
              <a:gd name="connsiteX7" fmla="*/ 308736 w 2025597"/>
              <a:gd name="connsiteY7" fmla="*/ 2534502 h 5300898"/>
              <a:gd name="connsiteX8" fmla="*/ 321929 w 2025597"/>
              <a:gd name="connsiteY8" fmla="*/ 3191898 h 5300898"/>
              <a:gd name="connsiteX9" fmla="*/ 324502 w 2025597"/>
              <a:gd name="connsiteY9" fmla="*/ 3224687 h 5300898"/>
              <a:gd name="connsiteX10" fmla="*/ 1084212 w 2025597"/>
              <a:gd name="connsiteY10" fmla="*/ 3949687 h 5300898"/>
              <a:gd name="connsiteX11" fmla="*/ 1350441 w 2025597"/>
              <a:gd name="connsiteY11" fmla="*/ 3666217 h 5300898"/>
              <a:gd name="connsiteX12" fmla="*/ 1006180 w 2025597"/>
              <a:gd name="connsiteY12" fmla="*/ 3606250 h 5300898"/>
              <a:gd name="connsiteX13" fmla="*/ 1984824 w 2025597"/>
              <a:gd name="connsiteY13" fmla="*/ 2889297 h 5300898"/>
              <a:gd name="connsiteX14" fmla="*/ 1802184 w 2025597"/>
              <a:gd name="connsiteY14" fmla="*/ 4056046 h 5300898"/>
              <a:gd name="connsiteX15" fmla="*/ 1652223 w 2025597"/>
              <a:gd name="connsiteY15" fmla="*/ 3908851 h 5300898"/>
              <a:gd name="connsiteX16" fmla="*/ 1191831 w 2025597"/>
              <a:gd name="connsiteY16" fmla="*/ 4495223 h 5300898"/>
              <a:gd name="connsiteX17" fmla="*/ 809882 w 2025597"/>
              <a:gd name="connsiteY17" fmla="*/ 5131489 h 5300898"/>
              <a:gd name="connsiteX18" fmla="*/ 893771 w 2025597"/>
              <a:gd name="connsiteY18" fmla="*/ 4726033 h 5300898"/>
              <a:gd name="connsiteX19" fmla="*/ 6748 w 2025597"/>
              <a:gd name="connsiteY19" fmla="*/ 5289114 h 5300898"/>
              <a:gd name="connsiteX20" fmla="*/ 0 w 2025597"/>
              <a:gd name="connsiteY20" fmla="*/ 5300898 h 5300898"/>
              <a:gd name="connsiteX21" fmla="*/ 0 w 2025597"/>
              <a:gd name="connsiteY21" fmla="*/ 712595 h 5300898"/>
              <a:gd name="connsiteX22" fmla="*/ 38541 w 2025597"/>
              <a:gd name="connsiteY22" fmla="*/ 708710 h 5300898"/>
              <a:gd name="connsiteX23" fmla="*/ 206537 w 2025597"/>
              <a:gd name="connsiteY23" fmla="*/ 502619 h 5300898"/>
              <a:gd name="connsiteX24" fmla="*/ 38541 w 2025597"/>
              <a:gd name="connsiteY24" fmla="*/ 296530 h 5300898"/>
              <a:gd name="connsiteX25" fmla="*/ 0 w 2025597"/>
              <a:gd name="connsiteY25" fmla="*/ 292644 h 5300898"/>
              <a:gd name="connsiteX26" fmla="*/ 0 w 2025597"/>
              <a:gd name="connsiteY26" fmla="*/ 0 h 5300898"/>
              <a:gd name="connsiteX27" fmla="*/ 419394 w 2025597"/>
              <a:gd name="connsiteY27" fmla="*/ 773635 h 5300898"/>
              <a:gd name="connsiteX28" fmla="*/ 281421 w 2025597"/>
              <a:gd name="connsiteY28" fmla="*/ 916643 h 5300898"/>
              <a:gd name="connsiteX29" fmla="*/ 287251 w 2025597"/>
              <a:gd name="connsiteY29" fmla="*/ 1291829 h 5300898"/>
              <a:gd name="connsiteX30" fmla="*/ 809554 w 2025597"/>
              <a:gd name="connsiteY30" fmla="*/ 1291829 h 5300898"/>
              <a:gd name="connsiteX31" fmla="*/ 419394 w 2025597"/>
              <a:gd name="connsiteY31" fmla="*/ 773635 h 5300898"/>
              <a:gd name="connsiteX32" fmla="*/ 295106 w 2025597"/>
              <a:gd name="connsiteY32" fmla="*/ 1757965 h 5300898"/>
              <a:gd name="connsiteX33" fmla="*/ 302250 w 2025597"/>
              <a:gd name="connsiteY33" fmla="*/ 2169060 h 5300898"/>
              <a:gd name="connsiteX34" fmla="*/ 777120 w 2025597"/>
              <a:gd name="connsiteY34" fmla="*/ 1757965 h 5300898"/>
              <a:gd name="connsiteX35" fmla="*/ 295106 w 2025597"/>
              <a:gd name="connsiteY35" fmla="*/ 1757965 h 5300898"/>
              <a:gd name="connsiteX36" fmla="*/ 384086 w 2025597"/>
              <a:gd name="connsiteY36" fmla="*/ 3687456 h 5300898"/>
              <a:gd name="connsiteX37" fmla="*/ 749340 w 2025597"/>
              <a:gd name="connsiteY37" fmla="*/ 4116041 h 5300898"/>
              <a:gd name="connsiteX38" fmla="*/ 384086 w 2025597"/>
              <a:gd name="connsiteY38" fmla="*/ 3687456 h 5300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2025597" h="5300898">
                <a:moveTo>
                  <a:pt x="0" y="0"/>
                </a:moveTo>
                <a:lnTo>
                  <a:pt x="82086" y="6998"/>
                </a:lnTo>
                <a:cubicBezTo>
                  <a:pt x="277519" y="40718"/>
                  <a:pt x="433968" y="187466"/>
                  <a:pt x="482728" y="377402"/>
                </a:cubicBezTo>
                <a:cubicBezTo>
                  <a:pt x="724351" y="483105"/>
                  <a:pt x="1113334" y="798104"/>
                  <a:pt x="1197880" y="1291829"/>
                </a:cubicBezTo>
                <a:lnTo>
                  <a:pt x="1521394" y="1291829"/>
                </a:lnTo>
                <a:lnTo>
                  <a:pt x="1521394" y="1757965"/>
                </a:lnTo>
                <a:lnTo>
                  <a:pt x="1184222" y="1757965"/>
                </a:lnTo>
                <a:cubicBezTo>
                  <a:pt x="1097432" y="2124228"/>
                  <a:pt x="820310" y="2408847"/>
                  <a:pt x="308736" y="2534502"/>
                </a:cubicBezTo>
                <a:cubicBezTo>
                  <a:pt x="315223" y="2893567"/>
                  <a:pt x="320642" y="3174628"/>
                  <a:pt x="321929" y="3191898"/>
                </a:cubicBezTo>
                <a:cubicBezTo>
                  <a:pt x="322750" y="3203120"/>
                  <a:pt x="323653" y="3213684"/>
                  <a:pt x="324502" y="3224687"/>
                </a:cubicBezTo>
                <a:cubicBezTo>
                  <a:pt x="657787" y="3357923"/>
                  <a:pt x="937427" y="3635070"/>
                  <a:pt x="1084212" y="3949687"/>
                </a:cubicBezTo>
                <a:cubicBezTo>
                  <a:pt x="1203655" y="3839003"/>
                  <a:pt x="1333471" y="3681818"/>
                  <a:pt x="1350441" y="3666217"/>
                </a:cubicBezTo>
                <a:cubicBezTo>
                  <a:pt x="1286942" y="3658034"/>
                  <a:pt x="1041597" y="3608987"/>
                  <a:pt x="1006180" y="3606250"/>
                </a:cubicBezTo>
                <a:cubicBezTo>
                  <a:pt x="1276049" y="3382693"/>
                  <a:pt x="1912813" y="2943188"/>
                  <a:pt x="1984824" y="2889297"/>
                </a:cubicBezTo>
                <a:cubicBezTo>
                  <a:pt x="2072052" y="3172794"/>
                  <a:pt x="2022978" y="3846147"/>
                  <a:pt x="1802184" y="4056046"/>
                </a:cubicBezTo>
                <a:cubicBezTo>
                  <a:pt x="1736742" y="3993342"/>
                  <a:pt x="1668618" y="3927928"/>
                  <a:pt x="1652223" y="3908851"/>
                </a:cubicBezTo>
                <a:cubicBezTo>
                  <a:pt x="1549065" y="4134734"/>
                  <a:pt x="1381588" y="4328787"/>
                  <a:pt x="1191831" y="4495223"/>
                </a:cubicBezTo>
                <a:cubicBezTo>
                  <a:pt x="1171714" y="4733641"/>
                  <a:pt x="1055063" y="4959963"/>
                  <a:pt x="809882" y="5131489"/>
                </a:cubicBezTo>
                <a:cubicBezTo>
                  <a:pt x="867715" y="5032055"/>
                  <a:pt x="896043" y="4887542"/>
                  <a:pt x="893771" y="4726033"/>
                </a:cubicBezTo>
                <a:cubicBezTo>
                  <a:pt x="493612" y="5003306"/>
                  <a:pt x="88642" y="5180100"/>
                  <a:pt x="6748" y="5289114"/>
                </a:cubicBezTo>
                <a:lnTo>
                  <a:pt x="0" y="5300898"/>
                </a:lnTo>
                <a:lnTo>
                  <a:pt x="0" y="712595"/>
                </a:lnTo>
                <a:lnTo>
                  <a:pt x="38541" y="708710"/>
                </a:lnTo>
                <a:cubicBezTo>
                  <a:pt x="134409" y="689095"/>
                  <a:pt x="206537" y="604281"/>
                  <a:pt x="206537" y="502619"/>
                </a:cubicBezTo>
                <a:cubicBezTo>
                  <a:pt x="206537" y="400982"/>
                  <a:pt x="134409" y="316150"/>
                  <a:pt x="38541" y="296530"/>
                </a:cubicBezTo>
                <a:lnTo>
                  <a:pt x="0" y="292644"/>
                </a:lnTo>
                <a:lnTo>
                  <a:pt x="0" y="0"/>
                </a:lnTo>
                <a:close/>
                <a:moveTo>
                  <a:pt x="419394" y="773635"/>
                </a:moveTo>
                <a:cubicBezTo>
                  <a:pt x="383265" y="829963"/>
                  <a:pt x="336435" y="878681"/>
                  <a:pt x="281421" y="916643"/>
                </a:cubicBezTo>
                <a:cubicBezTo>
                  <a:pt x="281531" y="937991"/>
                  <a:pt x="283802" y="1083407"/>
                  <a:pt x="287251" y="1291829"/>
                </a:cubicBezTo>
                <a:lnTo>
                  <a:pt x="809554" y="1291829"/>
                </a:lnTo>
                <a:cubicBezTo>
                  <a:pt x="773343" y="1102648"/>
                  <a:pt x="664876" y="921542"/>
                  <a:pt x="419394" y="773635"/>
                </a:cubicBezTo>
                <a:close/>
                <a:moveTo>
                  <a:pt x="295106" y="1757965"/>
                </a:moveTo>
                <a:cubicBezTo>
                  <a:pt x="297405" y="1891885"/>
                  <a:pt x="299841" y="2031581"/>
                  <a:pt x="302250" y="2169060"/>
                </a:cubicBezTo>
                <a:cubicBezTo>
                  <a:pt x="595246" y="2071076"/>
                  <a:pt x="721586" y="1905680"/>
                  <a:pt x="777120" y="1757965"/>
                </a:cubicBezTo>
                <a:lnTo>
                  <a:pt x="295106" y="1757965"/>
                </a:lnTo>
                <a:close/>
                <a:moveTo>
                  <a:pt x="384086" y="3687456"/>
                </a:moveTo>
                <a:cubicBezTo>
                  <a:pt x="453770" y="4023449"/>
                  <a:pt x="568451" y="4139962"/>
                  <a:pt x="749340" y="4116041"/>
                </a:cubicBezTo>
                <a:cubicBezTo>
                  <a:pt x="665286" y="3942023"/>
                  <a:pt x="544037" y="3787520"/>
                  <a:pt x="384086" y="3687456"/>
                </a:cubicBezTo>
                <a:close/>
              </a:path>
            </a:pathLst>
          </a:custGeom>
          <a:solidFill>
            <a:srgbClr val="FFFFFF">
              <a:alpha val="40000"/>
            </a:srgbClr>
          </a:solidFill>
          <a:ln w="2471" cap="flat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69909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Big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4996E4A-DE6D-42BD-BB7B-03B57C742AC7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0" y="2076451"/>
            <a:ext cx="12192000" cy="4781549"/>
          </a:xfr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/>
              <a:t>Click on the icons below to bring in a table, chart, smart art graphic, picture, web element, or video!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 dirty="0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(or strap line) over here. Make sure it’s concise and to the point. Also, do your best to not exceed two lines.</a:t>
            </a:r>
          </a:p>
        </p:txBody>
      </p:sp>
    </p:spTree>
    <p:extLst>
      <p:ext uri="{BB962C8B-B14F-4D97-AF65-F5344CB8AC3E}">
        <p14:creationId xmlns:p14="http://schemas.microsoft.com/office/powerpoint/2010/main" val="35922197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ree Picture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A432CEB-E94D-4E32-8096-487099229D75}"/>
              </a:ext>
            </a:extLst>
          </p:cNvPr>
          <p:cNvSpPr/>
          <p:nvPr/>
        </p:nvSpPr>
        <p:spPr>
          <a:xfrm>
            <a:off x="304801" y="6126480"/>
            <a:ext cx="11582400" cy="426715"/>
          </a:xfrm>
          <a:prstGeom prst="rect">
            <a:avLst/>
          </a:prstGeom>
          <a:solidFill>
            <a:srgbClr val="1A49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761A4763-A5A6-4B11-9347-6FC28EE3EC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18536" y="6181797"/>
            <a:ext cx="744012" cy="31608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D48F25E-1505-49D6-B5A7-5BDD13962C08}"/>
              </a:ext>
            </a:extLst>
          </p:cNvPr>
          <p:cNvCxnSpPr>
            <a:cxnSpLocks/>
          </p:cNvCxnSpPr>
          <p:nvPr/>
        </p:nvCxnSpPr>
        <p:spPr>
          <a:xfrm>
            <a:off x="10490857" y="6240625"/>
            <a:ext cx="0" cy="198425"/>
          </a:xfrm>
          <a:prstGeom prst="line">
            <a:avLst/>
          </a:prstGeom>
          <a:ln w="28575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076DCDB-6626-48FB-B9FA-282EC15462B1}"/>
              </a:ext>
            </a:extLst>
          </p:cNvPr>
          <p:cNvCxnSpPr>
            <a:cxnSpLocks/>
          </p:cNvCxnSpPr>
          <p:nvPr/>
        </p:nvCxnSpPr>
        <p:spPr>
          <a:xfrm>
            <a:off x="9523015" y="6240625"/>
            <a:ext cx="0" cy="198425"/>
          </a:xfrm>
          <a:prstGeom prst="line">
            <a:avLst/>
          </a:prstGeom>
          <a:ln w="28575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1E0404-1886-4A51-A3DF-16EBBC2C6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E7757F-229C-4082-AC04-8AFC6341E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B9162F-D10A-44C6-8C5D-0D86283BB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2FC5AAE-3D9A-43D5-9205-F7B97E8DAAB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4800" y="304805"/>
            <a:ext cx="3657600" cy="3494838"/>
          </a:xfr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AFA37361-44B5-4488-B109-A62840EACEE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67200" y="304805"/>
            <a:ext cx="3657600" cy="3494838"/>
          </a:xfr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EEFDC6C9-DABB-483B-B96D-97224B50B30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229600" y="304805"/>
            <a:ext cx="3657600" cy="3494838"/>
          </a:xfr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05B292F9-7FD3-4226-9CB6-937617C8535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04800" y="4098508"/>
            <a:ext cx="3657600" cy="172317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7594F567-187D-4079-8719-D2AEA7A20E2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267200" y="4098508"/>
            <a:ext cx="3657600" cy="172317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8697E9F4-C324-4115-9019-98FE38D323C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229600" y="4098508"/>
            <a:ext cx="3657600" cy="172317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7540564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ree Pictur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A432CEB-E94D-4E32-8096-487099229D75}"/>
              </a:ext>
            </a:extLst>
          </p:cNvPr>
          <p:cNvSpPr/>
          <p:nvPr/>
        </p:nvSpPr>
        <p:spPr>
          <a:xfrm>
            <a:off x="304801" y="6126480"/>
            <a:ext cx="11582400" cy="426715"/>
          </a:xfrm>
          <a:prstGeom prst="rect">
            <a:avLst/>
          </a:prstGeom>
          <a:solidFill>
            <a:srgbClr val="1A49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761A4763-A5A6-4B11-9347-6FC28EE3EC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18536" y="6181797"/>
            <a:ext cx="744012" cy="31608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D48F25E-1505-49D6-B5A7-5BDD13962C08}"/>
              </a:ext>
            </a:extLst>
          </p:cNvPr>
          <p:cNvCxnSpPr>
            <a:cxnSpLocks/>
          </p:cNvCxnSpPr>
          <p:nvPr/>
        </p:nvCxnSpPr>
        <p:spPr>
          <a:xfrm>
            <a:off x="10490857" y="6240625"/>
            <a:ext cx="0" cy="198425"/>
          </a:xfrm>
          <a:prstGeom prst="line">
            <a:avLst/>
          </a:prstGeom>
          <a:ln w="28575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076DCDB-6626-48FB-B9FA-282EC15462B1}"/>
              </a:ext>
            </a:extLst>
          </p:cNvPr>
          <p:cNvCxnSpPr>
            <a:cxnSpLocks/>
          </p:cNvCxnSpPr>
          <p:nvPr/>
        </p:nvCxnSpPr>
        <p:spPr>
          <a:xfrm>
            <a:off x="9523015" y="6240625"/>
            <a:ext cx="0" cy="198425"/>
          </a:xfrm>
          <a:prstGeom prst="line">
            <a:avLst/>
          </a:prstGeom>
          <a:ln w="28575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1E0404-1886-4A51-A3DF-16EBBC2C6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E7757F-229C-4082-AC04-8AFC6341E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B9162F-D10A-44C6-8C5D-0D86283BB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AFA37361-44B5-4488-B109-A62840EACEE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67200" y="304805"/>
            <a:ext cx="3657600" cy="2621588"/>
          </a:xfr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EEFDC6C9-DABB-483B-B96D-97224B50B30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229600" y="304805"/>
            <a:ext cx="3657600" cy="2621588"/>
          </a:xfr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05B292F9-7FD3-4226-9CB6-937617C8535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04800" y="3200092"/>
            <a:ext cx="3467100" cy="2621588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2" name="Picture Placeholder 9">
            <a:extLst>
              <a:ext uri="{FF2B5EF4-FFF2-40B4-BE49-F238E27FC236}">
                <a16:creationId xmlns:a16="http://schemas.microsoft.com/office/drawing/2014/main" id="{E0C94A59-C24A-40AC-B2F1-ED06DB4CD7E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267200" y="3200091"/>
            <a:ext cx="7620000" cy="2621588"/>
          </a:xfr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3" name="Text Placeholder 17">
            <a:extLst>
              <a:ext uri="{FF2B5EF4-FFF2-40B4-BE49-F238E27FC236}">
                <a16:creationId xmlns:a16="http://schemas.microsoft.com/office/drawing/2014/main" id="{0D21CA02-AC55-4DCD-98E6-9803C3AEFD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04800" y="304800"/>
            <a:ext cx="3467100" cy="2621588"/>
          </a:xfrm>
        </p:spPr>
        <p:txBody>
          <a:bodyPr/>
          <a:lstStyle>
            <a:lvl1pPr marL="0" indent="0">
              <a:buNone/>
              <a:defRPr sz="2100"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Use this box to bring in a key takeaway or summary into your slide. Do your best to keep things in six lines or less.</a:t>
            </a:r>
          </a:p>
        </p:txBody>
      </p:sp>
    </p:spTree>
    <p:extLst>
      <p:ext uri="{BB962C8B-B14F-4D97-AF65-F5344CB8AC3E}">
        <p14:creationId xmlns:p14="http://schemas.microsoft.com/office/powerpoint/2010/main" val="243472964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ofi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50058" y="172857"/>
            <a:ext cx="7537142" cy="701731"/>
          </a:xfrm>
        </p:spPr>
        <p:txBody>
          <a:bodyPr/>
          <a:lstStyle/>
          <a:p>
            <a:r>
              <a:rPr lang="en-US" dirty="0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50058" y="1031273"/>
            <a:ext cx="7537142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04800" y="304800"/>
            <a:ext cx="3716784" cy="5484493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2E3DF9E-32BA-4F96-ADC8-62FDD7755298}"/>
              </a:ext>
            </a:extLst>
          </p:cNvPr>
          <p:cNvCxnSpPr/>
          <p:nvPr/>
        </p:nvCxnSpPr>
        <p:spPr>
          <a:xfrm>
            <a:off x="4453786" y="957194"/>
            <a:ext cx="597962" cy="0"/>
          </a:xfrm>
          <a:prstGeom prst="line">
            <a:avLst/>
          </a:prstGeom>
          <a:ln w="76200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15299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 dirty="0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85575" y="2178664"/>
            <a:ext cx="1505451" cy="1507172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91F6218F-0AE1-41B7-9A6D-FDFFDD043CD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857375" y="2178664"/>
            <a:ext cx="1505451" cy="1507172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  <p:sp>
        <p:nvSpPr>
          <p:cNvPr id="16" name="Picture Placeholder 6">
            <a:extLst>
              <a:ext uri="{FF2B5EF4-FFF2-40B4-BE49-F238E27FC236}">
                <a16:creationId xmlns:a16="http://schemas.microsoft.com/office/drawing/2014/main" id="{EA6055BE-5FA2-4458-AB6F-50BE18BBC4A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829175" y="2178664"/>
            <a:ext cx="1505451" cy="1507172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  <p:sp>
        <p:nvSpPr>
          <p:cNvPr id="17" name="Picture Placeholder 6">
            <a:extLst>
              <a:ext uri="{FF2B5EF4-FFF2-40B4-BE49-F238E27FC236}">
                <a16:creationId xmlns:a16="http://schemas.microsoft.com/office/drawing/2014/main" id="{12FF07AC-7092-489B-94B3-A93B15520D7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800975" y="2178664"/>
            <a:ext cx="1505451" cy="1507172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95208143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am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icture Placeholder 6">
            <a:extLst>
              <a:ext uri="{FF2B5EF4-FFF2-40B4-BE49-F238E27FC236}">
                <a16:creationId xmlns:a16="http://schemas.microsoft.com/office/drawing/2014/main" id="{02AE9FC7-020F-4429-98DD-7566A702573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435493" y="3214645"/>
            <a:ext cx="2569464" cy="260604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  <p:sp>
        <p:nvSpPr>
          <p:cNvPr id="33" name="Picture Placeholder 6">
            <a:extLst>
              <a:ext uri="{FF2B5EF4-FFF2-40B4-BE49-F238E27FC236}">
                <a16:creationId xmlns:a16="http://schemas.microsoft.com/office/drawing/2014/main" id="{40903F09-AEC9-4C51-A708-7B0D77FDD951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9312043" y="3214645"/>
            <a:ext cx="2569464" cy="260604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DCADA16-70BA-4294-83BA-6944BA0F6D87}"/>
              </a:ext>
            </a:extLst>
          </p:cNvPr>
          <p:cNvGrpSpPr/>
          <p:nvPr/>
        </p:nvGrpSpPr>
        <p:grpSpPr>
          <a:xfrm>
            <a:off x="304801" y="6126480"/>
            <a:ext cx="11582400" cy="426715"/>
            <a:chOff x="304801" y="6126480"/>
            <a:chExt cx="11582400" cy="426715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CD53CCE-8FF0-497A-A353-1185C1DFEB81}"/>
                </a:ext>
              </a:extLst>
            </p:cNvPr>
            <p:cNvSpPr/>
            <p:nvPr/>
          </p:nvSpPr>
          <p:spPr>
            <a:xfrm>
              <a:off x="304801" y="6126480"/>
              <a:ext cx="11582400" cy="426715"/>
            </a:xfrm>
            <a:prstGeom prst="rect">
              <a:avLst/>
            </a:prstGeom>
            <a:solidFill>
              <a:srgbClr val="1A49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D83ACC18-3392-4F42-8D0C-DB264CC950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818536" y="6181797"/>
              <a:ext cx="744012" cy="316080"/>
            </a:xfrm>
            <a:prstGeom prst="rect">
              <a:avLst/>
            </a:prstGeom>
          </p:spPr>
        </p:pic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DB1F691-9227-407A-AEAE-D0FA8DA8C6FF}"/>
                </a:ext>
              </a:extLst>
            </p:cNvPr>
            <p:cNvCxnSpPr>
              <a:cxnSpLocks/>
            </p:cNvCxnSpPr>
            <p:nvPr/>
          </p:nvCxnSpPr>
          <p:spPr>
            <a:xfrm>
              <a:off x="10490857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5C3C5253-9F97-4215-A776-F6F267403F55}"/>
                </a:ext>
              </a:extLst>
            </p:cNvPr>
            <p:cNvCxnSpPr>
              <a:cxnSpLocks/>
            </p:cNvCxnSpPr>
            <p:nvPr/>
          </p:nvCxnSpPr>
          <p:spPr>
            <a:xfrm>
              <a:off x="9523015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245004"/>
            <a:ext cx="4533900" cy="701731"/>
          </a:xfrm>
        </p:spPr>
        <p:txBody>
          <a:bodyPr/>
          <a:lstStyle/>
          <a:p>
            <a:r>
              <a:rPr lang="en-US" dirty="0"/>
              <a:t>HEADING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2103420"/>
            <a:ext cx="45339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over here. Do your best to not exceed two lines.</a:t>
            </a:r>
          </a:p>
        </p:txBody>
      </p:sp>
      <p:sp>
        <p:nvSpPr>
          <p:cNvPr id="16" name="Picture Placeholder 6">
            <a:extLst>
              <a:ext uri="{FF2B5EF4-FFF2-40B4-BE49-F238E27FC236}">
                <a16:creationId xmlns:a16="http://schemas.microsoft.com/office/drawing/2014/main" id="{EA6055BE-5FA2-4458-AB6F-50BE18BBC4A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435493" y="303308"/>
            <a:ext cx="2569464" cy="260604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89DFF27-858C-41C4-B5B9-5EBDED84D8F2}"/>
              </a:ext>
            </a:extLst>
          </p:cNvPr>
          <p:cNvCxnSpPr>
            <a:cxnSpLocks/>
          </p:cNvCxnSpPr>
          <p:nvPr/>
        </p:nvCxnSpPr>
        <p:spPr>
          <a:xfrm>
            <a:off x="396690" y="2029341"/>
            <a:ext cx="594360" cy="0"/>
          </a:xfrm>
          <a:prstGeom prst="line">
            <a:avLst/>
          </a:prstGeom>
          <a:ln w="76200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93C90BF-5129-4DC1-B611-EAAD5152C8C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04800" y="3214645"/>
            <a:ext cx="4533900" cy="2195884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1" name="Picture Placeholder 6">
            <a:extLst>
              <a:ext uri="{FF2B5EF4-FFF2-40B4-BE49-F238E27FC236}">
                <a16:creationId xmlns:a16="http://schemas.microsoft.com/office/drawing/2014/main" id="{C582F960-B68E-49E8-B5E8-8034429FE8F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312043" y="303308"/>
            <a:ext cx="2569464" cy="260604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7587125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am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1DCADA16-70BA-4294-83BA-6944BA0F6D87}"/>
              </a:ext>
            </a:extLst>
          </p:cNvPr>
          <p:cNvGrpSpPr/>
          <p:nvPr/>
        </p:nvGrpSpPr>
        <p:grpSpPr>
          <a:xfrm>
            <a:off x="304801" y="6126480"/>
            <a:ext cx="11582400" cy="426715"/>
            <a:chOff x="304801" y="6126480"/>
            <a:chExt cx="11582400" cy="426715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CD53CCE-8FF0-497A-A353-1185C1DFEB81}"/>
                </a:ext>
              </a:extLst>
            </p:cNvPr>
            <p:cNvSpPr/>
            <p:nvPr/>
          </p:nvSpPr>
          <p:spPr>
            <a:xfrm>
              <a:off x="304801" y="6126480"/>
              <a:ext cx="11582400" cy="426715"/>
            </a:xfrm>
            <a:prstGeom prst="rect">
              <a:avLst/>
            </a:prstGeom>
            <a:solidFill>
              <a:srgbClr val="1A49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D83ACC18-3392-4F42-8D0C-DB264CC950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818536" y="6181797"/>
              <a:ext cx="744012" cy="316080"/>
            </a:xfrm>
            <a:prstGeom prst="rect">
              <a:avLst/>
            </a:prstGeom>
          </p:spPr>
        </p:pic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DB1F691-9227-407A-AEAE-D0FA8DA8C6FF}"/>
                </a:ext>
              </a:extLst>
            </p:cNvPr>
            <p:cNvCxnSpPr>
              <a:cxnSpLocks/>
            </p:cNvCxnSpPr>
            <p:nvPr/>
          </p:nvCxnSpPr>
          <p:spPr>
            <a:xfrm>
              <a:off x="10490857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5C3C5253-9F97-4215-A776-F6F267403F55}"/>
                </a:ext>
              </a:extLst>
            </p:cNvPr>
            <p:cNvCxnSpPr>
              <a:cxnSpLocks/>
            </p:cNvCxnSpPr>
            <p:nvPr/>
          </p:nvCxnSpPr>
          <p:spPr>
            <a:xfrm>
              <a:off x="9523015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0" name="Picture Placeholder 6">
            <a:extLst>
              <a:ext uri="{FF2B5EF4-FFF2-40B4-BE49-F238E27FC236}">
                <a16:creationId xmlns:a16="http://schemas.microsoft.com/office/drawing/2014/main" id="{9C621E84-0D3E-4509-8670-2C818793DE9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04801" y="2062723"/>
            <a:ext cx="1700216" cy="1724417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 rtl="0"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  <p:sp>
        <p:nvSpPr>
          <p:cNvPr id="21" name="Picture Placeholder 6">
            <a:extLst>
              <a:ext uri="{FF2B5EF4-FFF2-40B4-BE49-F238E27FC236}">
                <a16:creationId xmlns:a16="http://schemas.microsoft.com/office/drawing/2014/main" id="{5F2A6837-2507-49A2-A969-C00FAB4F05C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2326369" y="2062723"/>
            <a:ext cx="1700216" cy="1724417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  <p:sp>
        <p:nvSpPr>
          <p:cNvPr id="22" name="Picture Placeholder 6">
            <a:extLst>
              <a:ext uri="{FF2B5EF4-FFF2-40B4-BE49-F238E27FC236}">
                <a16:creationId xmlns:a16="http://schemas.microsoft.com/office/drawing/2014/main" id="{882E9A17-3A2F-4138-B0F2-5E9A4D740C79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347240" y="2062723"/>
            <a:ext cx="1700216" cy="1724417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  <p:sp>
        <p:nvSpPr>
          <p:cNvPr id="23" name="Picture Placeholder 6">
            <a:extLst>
              <a:ext uri="{FF2B5EF4-FFF2-40B4-BE49-F238E27FC236}">
                <a16:creationId xmlns:a16="http://schemas.microsoft.com/office/drawing/2014/main" id="{DEBB9A6D-504B-4A9A-824D-C3979E21280D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370266" y="2062723"/>
            <a:ext cx="1700216" cy="1724417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 rtl="0"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  <p:sp>
        <p:nvSpPr>
          <p:cNvPr id="24" name="Picture Placeholder 6">
            <a:extLst>
              <a:ext uri="{FF2B5EF4-FFF2-40B4-BE49-F238E27FC236}">
                <a16:creationId xmlns:a16="http://schemas.microsoft.com/office/drawing/2014/main" id="{04DFDB56-31A9-4FC3-8A08-8D4BD9615C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04801" y="4104883"/>
            <a:ext cx="1700216" cy="1724417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 rtl="0"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  <p:sp>
        <p:nvSpPr>
          <p:cNvPr id="25" name="Picture Placeholder 6">
            <a:extLst>
              <a:ext uri="{FF2B5EF4-FFF2-40B4-BE49-F238E27FC236}">
                <a16:creationId xmlns:a16="http://schemas.microsoft.com/office/drawing/2014/main" id="{C919B0EA-506E-4FDE-806A-5CE901AA84CE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2326369" y="4104883"/>
            <a:ext cx="1700216" cy="1724417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  <p:sp>
        <p:nvSpPr>
          <p:cNvPr id="26" name="Picture Placeholder 6">
            <a:extLst>
              <a:ext uri="{FF2B5EF4-FFF2-40B4-BE49-F238E27FC236}">
                <a16:creationId xmlns:a16="http://schemas.microsoft.com/office/drawing/2014/main" id="{3E65EBC1-D059-477E-B010-766E9C5C139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347240" y="4104883"/>
            <a:ext cx="1700216" cy="1724417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  <p:sp>
        <p:nvSpPr>
          <p:cNvPr id="27" name="Picture Placeholder 6">
            <a:extLst>
              <a:ext uri="{FF2B5EF4-FFF2-40B4-BE49-F238E27FC236}">
                <a16:creationId xmlns:a16="http://schemas.microsoft.com/office/drawing/2014/main" id="{98CFAAAF-1BF0-4BCC-B35E-6E5C300E3E9F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370266" y="4104883"/>
            <a:ext cx="1700216" cy="1724417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 rtl="0"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AE738E2-1AD5-4BE0-A645-649A5757E99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79565" y="2057399"/>
            <a:ext cx="3507628" cy="3769327"/>
          </a:xfrm>
        </p:spPr>
        <p:txBody>
          <a:bodyPr anchor="ctr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A5576FA9-FAE9-4C83-9E94-4E1C1FB86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 dirty="0"/>
              <a:t>YOUR SLIDE’S TITLE GOES HERE</a:t>
            </a:r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A47D52BE-8B1D-4EF7-946A-61833B80F60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(or strap line) over here. Make sure it’s concise and to the point. Also, do your best to not exceed two lines.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0AB082CB-D429-4D38-A541-C6243F2D2697}"/>
              </a:ext>
            </a:extLst>
          </p:cNvPr>
          <p:cNvCxnSpPr/>
          <p:nvPr/>
        </p:nvCxnSpPr>
        <p:spPr>
          <a:xfrm>
            <a:off x="396691" y="957194"/>
            <a:ext cx="597962" cy="0"/>
          </a:xfrm>
          <a:prstGeom prst="line">
            <a:avLst/>
          </a:prstGeom>
          <a:ln w="76200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12385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ngle Image Cent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 dirty="0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44340" y="2249648"/>
            <a:ext cx="3703320" cy="3375972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9655835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D072E94-8669-4C9E-B4CE-CEF8B2E922BE}"/>
              </a:ext>
            </a:extLst>
          </p:cNvPr>
          <p:cNvSpPr/>
          <p:nvPr/>
        </p:nvSpPr>
        <p:spPr>
          <a:xfrm>
            <a:off x="0" y="0"/>
            <a:ext cx="3810001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A2F32C6-78A2-4AAB-A02B-59BB94047A70}"/>
              </a:ext>
            </a:extLst>
          </p:cNvPr>
          <p:cNvGrpSpPr/>
          <p:nvPr/>
        </p:nvGrpSpPr>
        <p:grpSpPr>
          <a:xfrm>
            <a:off x="304801" y="6126480"/>
            <a:ext cx="11582400" cy="426715"/>
            <a:chOff x="304801" y="6126480"/>
            <a:chExt cx="11582400" cy="426715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405EC55-2A04-4132-96DE-B244948FC0F9}"/>
                </a:ext>
              </a:extLst>
            </p:cNvPr>
            <p:cNvSpPr/>
            <p:nvPr/>
          </p:nvSpPr>
          <p:spPr>
            <a:xfrm>
              <a:off x="304801" y="6126480"/>
              <a:ext cx="11582400" cy="426715"/>
            </a:xfrm>
            <a:prstGeom prst="rect">
              <a:avLst/>
            </a:prstGeom>
            <a:solidFill>
              <a:srgbClr val="1A49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CBFDDA10-6B67-4BAC-9334-B2585CFF1A0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818536" y="6181797"/>
              <a:ext cx="744012" cy="316080"/>
            </a:xfrm>
            <a:prstGeom prst="rect">
              <a:avLst/>
            </a:prstGeom>
          </p:spPr>
        </p:pic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5FB267B4-9E96-4E13-8787-FB6AED1B561A}"/>
                </a:ext>
              </a:extLst>
            </p:cNvPr>
            <p:cNvCxnSpPr>
              <a:cxnSpLocks/>
            </p:cNvCxnSpPr>
            <p:nvPr/>
          </p:nvCxnSpPr>
          <p:spPr>
            <a:xfrm>
              <a:off x="10490857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A57C8BD4-40FC-4F24-93E2-F21A515CD846}"/>
                </a:ext>
              </a:extLst>
            </p:cNvPr>
            <p:cNvCxnSpPr>
              <a:cxnSpLocks/>
            </p:cNvCxnSpPr>
            <p:nvPr/>
          </p:nvCxnSpPr>
          <p:spPr>
            <a:xfrm>
              <a:off x="9523015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42F6829-FC2D-4E7E-9A17-6A186DAE53A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285875" y="304800"/>
            <a:ext cx="4038600" cy="5490497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52036248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4F693-0D73-4FC7-9EAF-4766B7EC7A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YOUR SLIDE’S TITLE GOES HERE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EF620C-F605-4A6F-9721-1F7698F935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38F8A2-A769-4B1D-AA03-224F0907D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301F81-62B2-4186-9F73-1BD113DD8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2026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ransi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28">
            <a:extLst>
              <a:ext uri="{FF2B5EF4-FFF2-40B4-BE49-F238E27FC236}">
                <a16:creationId xmlns:a16="http://schemas.microsoft.com/office/drawing/2014/main" id="{E5A4F19E-E151-4030-A849-5944CAF89A02}"/>
              </a:ext>
            </a:extLst>
          </p:cNvPr>
          <p:cNvSpPr/>
          <p:nvPr/>
        </p:nvSpPr>
        <p:spPr>
          <a:xfrm>
            <a:off x="304800" y="304800"/>
            <a:ext cx="11582400" cy="6248400"/>
          </a:xfrm>
          <a:prstGeom prst="rect">
            <a:avLst/>
          </a:prstGeom>
          <a:solidFill>
            <a:srgbClr val="EC51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737D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5EBB13D-1295-4E24-9EA8-1CE2580F40E4}"/>
              </a:ext>
            </a:extLst>
          </p:cNvPr>
          <p:cNvCxnSpPr/>
          <p:nvPr/>
        </p:nvCxnSpPr>
        <p:spPr>
          <a:xfrm>
            <a:off x="5797019" y="3429000"/>
            <a:ext cx="597962" cy="0"/>
          </a:xfrm>
          <a:prstGeom prst="line">
            <a:avLst/>
          </a:prstGeom>
          <a:ln w="76200">
            <a:solidFill>
              <a:srgbClr val="1A49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1">
            <a:extLst>
              <a:ext uri="{FF2B5EF4-FFF2-40B4-BE49-F238E27FC236}">
                <a16:creationId xmlns:a16="http://schemas.microsoft.com/office/drawing/2014/main" id="{F3E0247C-306E-4AA7-B1F0-E4264EA5E67A}"/>
              </a:ext>
            </a:extLst>
          </p:cNvPr>
          <p:cNvSpPr/>
          <p:nvPr/>
        </p:nvSpPr>
        <p:spPr>
          <a:xfrm>
            <a:off x="5639445" y="5895975"/>
            <a:ext cx="913111" cy="413727"/>
          </a:xfrm>
          <a:prstGeom prst="rect">
            <a:avLst/>
          </a:prstGeom>
          <a:solidFill>
            <a:srgbClr val="1A49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A50CEBB8-8A56-4B9E-839E-93E88D4B69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23994" y="5944798"/>
            <a:ext cx="744012" cy="3160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D8BD7FE-5910-4840-9838-A66DCA5ABA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61397" y="1822430"/>
            <a:ext cx="5074920" cy="1311128"/>
          </a:xfrm>
        </p:spPr>
        <p:txBody>
          <a:bodyPr anchor="t"/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YOUR TRANSITION’S TITLE GOES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0323D5-16CF-4643-8ED4-144A2183D00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556635" y="3589021"/>
            <a:ext cx="5074920" cy="1581912"/>
          </a:xfrm>
        </p:spPr>
        <p:txBody>
          <a:bodyPr>
            <a:noAutofit/>
          </a:bodyPr>
          <a:lstStyle>
            <a:lvl1pPr marL="0" indent="0" algn="ctr">
              <a:buNone/>
              <a:defRPr sz="27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And your transition’s sub-title can go here. This one can go up to three lines!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86A1E2A-4231-4590-B611-2A005950C627}"/>
              </a:ext>
            </a:extLst>
          </p:cNvPr>
          <p:cNvSpPr/>
          <p:nvPr/>
        </p:nvSpPr>
        <p:spPr>
          <a:xfrm>
            <a:off x="9851151" y="773578"/>
            <a:ext cx="2036049" cy="5310352"/>
          </a:xfrm>
          <a:custGeom>
            <a:avLst/>
            <a:gdLst>
              <a:gd name="connsiteX0" fmla="*/ 2032192 w 2036049"/>
              <a:gd name="connsiteY0" fmla="*/ 0 h 5310352"/>
              <a:gd name="connsiteX1" fmla="*/ 2036049 w 2036049"/>
              <a:gd name="connsiteY1" fmla="*/ 329 h 5310352"/>
              <a:gd name="connsiteX2" fmla="*/ 2036049 w 2036049"/>
              <a:gd name="connsiteY2" fmla="*/ 292973 h 5310352"/>
              <a:gd name="connsiteX3" fmla="*/ 2032192 w 2036049"/>
              <a:gd name="connsiteY3" fmla="*/ 292584 h 5310352"/>
              <a:gd name="connsiteX4" fmla="*/ 1821826 w 2036049"/>
              <a:gd name="connsiteY4" fmla="*/ 502948 h 5310352"/>
              <a:gd name="connsiteX5" fmla="*/ 2032192 w 2036049"/>
              <a:gd name="connsiteY5" fmla="*/ 713313 h 5310352"/>
              <a:gd name="connsiteX6" fmla="*/ 2036049 w 2036049"/>
              <a:gd name="connsiteY6" fmla="*/ 712924 h 5310352"/>
              <a:gd name="connsiteX7" fmla="*/ 2036049 w 2036049"/>
              <a:gd name="connsiteY7" fmla="*/ 5301227 h 5310352"/>
              <a:gd name="connsiteX8" fmla="*/ 2030823 w 2036049"/>
              <a:gd name="connsiteY8" fmla="*/ 5310352 h 5310352"/>
              <a:gd name="connsiteX9" fmla="*/ 373375 w 2036049"/>
              <a:gd name="connsiteY9" fmla="*/ 3909180 h 5310352"/>
              <a:gd name="connsiteX10" fmla="*/ 223441 w 2036049"/>
              <a:gd name="connsiteY10" fmla="*/ 4056375 h 5310352"/>
              <a:gd name="connsiteX11" fmla="*/ 40774 w 2036049"/>
              <a:gd name="connsiteY11" fmla="*/ 2889626 h 5310352"/>
              <a:gd name="connsiteX12" fmla="*/ 1019445 w 2036049"/>
              <a:gd name="connsiteY12" fmla="*/ 3606579 h 5310352"/>
              <a:gd name="connsiteX13" fmla="*/ 675157 w 2036049"/>
              <a:gd name="connsiteY13" fmla="*/ 3666546 h 5310352"/>
              <a:gd name="connsiteX14" fmla="*/ 1071257 w 2036049"/>
              <a:gd name="connsiteY14" fmla="*/ 4048191 h 5310352"/>
              <a:gd name="connsiteX15" fmla="*/ 1669566 w 2036049"/>
              <a:gd name="connsiteY15" fmla="*/ 3523594 h 5310352"/>
              <a:gd name="connsiteX16" fmla="*/ 1721159 w 2036049"/>
              <a:gd name="connsiteY16" fmla="*/ 2294770 h 5310352"/>
              <a:gd name="connsiteX17" fmla="*/ 1730492 w 2036049"/>
              <a:gd name="connsiteY17" fmla="*/ 1758294 h 5310352"/>
              <a:gd name="connsiteX18" fmla="*/ 506968 w 2036049"/>
              <a:gd name="connsiteY18" fmla="*/ 1758294 h 5310352"/>
              <a:gd name="connsiteX19" fmla="*/ 506968 w 2036049"/>
              <a:gd name="connsiteY19" fmla="*/ 1292158 h 5310352"/>
              <a:gd name="connsiteX20" fmla="*/ 1738347 w 2036049"/>
              <a:gd name="connsiteY20" fmla="*/ 1292158 h 5310352"/>
              <a:gd name="connsiteX21" fmla="*/ 1744204 w 2036049"/>
              <a:gd name="connsiteY21" fmla="*/ 915330 h 5310352"/>
              <a:gd name="connsiteX22" fmla="*/ 1744724 w 2036049"/>
              <a:gd name="connsiteY22" fmla="*/ 915330 h 5310352"/>
              <a:gd name="connsiteX23" fmla="*/ 1529212 w 2036049"/>
              <a:gd name="connsiteY23" fmla="*/ 502948 h 5310352"/>
              <a:gd name="connsiteX24" fmla="*/ 2032192 w 2036049"/>
              <a:gd name="connsiteY24" fmla="*/ 0 h 5310352"/>
              <a:gd name="connsiteX25" fmla="*/ 1714727 w 2036049"/>
              <a:gd name="connsiteY25" fmla="*/ 2652767 h 5310352"/>
              <a:gd name="connsiteX26" fmla="*/ 1706406 w 2036049"/>
              <a:gd name="connsiteY26" fmla="*/ 3086224 h 5310352"/>
              <a:gd name="connsiteX27" fmla="*/ 1714727 w 2036049"/>
              <a:gd name="connsiteY27" fmla="*/ 2652767 h 5310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036049" h="5310352">
                <a:moveTo>
                  <a:pt x="2032192" y="0"/>
                </a:moveTo>
                <a:lnTo>
                  <a:pt x="2036049" y="329"/>
                </a:lnTo>
                <a:lnTo>
                  <a:pt x="2036049" y="292973"/>
                </a:lnTo>
                <a:lnTo>
                  <a:pt x="2032192" y="292584"/>
                </a:lnTo>
                <a:cubicBezTo>
                  <a:pt x="1916006" y="292584"/>
                  <a:pt x="1821826" y="386791"/>
                  <a:pt x="1821826" y="502948"/>
                </a:cubicBezTo>
                <a:cubicBezTo>
                  <a:pt x="1821826" y="619133"/>
                  <a:pt x="1916006" y="713313"/>
                  <a:pt x="2032192" y="713313"/>
                </a:cubicBezTo>
                <a:lnTo>
                  <a:pt x="2036049" y="712924"/>
                </a:lnTo>
                <a:lnTo>
                  <a:pt x="2036049" y="5301227"/>
                </a:lnTo>
                <a:lnTo>
                  <a:pt x="2030823" y="5310352"/>
                </a:lnTo>
                <a:cubicBezTo>
                  <a:pt x="1962672" y="5127713"/>
                  <a:pt x="746839" y="4726991"/>
                  <a:pt x="373375" y="3909180"/>
                </a:cubicBezTo>
                <a:cubicBezTo>
                  <a:pt x="357008" y="3928257"/>
                  <a:pt x="288856" y="3993671"/>
                  <a:pt x="223441" y="4056375"/>
                </a:cubicBezTo>
                <a:cubicBezTo>
                  <a:pt x="2620" y="3846476"/>
                  <a:pt x="-46455" y="3173123"/>
                  <a:pt x="40774" y="2889626"/>
                </a:cubicBezTo>
                <a:cubicBezTo>
                  <a:pt x="112812" y="2943517"/>
                  <a:pt x="749576" y="3383022"/>
                  <a:pt x="1019445" y="3606579"/>
                </a:cubicBezTo>
                <a:cubicBezTo>
                  <a:pt x="984001" y="3609316"/>
                  <a:pt x="738656" y="3658363"/>
                  <a:pt x="675157" y="3666546"/>
                </a:cubicBezTo>
                <a:cubicBezTo>
                  <a:pt x="698887" y="3688360"/>
                  <a:pt x="943028" y="3986773"/>
                  <a:pt x="1071257" y="4048191"/>
                </a:cubicBezTo>
                <a:cubicBezTo>
                  <a:pt x="1409058" y="4210057"/>
                  <a:pt x="1585266" y="4121105"/>
                  <a:pt x="1669566" y="3523594"/>
                </a:cubicBezTo>
                <a:cubicBezTo>
                  <a:pt x="812445" y="3324040"/>
                  <a:pt x="725709" y="2551992"/>
                  <a:pt x="1721159" y="2294770"/>
                </a:cubicBezTo>
                <a:cubicBezTo>
                  <a:pt x="1724279" y="2118015"/>
                  <a:pt x="1727481" y="1933214"/>
                  <a:pt x="1730492" y="1758294"/>
                </a:cubicBezTo>
                <a:lnTo>
                  <a:pt x="506968" y="1758294"/>
                </a:lnTo>
                <a:lnTo>
                  <a:pt x="506968" y="1292158"/>
                </a:lnTo>
                <a:lnTo>
                  <a:pt x="1738347" y="1292158"/>
                </a:lnTo>
                <a:cubicBezTo>
                  <a:pt x="1741905" y="1078919"/>
                  <a:pt x="1744204" y="931177"/>
                  <a:pt x="1744204" y="915330"/>
                </a:cubicBezTo>
                <a:lnTo>
                  <a:pt x="1744724" y="915330"/>
                </a:lnTo>
                <a:cubicBezTo>
                  <a:pt x="1614552" y="824434"/>
                  <a:pt x="1529212" y="673763"/>
                  <a:pt x="1529212" y="502948"/>
                </a:cubicBezTo>
                <a:cubicBezTo>
                  <a:pt x="1529212" y="225172"/>
                  <a:pt x="1754413" y="0"/>
                  <a:pt x="2032192" y="0"/>
                </a:cubicBezTo>
                <a:close/>
                <a:moveTo>
                  <a:pt x="1714727" y="2652767"/>
                </a:moveTo>
                <a:cubicBezTo>
                  <a:pt x="1372519" y="2767392"/>
                  <a:pt x="1373586" y="2979016"/>
                  <a:pt x="1706406" y="3086224"/>
                </a:cubicBezTo>
                <a:cubicBezTo>
                  <a:pt x="1708431" y="2990019"/>
                  <a:pt x="1711360" y="2835872"/>
                  <a:pt x="1714727" y="2652767"/>
                </a:cubicBezTo>
                <a:close/>
              </a:path>
            </a:pathLst>
          </a:custGeom>
          <a:solidFill>
            <a:srgbClr val="FFFFFF">
              <a:alpha val="40000"/>
            </a:srgbClr>
          </a:solidFill>
          <a:ln w="2471" cap="flat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6468555-7C91-4DC4-852B-128263D97165}"/>
              </a:ext>
            </a:extLst>
          </p:cNvPr>
          <p:cNvSpPr/>
          <p:nvPr/>
        </p:nvSpPr>
        <p:spPr>
          <a:xfrm>
            <a:off x="304800" y="773907"/>
            <a:ext cx="2025597" cy="5300898"/>
          </a:xfrm>
          <a:custGeom>
            <a:avLst/>
            <a:gdLst>
              <a:gd name="connsiteX0" fmla="*/ 0 w 2025597"/>
              <a:gd name="connsiteY0" fmla="*/ 0 h 5300898"/>
              <a:gd name="connsiteX1" fmla="*/ 82086 w 2025597"/>
              <a:gd name="connsiteY1" fmla="*/ 6998 h 5300898"/>
              <a:gd name="connsiteX2" fmla="*/ 482728 w 2025597"/>
              <a:gd name="connsiteY2" fmla="*/ 377402 h 5300898"/>
              <a:gd name="connsiteX3" fmla="*/ 1197880 w 2025597"/>
              <a:gd name="connsiteY3" fmla="*/ 1291829 h 5300898"/>
              <a:gd name="connsiteX4" fmla="*/ 1521394 w 2025597"/>
              <a:gd name="connsiteY4" fmla="*/ 1291829 h 5300898"/>
              <a:gd name="connsiteX5" fmla="*/ 1521394 w 2025597"/>
              <a:gd name="connsiteY5" fmla="*/ 1757965 h 5300898"/>
              <a:gd name="connsiteX6" fmla="*/ 1184222 w 2025597"/>
              <a:gd name="connsiteY6" fmla="*/ 1757965 h 5300898"/>
              <a:gd name="connsiteX7" fmla="*/ 308736 w 2025597"/>
              <a:gd name="connsiteY7" fmla="*/ 2534502 h 5300898"/>
              <a:gd name="connsiteX8" fmla="*/ 321929 w 2025597"/>
              <a:gd name="connsiteY8" fmla="*/ 3191898 h 5300898"/>
              <a:gd name="connsiteX9" fmla="*/ 324502 w 2025597"/>
              <a:gd name="connsiteY9" fmla="*/ 3224687 h 5300898"/>
              <a:gd name="connsiteX10" fmla="*/ 1084212 w 2025597"/>
              <a:gd name="connsiteY10" fmla="*/ 3949687 h 5300898"/>
              <a:gd name="connsiteX11" fmla="*/ 1350441 w 2025597"/>
              <a:gd name="connsiteY11" fmla="*/ 3666217 h 5300898"/>
              <a:gd name="connsiteX12" fmla="*/ 1006180 w 2025597"/>
              <a:gd name="connsiteY12" fmla="*/ 3606250 h 5300898"/>
              <a:gd name="connsiteX13" fmla="*/ 1984824 w 2025597"/>
              <a:gd name="connsiteY13" fmla="*/ 2889297 h 5300898"/>
              <a:gd name="connsiteX14" fmla="*/ 1802184 w 2025597"/>
              <a:gd name="connsiteY14" fmla="*/ 4056046 h 5300898"/>
              <a:gd name="connsiteX15" fmla="*/ 1652223 w 2025597"/>
              <a:gd name="connsiteY15" fmla="*/ 3908851 h 5300898"/>
              <a:gd name="connsiteX16" fmla="*/ 1191831 w 2025597"/>
              <a:gd name="connsiteY16" fmla="*/ 4495223 h 5300898"/>
              <a:gd name="connsiteX17" fmla="*/ 809882 w 2025597"/>
              <a:gd name="connsiteY17" fmla="*/ 5131489 h 5300898"/>
              <a:gd name="connsiteX18" fmla="*/ 893771 w 2025597"/>
              <a:gd name="connsiteY18" fmla="*/ 4726033 h 5300898"/>
              <a:gd name="connsiteX19" fmla="*/ 6748 w 2025597"/>
              <a:gd name="connsiteY19" fmla="*/ 5289114 h 5300898"/>
              <a:gd name="connsiteX20" fmla="*/ 0 w 2025597"/>
              <a:gd name="connsiteY20" fmla="*/ 5300898 h 5300898"/>
              <a:gd name="connsiteX21" fmla="*/ 0 w 2025597"/>
              <a:gd name="connsiteY21" fmla="*/ 712595 h 5300898"/>
              <a:gd name="connsiteX22" fmla="*/ 38541 w 2025597"/>
              <a:gd name="connsiteY22" fmla="*/ 708710 h 5300898"/>
              <a:gd name="connsiteX23" fmla="*/ 206537 w 2025597"/>
              <a:gd name="connsiteY23" fmla="*/ 502619 h 5300898"/>
              <a:gd name="connsiteX24" fmla="*/ 38541 w 2025597"/>
              <a:gd name="connsiteY24" fmla="*/ 296530 h 5300898"/>
              <a:gd name="connsiteX25" fmla="*/ 0 w 2025597"/>
              <a:gd name="connsiteY25" fmla="*/ 292644 h 5300898"/>
              <a:gd name="connsiteX26" fmla="*/ 0 w 2025597"/>
              <a:gd name="connsiteY26" fmla="*/ 0 h 5300898"/>
              <a:gd name="connsiteX27" fmla="*/ 419394 w 2025597"/>
              <a:gd name="connsiteY27" fmla="*/ 773635 h 5300898"/>
              <a:gd name="connsiteX28" fmla="*/ 281421 w 2025597"/>
              <a:gd name="connsiteY28" fmla="*/ 916643 h 5300898"/>
              <a:gd name="connsiteX29" fmla="*/ 287251 w 2025597"/>
              <a:gd name="connsiteY29" fmla="*/ 1291829 h 5300898"/>
              <a:gd name="connsiteX30" fmla="*/ 809554 w 2025597"/>
              <a:gd name="connsiteY30" fmla="*/ 1291829 h 5300898"/>
              <a:gd name="connsiteX31" fmla="*/ 419394 w 2025597"/>
              <a:gd name="connsiteY31" fmla="*/ 773635 h 5300898"/>
              <a:gd name="connsiteX32" fmla="*/ 295106 w 2025597"/>
              <a:gd name="connsiteY32" fmla="*/ 1757965 h 5300898"/>
              <a:gd name="connsiteX33" fmla="*/ 302250 w 2025597"/>
              <a:gd name="connsiteY33" fmla="*/ 2169060 h 5300898"/>
              <a:gd name="connsiteX34" fmla="*/ 777120 w 2025597"/>
              <a:gd name="connsiteY34" fmla="*/ 1757965 h 5300898"/>
              <a:gd name="connsiteX35" fmla="*/ 295106 w 2025597"/>
              <a:gd name="connsiteY35" fmla="*/ 1757965 h 5300898"/>
              <a:gd name="connsiteX36" fmla="*/ 384086 w 2025597"/>
              <a:gd name="connsiteY36" fmla="*/ 3687456 h 5300898"/>
              <a:gd name="connsiteX37" fmla="*/ 749340 w 2025597"/>
              <a:gd name="connsiteY37" fmla="*/ 4116041 h 5300898"/>
              <a:gd name="connsiteX38" fmla="*/ 384086 w 2025597"/>
              <a:gd name="connsiteY38" fmla="*/ 3687456 h 5300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2025597" h="5300898">
                <a:moveTo>
                  <a:pt x="0" y="0"/>
                </a:moveTo>
                <a:lnTo>
                  <a:pt x="82086" y="6998"/>
                </a:lnTo>
                <a:cubicBezTo>
                  <a:pt x="277519" y="40718"/>
                  <a:pt x="433968" y="187466"/>
                  <a:pt x="482728" y="377402"/>
                </a:cubicBezTo>
                <a:cubicBezTo>
                  <a:pt x="724351" y="483105"/>
                  <a:pt x="1113334" y="798104"/>
                  <a:pt x="1197880" y="1291829"/>
                </a:cubicBezTo>
                <a:lnTo>
                  <a:pt x="1521394" y="1291829"/>
                </a:lnTo>
                <a:lnTo>
                  <a:pt x="1521394" y="1757965"/>
                </a:lnTo>
                <a:lnTo>
                  <a:pt x="1184222" y="1757965"/>
                </a:lnTo>
                <a:cubicBezTo>
                  <a:pt x="1097432" y="2124228"/>
                  <a:pt x="820310" y="2408847"/>
                  <a:pt x="308736" y="2534502"/>
                </a:cubicBezTo>
                <a:cubicBezTo>
                  <a:pt x="315223" y="2893567"/>
                  <a:pt x="320642" y="3174628"/>
                  <a:pt x="321929" y="3191898"/>
                </a:cubicBezTo>
                <a:cubicBezTo>
                  <a:pt x="322750" y="3203120"/>
                  <a:pt x="323653" y="3213684"/>
                  <a:pt x="324502" y="3224687"/>
                </a:cubicBezTo>
                <a:cubicBezTo>
                  <a:pt x="657787" y="3357923"/>
                  <a:pt x="937427" y="3635070"/>
                  <a:pt x="1084212" y="3949687"/>
                </a:cubicBezTo>
                <a:cubicBezTo>
                  <a:pt x="1203655" y="3839003"/>
                  <a:pt x="1333471" y="3681818"/>
                  <a:pt x="1350441" y="3666217"/>
                </a:cubicBezTo>
                <a:cubicBezTo>
                  <a:pt x="1286942" y="3658034"/>
                  <a:pt x="1041597" y="3608987"/>
                  <a:pt x="1006180" y="3606250"/>
                </a:cubicBezTo>
                <a:cubicBezTo>
                  <a:pt x="1276049" y="3382693"/>
                  <a:pt x="1912813" y="2943188"/>
                  <a:pt x="1984824" y="2889297"/>
                </a:cubicBezTo>
                <a:cubicBezTo>
                  <a:pt x="2072052" y="3172794"/>
                  <a:pt x="2022978" y="3846147"/>
                  <a:pt x="1802184" y="4056046"/>
                </a:cubicBezTo>
                <a:cubicBezTo>
                  <a:pt x="1736742" y="3993342"/>
                  <a:pt x="1668618" y="3927928"/>
                  <a:pt x="1652223" y="3908851"/>
                </a:cubicBezTo>
                <a:cubicBezTo>
                  <a:pt x="1549065" y="4134734"/>
                  <a:pt x="1381588" y="4328787"/>
                  <a:pt x="1191831" y="4495223"/>
                </a:cubicBezTo>
                <a:cubicBezTo>
                  <a:pt x="1171714" y="4733641"/>
                  <a:pt x="1055063" y="4959963"/>
                  <a:pt x="809882" y="5131489"/>
                </a:cubicBezTo>
                <a:cubicBezTo>
                  <a:pt x="867715" y="5032055"/>
                  <a:pt x="896043" y="4887542"/>
                  <a:pt x="893771" y="4726033"/>
                </a:cubicBezTo>
                <a:cubicBezTo>
                  <a:pt x="493612" y="5003306"/>
                  <a:pt x="88642" y="5180100"/>
                  <a:pt x="6748" y="5289114"/>
                </a:cubicBezTo>
                <a:lnTo>
                  <a:pt x="0" y="5300898"/>
                </a:lnTo>
                <a:lnTo>
                  <a:pt x="0" y="712595"/>
                </a:lnTo>
                <a:lnTo>
                  <a:pt x="38541" y="708710"/>
                </a:lnTo>
                <a:cubicBezTo>
                  <a:pt x="134409" y="689095"/>
                  <a:pt x="206537" y="604281"/>
                  <a:pt x="206537" y="502619"/>
                </a:cubicBezTo>
                <a:cubicBezTo>
                  <a:pt x="206537" y="400982"/>
                  <a:pt x="134409" y="316150"/>
                  <a:pt x="38541" y="296530"/>
                </a:cubicBezTo>
                <a:lnTo>
                  <a:pt x="0" y="292644"/>
                </a:lnTo>
                <a:lnTo>
                  <a:pt x="0" y="0"/>
                </a:lnTo>
                <a:close/>
                <a:moveTo>
                  <a:pt x="419394" y="773635"/>
                </a:moveTo>
                <a:cubicBezTo>
                  <a:pt x="383265" y="829963"/>
                  <a:pt x="336435" y="878681"/>
                  <a:pt x="281421" y="916643"/>
                </a:cubicBezTo>
                <a:cubicBezTo>
                  <a:pt x="281531" y="937991"/>
                  <a:pt x="283802" y="1083407"/>
                  <a:pt x="287251" y="1291829"/>
                </a:cubicBezTo>
                <a:lnTo>
                  <a:pt x="809554" y="1291829"/>
                </a:lnTo>
                <a:cubicBezTo>
                  <a:pt x="773343" y="1102648"/>
                  <a:pt x="664876" y="921542"/>
                  <a:pt x="419394" y="773635"/>
                </a:cubicBezTo>
                <a:close/>
                <a:moveTo>
                  <a:pt x="295106" y="1757965"/>
                </a:moveTo>
                <a:cubicBezTo>
                  <a:pt x="297405" y="1891885"/>
                  <a:pt x="299841" y="2031581"/>
                  <a:pt x="302250" y="2169060"/>
                </a:cubicBezTo>
                <a:cubicBezTo>
                  <a:pt x="595246" y="2071076"/>
                  <a:pt x="721586" y="1905680"/>
                  <a:pt x="777120" y="1757965"/>
                </a:cubicBezTo>
                <a:lnTo>
                  <a:pt x="295106" y="1757965"/>
                </a:lnTo>
                <a:close/>
                <a:moveTo>
                  <a:pt x="384086" y="3687456"/>
                </a:moveTo>
                <a:cubicBezTo>
                  <a:pt x="453770" y="4023449"/>
                  <a:pt x="568451" y="4139962"/>
                  <a:pt x="749340" y="4116041"/>
                </a:cubicBezTo>
                <a:cubicBezTo>
                  <a:pt x="665286" y="3942023"/>
                  <a:pt x="544037" y="3787520"/>
                  <a:pt x="384086" y="3687456"/>
                </a:cubicBezTo>
                <a:close/>
              </a:path>
            </a:pathLst>
          </a:custGeom>
          <a:solidFill>
            <a:srgbClr val="FFFFFF">
              <a:alpha val="40000"/>
            </a:srgbClr>
          </a:solidFill>
          <a:ln w="2471" cap="flat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10011220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Sub-ti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 dirty="0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(or strap line) over here. Make sure it’s concise and to the point. Also, do your best to not exceed two lines.</a:t>
            </a:r>
          </a:p>
        </p:txBody>
      </p:sp>
    </p:spTree>
    <p:extLst>
      <p:ext uri="{BB962C8B-B14F-4D97-AF65-F5344CB8AC3E}">
        <p14:creationId xmlns:p14="http://schemas.microsoft.com/office/powerpoint/2010/main" val="146820610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Sub-title and a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 dirty="0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181C5CAE-6039-4CD8-899D-F995448B72D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417571" y="2057400"/>
            <a:ext cx="2469627" cy="3771900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4100624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5788152" cy="701731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SLIDE’S HEADING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93BAD73E-AB62-4742-9117-73D1A1AD77C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799" y="1031272"/>
            <a:ext cx="5791199" cy="1251699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(or strap line) over here. Make sure it’s concise. Do your best to not exceed three lines.</a:t>
            </a:r>
          </a:p>
        </p:txBody>
      </p:sp>
      <p:sp>
        <p:nvSpPr>
          <p:cNvPr id="20" name="Picture Placeholder 6">
            <a:extLst>
              <a:ext uri="{FF2B5EF4-FFF2-40B4-BE49-F238E27FC236}">
                <a16:creationId xmlns:a16="http://schemas.microsoft.com/office/drawing/2014/main" id="{8E81E912-B839-4D85-B263-26B7C475C55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04800" y="2391515"/>
            <a:ext cx="5791200" cy="3437785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28489817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cial Media - Pictures and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 dirty="0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17" name="Picture Placeholder 6">
            <a:extLst>
              <a:ext uri="{FF2B5EF4-FFF2-40B4-BE49-F238E27FC236}">
                <a16:creationId xmlns:a16="http://schemas.microsoft.com/office/drawing/2014/main" id="{E1A59FBD-C82A-4C52-8A4C-A71F70141DC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04800" y="2057400"/>
            <a:ext cx="2584498" cy="2584498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  <p:sp>
        <p:nvSpPr>
          <p:cNvPr id="18" name="Picture Placeholder 6">
            <a:extLst>
              <a:ext uri="{FF2B5EF4-FFF2-40B4-BE49-F238E27FC236}">
                <a16:creationId xmlns:a16="http://schemas.microsoft.com/office/drawing/2014/main" id="{CB7EC3FD-1533-4AF8-AA1D-4C511B0A3AB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297614" y="2063887"/>
            <a:ext cx="2584498" cy="2584498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  <p:sp>
        <p:nvSpPr>
          <p:cNvPr id="19" name="Picture Placeholder 6">
            <a:extLst>
              <a:ext uri="{FF2B5EF4-FFF2-40B4-BE49-F238E27FC236}">
                <a16:creationId xmlns:a16="http://schemas.microsoft.com/office/drawing/2014/main" id="{AE7A9FB1-400D-4CAA-99DF-4675C397727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96915" y="2063887"/>
            <a:ext cx="2584498" cy="2584498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  <p:sp>
        <p:nvSpPr>
          <p:cNvPr id="20" name="Picture Placeholder 6">
            <a:extLst>
              <a:ext uri="{FF2B5EF4-FFF2-40B4-BE49-F238E27FC236}">
                <a16:creationId xmlns:a16="http://schemas.microsoft.com/office/drawing/2014/main" id="{EC9A474B-0150-45E2-BAAE-F9C6BF0B608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296216" y="2063887"/>
            <a:ext cx="2584498" cy="2584498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69037110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Subtitle - Table Char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 dirty="0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6C82EEC8-190C-4B35-AAD0-CBAF1C0ACFA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132490" y="2057399"/>
            <a:ext cx="3754711" cy="1710013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pPr marL="228600" lvl="0" indent="-228600" algn="ctr"/>
            <a:r>
              <a:rPr lang="en-US" dirty="0"/>
              <a:t>Picture</a:t>
            </a:r>
          </a:p>
        </p:txBody>
      </p:sp>
    </p:spTree>
    <p:extLst>
      <p:ext uri="{BB962C8B-B14F-4D97-AF65-F5344CB8AC3E}">
        <p14:creationId xmlns:p14="http://schemas.microsoft.com/office/powerpoint/2010/main" val="322745178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Sub-ti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83BEAE8-F93C-4D0C-B8D8-2472AE46BB29}"/>
              </a:ext>
            </a:extLst>
          </p:cNvPr>
          <p:cNvSpPr/>
          <p:nvPr/>
        </p:nvSpPr>
        <p:spPr>
          <a:xfrm>
            <a:off x="304800" y="0"/>
            <a:ext cx="5788152" cy="58267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9192" y="172857"/>
            <a:ext cx="5122416" cy="70173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HEADING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9192" y="1031273"/>
            <a:ext cx="5122416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over here. Do your best to not exceed two lines.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2163AD-4A13-48AB-A487-B47BA230B483}"/>
              </a:ext>
            </a:extLst>
          </p:cNvPr>
          <p:cNvCxnSpPr/>
          <p:nvPr/>
        </p:nvCxnSpPr>
        <p:spPr>
          <a:xfrm>
            <a:off x="716287" y="957194"/>
            <a:ext cx="597962" cy="0"/>
          </a:xfrm>
          <a:prstGeom prst="line">
            <a:avLst/>
          </a:prstGeom>
          <a:ln w="76200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107022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ptop Mocku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000A5D3-CBD7-40DA-B6C6-0106631BE69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34461" y="2494195"/>
            <a:ext cx="4426133" cy="2768600"/>
          </a:xfrm>
          <a:custGeom>
            <a:avLst/>
            <a:gdLst>
              <a:gd name="connsiteX0" fmla="*/ 0 w 4426133"/>
              <a:gd name="connsiteY0" fmla="*/ 0 h 2768600"/>
              <a:gd name="connsiteX1" fmla="*/ 4426133 w 4426133"/>
              <a:gd name="connsiteY1" fmla="*/ 0 h 2768600"/>
              <a:gd name="connsiteX2" fmla="*/ 4426133 w 4426133"/>
              <a:gd name="connsiteY2" fmla="*/ 2768600 h 2768600"/>
              <a:gd name="connsiteX3" fmla="*/ 0 w 4426133"/>
              <a:gd name="connsiteY3" fmla="*/ 2768600 h 276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26133" h="2768600">
                <a:moveTo>
                  <a:pt x="0" y="0"/>
                </a:moveTo>
                <a:lnTo>
                  <a:pt x="4426133" y="0"/>
                </a:lnTo>
                <a:lnTo>
                  <a:pt x="4426133" y="2768600"/>
                </a:lnTo>
                <a:lnTo>
                  <a:pt x="0" y="2768600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 dirty="0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(or strap line) over here. Make sure it’s concise and to the point. Also, do your best to not exceed two lines.</a:t>
            </a:r>
          </a:p>
        </p:txBody>
      </p:sp>
    </p:spTree>
    <p:extLst>
      <p:ext uri="{BB962C8B-B14F-4D97-AF65-F5344CB8AC3E}">
        <p14:creationId xmlns:p14="http://schemas.microsoft.com/office/powerpoint/2010/main" val="30316056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sktop 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E73281B-957A-4450-932A-7935A2D2C5C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848100" y="2255520"/>
            <a:ext cx="4495800" cy="2567940"/>
          </a:xfrm>
          <a:custGeom>
            <a:avLst/>
            <a:gdLst>
              <a:gd name="connsiteX0" fmla="*/ 0 w 4495800"/>
              <a:gd name="connsiteY0" fmla="*/ 0 h 2567940"/>
              <a:gd name="connsiteX1" fmla="*/ 4495800 w 4495800"/>
              <a:gd name="connsiteY1" fmla="*/ 0 h 2567940"/>
              <a:gd name="connsiteX2" fmla="*/ 4495800 w 4495800"/>
              <a:gd name="connsiteY2" fmla="*/ 2567940 h 2567940"/>
              <a:gd name="connsiteX3" fmla="*/ 0 w 4495800"/>
              <a:gd name="connsiteY3" fmla="*/ 2567940 h 2567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95800" h="2567940">
                <a:moveTo>
                  <a:pt x="0" y="0"/>
                </a:moveTo>
                <a:lnTo>
                  <a:pt x="4495800" y="0"/>
                </a:lnTo>
                <a:lnTo>
                  <a:pt x="4495800" y="2567940"/>
                </a:lnTo>
                <a:lnTo>
                  <a:pt x="0" y="2567940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 dirty="0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(or strap line) over here. Make sure it’s concise and to the point. Also, do your best to not exceed two lines.</a:t>
            </a:r>
          </a:p>
        </p:txBody>
      </p:sp>
    </p:spTree>
    <p:extLst>
      <p:ext uri="{BB962C8B-B14F-4D97-AF65-F5344CB8AC3E}">
        <p14:creationId xmlns:p14="http://schemas.microsoft.com/office/powerpoint/2010/main" val="282660844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aptop Contr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7D3379F5-E8B4-4D18-AFEB-0F1C1FD066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5790" y="959254"/>
            <a:ext cx="6406935" cy="4007616"/>
          </a:xfrm>
          <a:custGeom>
            <a:avLst/>
            <a:gdLst>
              <a:gd name="connsiteX0" fmla="*/ 0 w 6406935"/>
              <a:gd name="connsiteY0" fmla="*/ 0 h 4007616"/>
              <a:gd name="connsiteX1" fmla="*/ 6406935 w 6406935"/>
              <a:gd name="connsiteY1" fmla="*/ 0 h 4007616"/>
              <a:gd name="connsiteX2" fmla="*/ 6406935 w 6406935"/>
              <a:gd name="connsiteY2" fmla="*/ 4007616 h 4007616"/>
              <a:gd name="connsiteX3" fmla="*/ 0 w 6406935"/>
              <a:gd name="connsiteY3" fmla="*/ 4007616 h 4007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06935" h="4007616">
                <a:moveTo>
                  <a:pt x="0" y="0"/>
                </a:moveTo>
                <a:lnTo>
                  <a:pt x="6406935" y="0"/>
                </a:lnTo>
                <a:lnTo>
                  <a:pt x="6406935" y="4007616"/>
                </a:lnTo>
                <a:lnTo>
                  <a:pt x="0" y="4007616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D804BB7-23CE-4D0D-BED9-76340ED3117D}"/>
              </a:ext>
            </a:extLst>
          </p:cNvPr>
          <p:cNvGrpSpPr/>
          <p:nvPr/>
        </p:nvGrpSpPr>
        <p:grpSpPr>
          <a:xfrm>
            <a:off x="304801" y="6126480"/>
            <a:ext cx="11582400" cy="426715"/>
            <a:chOff x="304801" y="6126480"/>
            <a:chExt cx="11582400" cy="426715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EFFC64D-F2EF-43F6-B0C4-9614C5AC3E79}"/>
                </a:ext>
              </a:extLst>
            </p:cNvPr>
            <p:cNvSpPr/>
            <p:nvPr/>
          </p:nvSpPr>
          <p:spPr>
            <a:xfrm>
              <a:off x="304801" y="6126480"/>
              <a:ext cx="11582400" cy="426715"/>
            </a:xfrm>
            <a:prstGeom prst="rect">
              <a:avLst/>
            </a:prstGeom>
            <a:solidFill>
              <a:srgbClr val="1A49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14E35AC8-6A53-4C18-91F6-B3FD147E3FD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818536" y="6181797"/>
              <a:ext cx="744012" cy="316080"/>
            </a:xfrm>
            <a:prstGeom prst="rect">
              <a:avLst/>
            </a:prstGeom>
          </p:spPr>
        </p:pic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01DE9EEA-05BA-4CFC-9DED-CB90365BA0A5}"/>
                </a:ext>
              </a:extLst>
            </p:cNvPr>
            <p:cNvCxnSpPr>
              <a:cxnSpLocks/>
            </p:cNvCxnSpPr>
            <p:nvPr/>
          </p:nvCxnSpPr>
          <p:spPr>
            <a:xfrm>
              <a:off x="10490857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8A09199C-FAAA-4E68-A512-C7652A2FACC3}"/>
                </a:ext>
              </a:extLst>
            </p:cNvPr>
            <p:cNvCxnSpPr>
              <a:cxnSpLocks/>
            </p:cNvCxnSpPr>
            <p:nvPr/>
          </p:nvCxnSpPr>
          <p:spPr>
            <a:xfrm>
              <a:off x="9523015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1E0404-1886-4A51-A3DF-16EBBC2C6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E7757F-229C-4082-AC04-8AFC6341E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B9162F-D10A-44C6-8C5D-0D86283BB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9627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hone Contr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4C12B0C2-6102-4D4C-8F14-801B3A57894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17489" y="443883"/>
            <a:ext cx="2445150" cy="5191215"/>
          </a:xfrm>
          <a:custGeom>
            <a:avLst/>
            <a:gdLst>
              <a:gd name="connsiteX0" fmla="*/ 0 w 2445150"/>
              <a:gd name="connsiteY0" fmla="*/ 0 h 5191215"/>
              <a:gd name="connsiteX1" fmla="*/ 2445150 w 2445150"/>
              <a:gd name="connsiteY1" fmla="*/ 0 h 5191215"/>
              <a:gd name="connsiteX2" fmla="*/ 2445150 w 2445150"/>
              <a:gd name="connsiteY2" fmla="*/ 5191215 h 5191215"/>
              <a:gd name="connsiteX3" fmla="*/ 0 w 2445150"/>
              <a:gd name="connsiteY3" fmla="*/ 5191215 h 5191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45150" h="5191215">
                <a:moveTo>
                  <a:pt x="0" y="0"/>
                </a:moveTo>
                <a:lnTo>
                  <a:pt x="2445150" y="0"/>
                </a:lnTo>
                <a:lnTo>
                  <a:pt x="2445150" y="5191215"/>
                </a:lnTo>
                <a:lnTo>
                  <a:pt x="0" y="5191215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5552D79-A0ED-46F2-B952-9312641222F3}"/>
              </a:ext>
            </a:extLst>
          </p:cNvPr>
          <p:cNvCxnSpPr/>
          <p:nvPr/>
        </p:nvCxnSpPr>
        <p:spPr>
          <a:xfrm>
            <a:off x="6096000" y="957194"/>
            <a:ext cx="597962" cy="0"/>
          </a:xfrm>
          <a:prstGeom prst="line">
            <a:avLst/>
          </a:prstGeom>
          <a:ln w="76200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A724727F-8E60-4DE9-9156-70DF0E1249E7}"/>
              </a:ext>
            </a:extLst>
          </p:cNvPr>
          <p:cNvGrpSpPr/>
          <p:nvPr/>
        </p:nvGrpSpPr>
        <p:grpSpPr>
          <a:xfrm>
            <a:off x="304801" y="6126480"/>
            <a:ext cx="11582400" cy="426715"/>
            <a:chOff x="304801" y="6126480"/>
            <a:chExt cx="11582400" cy="42671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1AFCAE8-E49C-46FA-9098-87740AA47818}"/>
                </a:ext>
              </a:extLst>
            </p:cNvPr>
            <p:cNvSpPr/>
            <p:nvPr/>
          </p:nvSpPr>
          <p:spPr>
            <a:xfrm>
              <a:off x="304801" y="6126480"/>
              <a:ext cx="11582400" cy="426715"/>
            </a:xfrm>
            <a:prstGeom prst="rect">
              <a:avLst/>
            </a:prstGeom>
            <a:solidFill>
              <a:srgbClr val="1A49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937E0768-65F7-4B01-804B-BCAE95941F6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818536" y="6181797"/>
              <a:ext cx="744012" cy="316080"/>
            </a:xfrm>
            <a:prstGeom prst="rect">
              <a:avLst/>
            </a:prstGeom>
          </p:spPr>
        </p:pic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24C72F61-0E5D-4E32-B81A-FC7789364908}"/>
                </a:ext>
              </a:extLst>
            </p:cNvPr>
            <p:cNvCxnSpPr>
              <a:cxnSpLocks/>
            </p:cNvCxnSpPr>
            <p:nvPr/>
          </p:nvCxnSpPr>
          <p:spPr>
            <a:xfrm>
              <a:off x="10490857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55B68235-C101-4417-947B-BE53725C557F}"/>
                </a:ext>
              </a:extLst>
            </p:cNvPr>
            <p:cNvCxnSpPr>
              <a:cxnSpLocks/>
            </p:cNvCxnSpPr>
            <p:nvPr/>
          </p:nvCxnSpPr>
          <p:spPr>
            <a:xfrm>
              <a:off x="9523015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09552" y="172857"/>
            <a:ext cx="5977647" cy="701731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SLIDE’S HEADER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09552" y="1031273"/>
            <a:ext cx="5977647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(or strap line) over here. Do your best to not exceed two lines.</a:t>
            </a:r>
          </a:p>
        </p:txBody>
      </p:sp>
    </p:spTree>
    <p:extLst>
      <p:ext uri="{BB962C8B-B14F-4D97-AF65-F5344CB8AC3E}">
        <p14:creationId xmlns:p14="http://schemas.microsoft.com/office/powerpoint/2010/main" val="1406611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ransi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28">
            <a:extLst>
              <a:ext uri="{FF2B5EF4-FFF2-40B4-BE49-F238E27FC236}">
                <a16:creationId xmlns:a16="http://schemas.microsoft.com/office/drawing/2014/main" id="{88B42F85-A718-4224-9501-A2799D699649}"/>
              </a:ext>
            </a:extLst>
          </p:cNvPr>
          <p:cNvSpPr/>
          <p:nvPr/>
        </p:nvSpPr>
        <p:spPr>
          <a:xfrm>
            <a:off x="304800" y="304800"/>
            <a:ext cx="11582400" cy="6248400"/>
          </a:xfrm>
          <a:prstGeom prst="rect">
            <a:avLst/>
          </a:prstGeom>
          <a:solidFill>
            <a:srgbClr val="8FBA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737D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399050D-984C-4E19-9E1A-4CD292383A0D}"/>
              </a:ext>
            </a:extLst>
          </p:cNvPr>
          <p:cNvCxnSpPr/>
          <p:nvPr/>
        </p:nvCxnSpPr>
        <p:spPr>
          <a:xfrm>
            <a:off x="5797019" y="3429000"/>
            <a:ext cx="597962" cy="0"/>
          </a:xfrm>
          <a:prstGeom prst="line">
            <a:avLst/>
          </a:prstGeom>
          <a:ln w="76200">
            <a:solidFill>
              <a:srgbClr val="FFC70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11">
            <a:extLst>
              <a:ext uri="{FF2B5EF4-FFF2-40B4-BE49-F238E27FC236}">
                <a16:creationId xmlns:a16="http://schemas.microsoft.com/office/drawing/2014/main" id="{1EBAECF7-164D-4419-B7CB-E458C2AC3121}"/>
              </a:ext>
            </a:extLst>
          </p:cNvPr>
          <p:cNvSpPr/>
          <p:nvPr/>
        </p:nvSpPr>
        <p:spPr>
          <a:xfrm>
            <a:off x="5639445" y="5895975"/>
            <a:ext cx="913111" cy="413727"/>
          </a:xfrm>
          <a:prstGeom prst="rect">
            <a:avLst/>
          </a:prstGeom>
          <a:solidFill>
            <a:srgbClr val="FFC7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3FED0EC0-A31A-4FFB-823C-FF0072D8F4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23994" y="5944798"/>
            <a:ext cx="744012" cy="3160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D8BD7FE-5910-4840-9838-A66DCA5ABA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61397" y="1822430"/>
            <a:ext cx="5074920" cy="1311128"/>
          </a:xfrm>
        </p:spPr>
        <p:txBody>
          <a:bodyPr anchor="t"/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YOUR TRANSITION’S TITLE GOES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0323D5-16CF-4643-8ED4-144A2183D00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556635" y="3589021"/>
            <a:ext cx="5074920" cy="1581912"/>
          </a:xfrm>
        </p:spPr>
        <p:txBody>
          <a:bodyPr>
            <a:noAutofit/>
          </a:bodyPr>
          <a:lstStyle>
            <a:lvl1pPr marL="0" indent="0" algn="ctr">
              <a:buNone/>
              <a:defRPr sz="27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And your transition’s sub-title can go here. This one can go up to three lines!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351EAE2C-00FD-4ECA-B759-9E1521EBD5D8}"/>
              </a:ext>
            </a:extLst>
          </p:cNvPr>
          <p:cNvSpPr/>
          <p:nvPr/>
        </p:nvSpPr>
        <p:spPr>
          <a:xfrm>
            <a:off x="9851151" y="773578"/>
            <a:ext cx="2036049" cy="5310352"/>
          </a:xfrm>
          <a:custGeom>
            <a:avLst/>
            <a:gdLst>
              <a:gd name="connsiteX0" fmla="*/ 2032192 w 2036049"/>
              <a:gd name="connsiteY0" fmla="*/ 0 h 5310352"/>
              <a:gd name="connsiteX1" fmla="*/ 2036049 w 2036049"/>
              <a:gd name="connsiteY1" fmla="*/ 329 h 5310352"/>
              <a:gd name="connsiteX2" fmla="*/ 2036049 w 2036049"/>
              <a:gd name="connsiteY2" fmla="*/ 292973 h 5310352"/>
              <a:gd name="connsiteX3" fmla="*/ 2032192 w 2036049"/>
              <a:gd name="connsiteY3" fmla="*/ 292584 h 5310352"/>
              <a:gd name="connsiteX4" fmla="*/ 1821826 w 2036049"/>
              <a:gd name="connsiteY4" fmla="*/ 502948 h 5310352"/>
              <a:gd name="connsiteX5" fmla="*/ 2032192 w 2036049"/>
              <a:gd name="connsiteY5" fmla="*/ 713313 h 5310352"/>
              <a:gd name="connsiteX6" fmla="*/ 2036049 w 2036049"/>
              <a:gd name="connsiteY6" fmla="*/ 712924 h 5310352"/>
              <a:gd name="connsiteX7" fmla="*/ 2036049 w 2036049"/>
              <a:gd name="connsiteY7" fmla="*/ 5301227 h 5310352"/>
              <a:gd name="connsiteX8" fmla="*/ 2030823 w 2036049"/>
              <a:gd name="connsiteY8" fmla="*/ 5310352 h 5310352"/>
              <a:gd name="connsiteX9" fmla="*/ 373375 w 2036049"/>
              <a:gd name="connsiteY9" fmla="*/ 3909180 h 5310352"/>
              <a:gd name="connsiteX10" fmla="*/ 223441 w 2036049"/>
              <a:gd name="connsiteY10" fmla="*/ 4056375 h 5310352"/>
              <a:gd name="connsiteX11" fmla="*/ 40774 w 2036049"/>
              <a:gd name="connsiteY11" fmla="*/ 2889626 h 5310352"/>
              <a:gd name="connsiteX12" fmla="*/ 1019445 w 2036049"/>
              <a:gd name="connsiteY12" fmla="*/ 3606579 h 5310352"/>
              <a:gd name="connsiteX13" fmla="*/ 675157 w 2036049"/>
              <a:gd name="connsiteY13" fmla="*/ 3666546 h 5310352"/>
              <a:gd name="connsiteX14" fmla="*/ 1071257 w 2036049"/>
              <a:gd name="connsiteY14" fmla="*/ 4048191 h 5310352"/>
              <a:gd name="connsiteX15" fmla="*/ 1669566 w 2036049"/>
              <a:gd name="connsiteY15" fmla="*/ 3523594 h 5310352"/>
              <a:gd name="connsiteX16" fmla="*/ 1721159 w 2036049"/>
              <a:gd name="connsiteY16" fmla="*/ 2294770 h 5310352"/>
              <a:gd name="connsiteX17" fmla="*/ 1730492 w 2036049"/>
              <a:gd name="connsiteY17" fmla="*/ 1758294 h 5310352"/>
              <a:gd name="connsiteX18" fmla="*/ 506968 w 2036049"/>
              <a:gd name="connsiteY18" fmla="*/ 1758294 h 5310352"/>
              <a:gd name="connsiteX19" fmla="*/ 506968 w 2036049"/>
              <a:gd name="connsiteY19" fmla="*/ 1292158 h 5310352"/>
              <a:gd name="connsiteX20" fmla="*/ 1738347 w 2036049"/>
              <a:gd name="connsiteY20" fmla="*/ 1292158 h 5310352"/>
              <a:gd name="connsiteX21" fmla="*/ 1744204 w 2036049"/>
              <a:gd name="connsiteY21" fmla="*/ 915330 h 5310352"/>
              <a:gd name="connsiteX22" fmla="*/ 1744724 w 2036049"/>
              <a:gd name="connsiteY22" fmla="*/ 915330 h 5310352"/>
              <a:gd name="connsiteX23" fmla="*/ 1529212 w 2036049"/>
              <a:gd name="connsiteY23" fmla="*/ 502948 h 5310352"/>
              <a:gd name="connsiteX24" fmla="*/ 2032192 w 2036049"/>
              <a:gd name="connsiteY24" fmla="*/ 0 h 5310352"/>
              <a:gd name="connsiteX25" fmla="*/ 1714727 w 2036049"/>
              <a:gd name="connsiteY25" fmla="*/ 2652767 h 5310352"/>
              <a:gd name="connsiteX26" fmla="*/ 1706406 w 2036049"/>
              <a:gd name="connsiteY26" fmla="*/ 3086224 h 5310352"/>
              <a:gd name="connsiteX27" fmla="*/ 1714727 w 2036049"/>
              <a:gd name="connsiteY27" fmla="*/ 2652767 h 5310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036049" h="5310352">
                <a:moveTo>
                  <a:pt x="2032192" y="0"/>
                </a:moveTo>
                <a:lnTo>
                  <a:pt x="2036049" y="329"/>
                </a:lnTo>
                <a:lnTo>
                  <a:pt x="2036049" y="292973"/>
                </a:lnTo>
                <a:lnTo>
                  <a:pt x="2032192" y="292584"/>
                </a:lnTo>
                <a:cubicBezTo>
                  <a:pt x="1916006" y="292584"/>
                  <a:pt x="1821826" y="386791"/>
                  <a:pt x="1821826" y="502948"/>
                </a:cubicBezTo>
                <a:cubicBezTo>
                  <a:pt x="1821826" y="619133"/>
                  <a:pt x="1916006" y="713313"/>
                  <a:pt x="2032192" y="713313"/>
                </a:cubicBezTo>
                <a:lnTo>
                  <a:pt x="2036049" y="712924"/>
                </a:lnTo>
                <a:lnTo>
                  <a:pt x="2036049" y="5301227"/>
                </a:lnTo>
                <a:lnTo>
                  <a:pt x="2030823" y="5310352"/>
                </a:lnTo>
                <a:cubicBezTo>
                  <a:pt x="1962672" y="5127713"/>
                  <a:pt x="746839" y="4726991"/>
                  <a:pt x="373375" y="3909180"/>
                </a:cubicBezTo>
                <a:cubicBezTo>
                  <a:pt x="357008" y="3928257"/>
                  <a:pt x="288856" y="3993671"/>
                  <a:pt x="223441" y="4056375"/>
                </a:cubicBezTo>
                <a:cubicBezTo>
                  <a:pt x="2620" y="3846476"/>
                  <a:pt x="-46455" y="3173123"/>
                  <a:pt x="40774" y="2889626"/>
                </a:cubicBezTo>
                <a:cubicBezTo>
                  <a:pt x="112812" y="2943517"/>
                  <a:pt x="749576" y="3383022"/>
                  <a:pt x="1019445" y="3606579"/>
                </a:cubicBezTo>
                <a:cubicBezTo>
                  <a:pt x="984001" y="3609316"/>
                  <a:pt x="738656" y="3658363"/>
                  <a:pt x="675157" y="3666546"/>
                </a:cubicBezTo>
                <a:cubicBezTo>
                  <a:pt x="698887" y="3688360"/>
                  <a:pt x="943028" y="3986773"/>
                  <a:pt x="1071257" y="4048191"/>
                </a:cubicBezTo>
                <a:cubicBezTo>
                  <a:pt x="1409058" y="4210057"/>
                  <a:pt x="1585266" y="4121105"/>
                  <a:pt x="1669566" y="3523594"/>
                </a:cubicBezTo>
                <a:cubicBezTo>
                  <a:pt x="812445" y="3324040"/>
                  <a:pt x="725709" y="2551992"/>
                  <a:pt x="1721159" y="2294770"/>
                </a:cubicBezTo>
                <a:cubicBezTo>
                  <a:pt x="1724279" y="2118015"/>
                  <a:pt x="1727481" y="1933214"/>
                  <a:pt x="1730492" y="1758294"/>
                </a:cubicBezTo>
                <a:lnTo>
                  <a:pt x="506968" y="1758294"/>
                </a:lnTo>
                <a:lnTo>
                  <a:pt x="506968" y="1292158"/>
                </a:lnTo>
                <a:lnTo>
                  <a:pt x="1738347" y="1292158"/>
                </a:lnTo>
                <a:cubicBezTo>
                  <a:pt x="1741905" y="1078919"/>
                  <a:pt x="1744204" y="931177"/>
                  <a:pt x="1744204" y="915330"/>
                </a:cubicBezTo>
                <a:lnTo>
                  <a:pt x="1744724" y="915330"/>
                </a:lnTo>
                <a:cubicBezTo>
                  <a:pt x="1614552" y="824434"/>
                  <a:pt x="1529212" y="673763"/>
                  <a:pt x="1529212" y="502948"/>
                </a:cubicBezTo>
                <a:cubicBezTo>
                  <a:pt x="1529212" y="225172"/>
                  <a:pt x="1754413" y="0"/>
                  <a:pt x="2032192" y="0"/>
                </a:cubicBezTo>
                <a:close/>
                <a:moveTo>
                  <a:pt x="1714727" y="2652767"/>
                </a:moveTo>
                <a:cubicBezTo>
                  <a:pt x="1372519" y="2767392"/>
                  <a:pt x="1373586" y="2979016"/>
                  <a:pt x="1706406" y="3086224"/>
                </a:cubicBezTo>
                <a:cubicBezTo>
                  <a:pt x="1708431" y="2990019"/>
                  <a:pt x="1711360" y="2835872"/>
                  <a:pt x="1714727" y="2652767"/>
                </a:cubicBezTo>
                <a:close/>
              </a:path>
            </a:pathLst>
          </a:custGeom>
          <a:solidFill>
            <a:srgbClr val="FFFFFF">
              <a:alpha val="40000"/>
            </a:srgbClr>
          </a:solidFill>
          <a:ln w="2471" cap="flat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B66B2957-0EBB-4DDE-BE9C-E4A4317CC92A}"/>
              </a:ext>
            </a:extLst>
          </p:cNvPr>
          <p:cNvSpPr/>
          <p:nvPr/>
        </p:nvSpPr>
        <p:spPr>
          <a:xfrm>
            <a:off x="304800" y="773907"/>
            <a:ext cx="2025597" cy="5300898"/>
          </a:xfrm>
          <a:custGeom>
            <a:avLst/>
            <a:gdLst>
              <a:gd name="connsiteX0" fmla="*/ 0 w 2025597"/>
              <a:gd name="connsiteY0" fmla="*/ 0 h 5300898"/>
              <a:gd name="connsiteX1" fmla="*/ 82086 w 2025597"/>
              <a:gd name="connsiteY1" fmla="*/ 6998 h 5300898"/>
              <a:gd name="connsiteX2" fmla="*/ 482728 w 2025597"/>
              <a:gd name="connsiteY2" fmla="*/ 377402 h 5300898"/>
              <a:gd name="connsiteX3" fmla="*/ 1197880 w 2025597"/>
              <a:gd name="connsiteY3" fmla="*/ 1291829 h 5300898"/>
              <a:gd name="connsiteX4" fmla="*/ 1521394 w 2025597"/>
              <a:gd name="connsiteY4" fmla="*/ 1291829 h 5300898"/>
              <a:gd name="connsiteX5" fmla="*/ 1521394 w 2025597"/>
              <a:gd name="connsiteY5" fmla="*/ 1757965 h 5300898"/>
              <a:gd name="connsiteX6" fmla="*/ 1184222 w 2025597"/>
              <a:gd name="connsiteY6" fmla="*/ 1757965 h 5300898"/>
              <a:gd name="connsiteX7" fmla="*/ 308736 w 2025597"/>
              <a:gd name="connsiteY7" fmla="*/ 2534502 h 5300898"/>
              <a:gd name="connsiteX8" fmla="*/ 321929 w 2025597"/>
              <a:gd name="connsiteY8" fmla="*/ 3191898 h 5300898"/>
              <a:gd name="connsiteX9" fmla="*/ 324502 w 2025597"/>
              <a:gd name="connsiteY9" fmla="*/ 3224687 h 5300898"/>
              <a:gd name="connsiteX10" fmla="*/ 1084212 w 2025597"/>
              <a:gd name="connsiteY10" fmla="*/ 3949687 h 5300898"/>
              <a:gd name="connsiteX11" fmla="*/ 1350441 w 2025597"/>
              <a:gd name="connsiteY11" fmla="*/ 3666217 h 5300898"/>
              <a:gd name="connsiteX12" fmla="*/ 1006180 w 2025597"/>
              <a:gd name="connsiteY12" fmla="*/ 3606250 h 5300898"/>
              <a:gd name="connsiteX13" fmla="*/ 1984824 w 2025597"/>
              <a:gd name="connsiteY13" fmla="*/ 2889297 h 5300898"/>
              <a:gd name="connsiteX14" fmla="*/ 1802184 w 2025597"/>
              <a:gd name="connsiteY14" fmla="*/ 4056046 h 5300898"/>
              <a:gd name="connsiteX15" fmla="*/ 1652223 w 2025597"/>
              <a:gd name="connsiteY15" fmla="*/ 3908851 h 5300898"/>
              <a:gd name="connsiteX16" fmla="*/ 1191831 w 2025597"/>
              <a:gd name="connsiteY16" fmla="*/ 4495223 h 5300898"/>
              <a:gd name="connsiteX17" fmla="*/ 809882 w 2025597"/>
              <a:gd name="connsiteY17" fmla="*/ 5131489 h 5300898"/>
              <a:gd name="connsiteX18" fmla="*/ 893771 w 2025597"/>
              <a:gd name="connsiteY18" fmla="*/ 4726033 h 5300898"/>
              <a:gd name="connsiteX19" fmla="*/ 6748 w 2025597"/>
              <a:gd name="connsiteY19" fmla="*/ 5289114 h 5300898"/>
              <a:gd name="connsiteX20" fmla="*/ 0 w 2025597"/>
              <a:gd name="connsiteY20" fmla="*/ 5300898 h 5300898"/>
              <a:gd name="connsiteX21" fmla="*/ 0 w 2025597"/>
              <a:gd name="connsiteY21" fmla="*/ 712595 h 5300898"/>
              <a:gd name="connsiteX22" fmla="*/ 38541 w 2025597"/>
              <a:gd name="connsiteY22" fmla="*/ 708710 h 5300898"/>
              <a:gd name="connsiteX23" fmla="*/ 206537 w 2025597"/>
              <a:gd name="connsiteY23" fmla="*/ 502619 h 5300898"/>
              <a:gd name="connsiteX24" fmla="*/ 38541 w 2025597"/>
              <a:gd name="connsiteY24" fmla="*/ 296530 h 5300898"/>
              <a:gd name="connsiteX25" fmla="*/ 0 w 2025597"/>
              <a:gd name="connsiteY25" fmla="*/ 292644 h 5300898"/>
              <a:gd name="connsiteX26" fmla="*/ 0 w 2025597"/>
              <a:gd name="connsiteY26" fmla="*/ 0 h 5300898"/>
              <a:gd name="connsiteX27" fmla="*/ 419394 w 2025597"/>
              <a:gd name="connsiteY27" fmla="*/ 773635 h 5300898"/>
              <a:gd name="connsiteX28" fmla="*/ 281421 w 2025597"/>
              <a:gd name="connsiteY28" fmla="*/ 916643 h 5300898"/>
              <a:gd name="connsiteX29" fmla="*/ 287251 w 2025597"/>
              <a:gd name="connsiteY29" fmla="*/ 1291829 h 5300898"/>
              <a:gd name="connsiteX30" fmla="*/ 809554 w 2025597"/>
              <a:gd name="connsiteY30" fmla="*/ 1291829 h 5300898"/>
              <a:gd name="connsiteX31" fmla="*/ 419394 w 2025597"/>
              <a:gd name="connsiteY31" fmla="*/ 773635 h 5300898"/>
              <a:gd name="connsiteX32" fmla="*/ 295106 w 2025597"/>
              <a:gd name="connsiteY32" fmla="*/ 1757965 h 5300898"/>
              <a:gd name="connsiteX33" fmla="*/ 302250 w 2025597"/>
              <a:gd name="connsiteY33" fmla="*/ 2169060 h 5300898"/>
              <a:gd name="connsiteX34" fmla="*/ 777120 w 2025597"/>
              <a:gd name="connsiteY34" fmla="*/ 1757965 h 5300898"/>
              <a:gd name="connsiteX35" fmla="*/ 295106 w 2025597"/>
              <a:gd name="connsiteY35" fmla="*/ 1757965 h 5300898"/>
              <a:gd name="connsiteX36" fmla="*/ 384086 w 2025597"/>
              <a:gd name="connsiteY36" fmla="*/ 3687456 h 5300898"/>
              <a:gd name="connsiteX37" fmla="*/ 749340 w 2025597"/>
              <a:gd name="connsiteY37" fmla="*/ 4116041 h 5300898"/>
              <a:gd name="connsiteX38" fmla="*/ 384086 w 2025597"/>
              <a:gd name="connsiteY38" fmla="*/ 3687456 h 5300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2025597" h="5300898">
                <a:moveTo>
                  <a:pt x="0" y="0"/>
                </a:moveTo>
                <a:lnTo>
                  <a:pt x="82086" y="6998"/>
                </a:lnTo>
                <a:cubicBezTo>
                  <a:pt x="277519" y="40718"/>
                  <a:pt x="433968" y="187466"/>
                  <a:pt x="482728" y="377402"/>
                </a:cubicBezTo>
                <a:cubicBezTo>
                  <a:pt x="724351" y="483105"/>
                  <a:pt x="1113334" y="798104"/>
                  <a:pt x="1197880" y="1291829"/>
                </a:cubicBezTo>
                <a:lnTo>
                  <a:pt x="1521394" y="1291829"/>
                </a:lnTo>
                <a:lnTo>
                  <a:pt x="1521394" y="1757965"/>
                </a:lnTo>
                <a:lnTo>
                  <a:pt x="1184222" y="1757965"/>
                </a:lnTo>
                <a:cubicBezTo>
                  <a:pt x="1097432" y="2124228"/>
                  <a:pt x="820310" y="2408847"/>
                  <a:pt x="308736" y="2534502"/>
                </a:cubicBezTo>
                <a:cubicBezTo>
                  <a:pt x="315223" y="2893567"/>
                  <a:pt x="320642" y="3174628"/>
                  <a:pt x="321929" y="3191898"/>
                </a:cubicBezTo>
                <a:cubicBezTo>
                  <a:pt x="322750" y="3203120"/>
                  <a:pt x="323653" y="3213684"/>
                  <a:pt x="324502" y="3224687"/>
                </a:cubicBezTo>
                <a:cubicBezTo>
                  <a:pt x="657787" y="3357923"/>
                  <a:pt x="937427" y="3635070"/>
                  <a:pt x="1084212" y="3949687"/>
                </a:cubicBezTo>
                <a:cubicBezTo>
                  <a:pt x="1203655" y="3839003"/>
                  <a:pt x="1333471" y="3681818"/>
                  <a:pt x="1350441" y="3666217"/>
                </a:cubicBezTo>
                <a:cubicBezTo>
                  <a:pt x="1286942" y="3658034"/>
                  <a:pt x="1041597" y="3608987"/>
                  <a:pt x="1006180" y="3606250"/>
                </a:cubicBezTo>
                <a:cubicBezTo>
                  <a:pt x="1276049" y="3382693"/>
                  <a:pt x="1912813" y="2943188"/>
                  <a:pt x="1984824" y="2889297"/>
                </a:cubicBezTo>
                <a:cubicBezTo>
                  <a:pt x="2072052" y="3172794"/>
                  <a:pt x="2022978" y="3846147"/>
                  <a:pt x="1802184" y="4056046"/>
                </a:cubicBezTo>
                <a:cubicBezTo>
                  <a:pt x="1736742" y="3993342"/>
                  <a:pt x="1668618" y="3927928"/>
                  <a:pt x="1652223" y="3908851"/>
                </a:cubicBezTo>
                <a:cubicBezTo>
                  <a:pt x="1549065" y="4134734"/>
                  <a:pt x="1381588" y="4328787"/>
                  <a:pt x="1191831" y="4495223"/>
                </a:cubicBezTo>
                <a:cubicBezTo>
                  <a:pt x="1171714" y="4733641"/>
                  <a:pt x="1055063" y="4959963"/>
                  <a:pt x="809882" y="5131489"/>
                </a:cubicBezTo>
                <a:cubicBezTo>
                  <a:pt x="867715" y="5032055"/>
                  <a:pt x="896043" y="4887542"/>
                  <a:pt x="893771" y="4726033"/>
                </a:cubicBezTo>
                <a:cubicBezTo>
                  <a:pt x="493612" y="5003306"/>
                  <a:pt x="88642" y="5180100"/>
                  <a:pt x="6748" y="5289114"/>
                </a:cubicBezTo>
                <a:lnTo>
                  <a:pt x="0" y="5300898"/>
                </a:lnTo>
                <a:lnTo>
                  <a:pt x="0" y="712595"/>
                </a:lnTo>
                <a:lnTo>
                  <a:pt x="38541" y="708710"/>
                </a:lnTo>
                <a:cubicBezTo>
                  <a:pt x="134409" y="689095"/>
                  <a:pt x="206537" y="604281"/>
                  <a:pt x="206537" y="502619"/>
                </a:cubicBezTo>
                <a:cubicBezTo>
                  <a:pt x="206537" y="400982"/>
                  <a:pt x="134409" y="316150"/>
                  <a:pt x="38541" y="296530"/>
                </a:cubicBezTo>
                <a:lnTo>
                  <a:pt x="0" y="292644"/>
                </a:lnTo>
                <a:lnTo>
                  <a:pt x="0" y="0"/>
                </a:lnTo>
                <a:close/>
                <a:moveTo>
                  <a:pt x="419394" y="773635"/>
                </a:moveTo>
                <a:cubicBezTo>
                  <a:pt x="383265" y="829963"/>
                  <a:pt x="336435" y="878681"/>
                  <a:pt x="281421" y="916643"/>
                </a:cubicBezTo>
                <a:cubicBezTo>
                  <a:pt x="281531" y="937991"/>
                  <a:pt x="283802" y="1083407"/>
                  <a:pt x="287251" y="1291829"/>
                </a:cubicBezTo>
                <a:lnTo>
                  <a:pt x="809554" y="1291829"/>
                </a:lnTo>
                <a:cubicBezTo>
                  <a:pt x="773343" y="1102648"/>
                  <a:pt x="664876" y="921542"/>
                  <a:pt x="419394" y="773635"/>
                </a:cubicBezTo>
                <a:close/>
                <a:moveTo>
                  <a:pt x="295106" y="1757965"/>
                </a:moveTo>
                <a:cubicBezTo>
                  <a:pt x="297405" y="1891885"/>
                  <a:pt x="299841" y="2031581"/>
                  <a:pt x="302250" y="2169060"/>
                </a:cubicBezTo>
                <a:cubicBezTo>
                  <a:pt x="595246" y="2071076"/>
                  <a:pt x="721586" y="1905680"/>
                  <a:pt x="777120" y="1757965"/>
                </a:cubicBezTo>
                <a:lnTo>
                  <a:pt x="295106" y="1757965"/>
                </a:lnTo>
                <a:close/>
                <a:moveTo>
                  <a:pt x="384086" y="3687456"/>
                </a:moveTo>
                <a:cubicBezTo>
                  <a:pt x="453770" y="4023449"/>
                  <a:pt x="568451" y="4139962"/>
                  <a:pt x="749340" y="4116041"/>
                </a:cubicBezTo>
                <a:cubicBezTo>
                  <a:pt x="665286" y="3942023"/>
                  <a:pt x="544037" y="3787520"/>
                  <a:pt x="384086" y="3687456"/>
                </a:cubicBezTo>
                <a:close/>
              </a:path>
            </a:pathLst>
          </a:custGeom>
          <a:solidFill>
            <a:srgbClr val="FFFFFF">
              <a:alpha val="40000"/>
            </a:srgbClr>
          </a:solidFill>
          <a:ln w="2471" cap="flat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195186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one 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BB31B51-AFCD-49A3-8B3E-0CA88E8A75A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959658" y="2175029"/>
            <a:ext cx="2272684" cy="3947467"/>
          </a:xfrm>
          <a:custGeom>
            <a:avLst/>
            <a:gdLst>
              <a:gd name="connsiteX0" fmla="*/ 0 w 2272684"/>
              <a:gd name="connsiteY0" fmla="*/ 0 h 3947467"/>
              <a:gd name="connsiteX1" fmla="*/ 2272684 w 2272684"/>
              <a:gd name="connsiteY1" fmla="*/ 0 h 3947467"/>
              <a:gd name="connsiteX2" fmla="*/ 2272684 w 2272684"/>
              <a:gd name="connsiteY2" fmla="*/ 3947467 h 3947467"/>
              <a:gd name="connsiteX3" fmla="*/ 0 w 2272684"/>
              <a:gd name="connsiteY3" fmla="*/ 3947467 h 3947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72684" h="3947467">
                <a:moveTo>
                  <a:pt x="0" y="0"/>
                </a:moveTo>
                <a:lnTo>
                  <a:pt x="2272684" y="0"/>
                </a:lnTo>
                <a:lnTo>
                  <a:pt x="2272684" y="3947467"/>
                </a:lnTo>
                <a:lnTo>
                  <a:pt x="0" y="3947467"/>
                </a:lnTo>
                <a:close/>
              </a:path>
            </a:pathLst>
          </a:cu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2000">
                <a:schemeClr val="accent5">
                  <a:lumMod val="40000"/>
                  <a:lumOff val="60000"/>
                </a:schemeClr>
              </a:gs>
            </a:gsLst>
            <a:lin ang="2700000" scaled="1"/>
          </a:gra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 dirty="0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(or strap line) over here. Make sure it’s concise and to the point. Also, do your best to not exceed two lines.</a:t>
            </a:r>
          </a:p>
        </p:txBody>
      </p:sp>
    </p:spTree>
    <p:extLst>
      <p:ext uri="{BB962C8B-B14F-4D97-AF65-F5344CB8AC3E}">
        <p14:creationId xmlns:p14="http://schemas.microsoft.com/office/powerpoint/2010/main" val="320900805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AD804BB7-23CE-4D0D-BED9-76340ED3117D}"/>
              </a:ext>
            </a:extLst>
          </p:cNvPr>
          <p:cNvGrpSpPr/>
          <p:nvPr/>
        </p:nvGrpSpPr>
        <p:grpSpPr>
          <a:xfrm>
            <a:off x="304801" y="6126480"/>
            <a:ext cx="11582400" cy="426715"/>
            <a:chOff x="304801" y="6126480"/>
            <a:chExt cx="11582400" cy="426715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EFFC64D-F2EF-43F6-B0C4-9614C5AC3E79}"/>
                </a:ext>
              </a:extLst>
            </p:cNvPr>
            <p:cNvSpPr/>
            <p:nvPr/>
          </p:nvSpPr>
          <p:spPr>
            <a:xfrm>
              <a:off x="304801" y="6126480"/>
              <a:ext cx="11582400" cy="426715"/>
            </a:xfrm>
            <a:prstGeom prst="rect">
              <a:avLst/>
            </a:prstGeom>
            <a:solidFill>
              <a:srgbClr val="1A49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14E35AC8-6A53-4C18-91F6-B3FD147E3FD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818536" y="6181797"/>
              <a:ext cx="744012" cy="316080"/>
            </a:xfrm>
            <a:prstGeom prst="rect">
              <a:avLst/>
            </a:prstGeom>
          </p:spPr>
        </p:pic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01DE9EEA-05BA-4CFC-9DED-CB90365BA0A5}"/>
                </a:ext>
              </a:extLst>
            </p:cNvPr>
            <p:cNvCxnSpPr>
              <a:cxnSpLocks/>
            </p:cNvCxnSpPr>
            <p:nvPr/>
          </p:nvCxnSpPr>
          <p:spPr>
            <a:xfrm>
              <a:off x="10490857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8A09199C-FAAA-4E68-A512-C7652A2FACC3}"/>
                </a:ext>
              </a:extLst>
            </p:cNvPr>
            <p:cNvCxnSpPr>
              <a:cxnSpLocks/>
            </p:cNvCxnSpPr>
            <p:nvPr/>
          </p:nvCxnSpPr>
          <p:spPr>
            <a:xfrm>
              <a:off x="9523015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1E0404-1886-4A51-A3DF-16EBBC2C6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E7757F-229C-4082-AC04-8AFC6341E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B9162F-D10A-44C6-8C5D-0D86283BB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687177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Green half">
    <p:bg bwMode="grayWhite">
      <p:bgPr>
        <a:gradFill>
          <a:gsLst>
            <a:gs pos="0">
              <a:schemeClr val="tx2"/>
            </a:gs>
            <a:gs pos="10000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8" t="8741" r="101" b="27"/>
          <a:stretch/>
        </p:blipFill>
        <p:spPr bwMode="ltGray">
          <a:xfrm flipH="1">
            <a:off x="5689582" y="0"/>
            <a:ext cx="416951" cy="685800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>
              <a:lnSpc>
                <a:spcPct val="90000"/>
              </a:lnSpc>
              <a:spcAft>
                <a:spcPts val="1000"/>
              </a:spcAft>
            </a:pPr>
            <a:endParaRPr lang="en-US" sz="1200" dirty="0">
              <a:solidFill>
                <a:schemeClr val="bg1"/>
              </a:solidFill>
              <a:latin typeface="+mn-lt"/>
              <a:sym typeface="Trebuchet MS" panose="020B0603020202020204" pitchFamily="34" charset="0"/>
            </a:endParaRPr>
          </a:p>
        </p:txBody>
      </p:sp>
      <p:sp>
        <p:nvSpPr>
          <p:cNvPr id="13" name="Picture Placeholder 18"/>
          <p:cNvSpPr>
            <a:spLocks noGrp="1"/>
          </p:cNvSpPr>
          <p:nvPr>
            <p:ph type="pic" sz="quarter" idx="14" hasCustomPrompt="1"/>
          </p:nvPr>
        </p:nvSpPr>
        <p:spPr>
          <a:xfrm>
            <a:off x="6092021" y="0"/>
            <a:ext cx="6099977" cy="6858000"/>
          </a:xfrm>
          <a:prstGeom prst="rect">
            <a:avLst/>
          </a:prstGeom>
          <a:noFill/>
        </p:spPr>
        <p:txBody>
          <a:bodyPr lIns="914400" tIns="914400" rIns="914400" bIns="914400"/>
          <a:lstStyle>
            <a:lvl1pPr algn="ctr">
              <a:defRPr sz="1800" baseline="0">
                <a:latin typeface="Trebuchet MS" panose="020B0603020202020204" pitchFamily="34" charset="0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Click icon below to insert an image or remove this placeholder to use the whitespace in another way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630000" y="1785600"/>
            <a:ext cx="4388400" cy="3286800"/>
          </a:xfrm>
          <a:prstGeom prst="rect">
            <a:avLst/>
          </a:prstGeom>
          <a:noFill/>
        </p:spPr>
        <p:txBody>
          <a:bodyPr wrap="square" lIns="0" tIns="0" rIns="320040" bIns="0" anchor="ctr">
            <a:noAutofit/>
          </a:bodyPr>
          <a:lstStyle>
            <a:lvl1pPr>
              <a:defRPr sz="4400">
                <a:solidFill>
                  <a:schemeClr val="bg1"/>
                </a:solidFill>
                <a:latin typeface="+mj-lt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67872" y="6405036"/>
            <a:ext cx="381000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CF27A5-1A5B-48D3-A060-2758FFBB1ADD}" type="slidenum">
              <a:rPr lang="en-US" sz="1000" kern="120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Trebuchet MS" panose="020B0603020202020204" pitchFamily="34" charset="0"/>
              </a:rPr>
              <a:pPr marL="0" marR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en-US" sz="800" kern="12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  <a:sym typeface="Trebuchet MS" panose="020B0603020202020204" pitchFamily="34" charset="0"/>
            </a:endParaRPr>
          </a:p>
        </p:txBody>
      </p:sp>
      <p:sp>
        <p:nvSpPr>
          <p:cNvPr id="16" name="Date Placeholder 2"/>
          <p:cNvSpPr>
            <a:spLocks noGrp="1"/>
          </p:cNvSpPr>
          <p:nvPr>
            <p:ph type="dt" sz="half" idx="15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defRPr>
            </a:lvl1pPr>
          </a:lstStyle>
          <a:p>
            <a:r>
              <a:rPr lang="en-US" dirty="0"/>
              <a:t>1/19/2021</a:t>
            </a:r>
          </a:p>
        </p:txBody>
      </p:sp>
      <p:sp>
        <p:nvSpPr>
          <p:cNvPr id="21" name="Copyright"/>
          <p:cNvSpPr txBox="1"/>
          <p:nvPr/>
        </p:nvSpPr>
        <p:spPr>
          <a:xfrm rot="16200000">
            <a:off x="9486900" y="3921600"/>
            <a:ext cx="5133975" cy="987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 dirty="0">
                <a:solidFill>
                  <a:schemeClr val="bg1">
                    <a:lumMod val="50000"/>
                  </a:schemeClr>
                </a:solidFill>
                <a:latin typeface="+mn-lt"/>
                <a:sym typeface="Trebuchet MS" panose="020B0603020202020204" pitchFamily="34" charset="0"/>
              </a:rPr>
              <a:t>Copyright © 2020 by Boston Consulting Group. All rights reserved.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F2A0CE-18CD-4290-B465-1C0CC55EC358}"/>
              </a:ext>
            </a:extLst>
          </p:cNvPr>
          <p:cNvSpPr/>
          <p:nvPr/>
        </p:nvSpPr>
        <p:spPr>
          <a:xfrm>
            <a:off x="3572943" y="76200"/>
            <a:ext cx="5046115" cy="434283"/>
          </a:xfrm>
          <a:prstGeom prst="rect">
            <a:avLst/>
          </a:prstGeom>
          <a:solidFill>
            <a:schemeClr val="bg1"/>
          </a:solidFill>
          <a:ln w="9525" cap="rnd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400" dirty="0">
                <a:solidFill>
                  <a:srgbClr val="FF0000"/>
                </a:solidFill>
              </a:rPr>
              <a:t>Confidential Working Document Draft RIGL §38-2-2(4)(E),(K)</a:t>
            </a:r>
          </a:p>
          <a:p>
            <a:pPr algn="ctr"/>
            <a:r>
              <a:rPr lang="en-US" sz="1400" dirty="0">
                <a:solidFill>
                  <a:srgbClr val="FF0000"/>
                </a:solidFill>
              </a:rPr>
              <a:t>For client use only, not for distribution</a:t>
            </a:r>
          </a:p>
        </p:txBody>
      </p:sp>
    </p:spTree>
    <p:extLst>
      <p:ext uri="{BB962C8B-B14F-4D97-AF65-F5344CB8AC3E}">
        <p14:creationId xmlns:p14="http://schemas.microsoft.com/office/powerpoint/2010/main" val="2209603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BDF11-CD7B-474C-BAE8-0C06736B36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5AFAA7-27D1-4276-A481-283E6BD9ED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FEF313-93F9-44D1-A775-5E08F0F61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C36A3D-438D-4C91-8C92-3AC90F592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A909DB-398E-4C9C-9DBA-AE6A6F747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8042C-8F59-4C3F-B706-94E1733DE21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602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ransiti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28">
            <a:extLst>
              <a:ext uri="{FF2B5EF4-FFF2-40B4-BE49-F238E27FC236}">
                <a16:creationId xmlns:a16="http://schemas.microsoft.com/office/drawing/2014/main" id="{88B42F85-A718-4224-9501-A2799D699649}"/>
              </a:ext>
            </a:extLst>
          </p:cNvPr>
          <p:cNvSpPr/>
          <p:nvPr/>
        </p:nvSpPr>
        <p:spPr>
          <a:xfrm>
            <a:off x="304800" y="304800"/>
            <a:ext cx="11582400" cy="6248400"/>
          </a:xfrm>
          <a:prstGeom prst="rect">
            <a:avLst/>
          </a:prstGeom>
          <a:solidFill>
            <a:srgbClr val="FFC7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3737DD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399050D-984C-4E19-9E1A-4CD292383A0D}"/>
              </a:ext>
            </a:extLst>
          </p:cNvPr>
          <p:cNvCxnSpPr/>
          <p:nvPr/>
        </p:nvCxnSpPr>
        <p:spPr>
          <a:xfrm>
            <a:off x="5797019" y="3429000"/>
            <a:ext cx="597962" cy="0"/>
          </a:xfrm>
          <a:prstGeom prst="line">
            <a:avLst/>
          </a:prstGeom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11">
            <a:extLst>
              <a:ext uri="{FF2B5EF4-FFF2-40B4-BE49-F238E27FC236}">
                <a16:creationId xmlns:a16="http://schemas.microsoft.com/office/drawing/2014/main" id="{1EBAECF7-164D-4419-B7CB-E458C2AC3121}"/>
              </a:ext>
            </a:extLst>
          </p:cNvPr>
          <p:cNvSpPr/>
          <p:nvPr/>
        </p:nvSpPr>
        <p:spPr>
          <a:xfrm>
            <a:off x="5639445" y="5895975"/>
            <a:ext cx="913111" cy="413727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3FED0EC0-A31A-4FFB-823C-FF0072D8F4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23994" y="5944798"/>
            <a:ext cx="744012" cy="3160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D8BD7FE-5910-4840-9838-A66DCA5ABA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61397" y="1822430"/>
            <a:ext cx="5074920" cy="1311128"/>
          </a:xfrm>
        </p:spPr>
        <p:txBody>
          <a:bodyPr anchor="t"/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YOUR TRANSITION’S TITLE GOES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0323D5-16CF-4643-8ED4-144A2183D00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556635" y="3589021"/>
            <a:ext cx="5074920" cy="1581912"/>
          </a:xfrm>
        </p:spPr>
        <p:txBody>
          <a:bodyPr>
            <a:noAutofit/>
          </a:bodyPr>
          <a:lstStyle>
            <a:lvl1pPr marL="0" indent="0" algn="ctr">
              <a:buNone/>
              <a:defRPr sz="27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And your transition’s sub-title can go here. This one can go up to three lines!</a:t>
            </a: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1B00F4F4-2DC0-444B-A711-A5D176996831}"/>
              </a:ext>
            </a:extLst>
          </p:cNvPr>
          <p:cNvSpPr/>
          <p:nvPr/>
        </p:nvSpPr>
        <p:spPr>
          <a:xfrm>
            <a:off x="9851151" y="773578"/>
            <a:ext cx="2036049" cy="5310352"/>
          </a:xfrm>
          <a:custGeom>
            <a:avLst/>
            <a:gdLst>
              <a:gd name="connsiteX0" fmla="*/ 2032192 w 2036049"/>
              <a:gd name="connsiteY0" fmla="*/ 0 h 5310352"/>
              <a:gd name="connsiteX1" fmla="*/ 2036049 w 2036049"/>
              <a:gd name="connsiteY1" fmla="*/ 329 h 5310352"/>
              <a:gd name="connsiteX2" fmla="*/ 2036049 w 2036049"/>
              <a:gd name="connsiteY2" fmla="*/ 292973 h 5310352"/>
              <a:gd name="connsiteX3" fmla="*/ 2032192 w 2036049"/>
              <a:gd name="connsiteY3" fmla="*/ 292584 h 5310352"/>
              <a:gd name="connsiteX4" fmla="*/ 1821826 w 2036049"/>
              <a:gd name="connsiteY4" fmla="*/ 502948 h 5310352"/>
              <a:gd name="connsiteX5" fmla="*/ 2032192 w 2036049"/>
              <a:gd name="connsiteY5" fmla="*/ 713313 h 5310352"/>
              <a:gd name="connsiteX6" fmla="*/ 2036049 w 2036049"/>
              <a:gd name="connsiteY6" fmla="*/ 712924 h 5310352"/>
              <a:gd name="connsiteX7" fmla="*/ 2036049 w 2036049"/>
              <a:gd name="connsiteY7" fmla="*/ 5301227 h 5310352"/>
              <a:gd name="connsiteX8" fmla="*/ 2030823 w 2036049"/>
              <a:gd name="connsiteY8" fmla="*/ 5310352 h 5310352"/>
              <a:gd name="connsiteX9" fmla="*/ 373375 w 2036049"/>
              <a:gd name="connsiteY9" fmla="*/ 3909180 h 5310352"/>
              <a:gd name="connsiteX10" fmla="*/ 223441 w 2036049"/>
              <a:gd name="connsiteY10" fmla="*/ 4056375 h 5310352"/>
              <a:gd name="connsiteX11" fmla="*/ 40774 w 2036049"/>
              <a:gd name="connsiteY11" fmla="*/ 2889626 h 5310352"/>
              <a:gd name="connsiteX12" fmla="*/ 1019445 w 2036049"/>
              <a:gd name="connsiteY12" fmla="*/ 3606579 h 5310352"/>
              <a:gd name="connsiteX13" fmla="*/ 675157 w 2036049"/>
              <a:gd name="connsiteY13" fmla="*/ 3666546 h 5310352"/>
              <a:gd name="connsiteX14" fmla="*/ 1071257 w 2036049"/>
              <a:gd name="connsiteY14" fmla="*/ 4048191 h 5310352"/>
              <a:gd name="connsiteX15" fmla="*/ 1669566 w 2036049"/>
              <a:gd name="connsiteY15" fmla="*/ 3523594 h 5310352"/>
              <a:gd name="connsiteX16" fmla="*/ 1721159 w 2036049"/>
              <a:gd name="connsiteY16" fmla="*/ 2294770 h 5310352"/>
              <a:gd name="connsiteX17" fmla="*/ 1730492 w 2036049"/>
              <a:gd name="connsiteY17" fmla="*/ 1758294 h 5310352"/>
              <a:gd name="connsiteX18" fmla="*/ 506968 w 2036049"/>
              <a:gd name="connsiteY18" fmla="*/ 1758294 h 5310352"/>
              <a:gd name="connsiteX19" fmla="*/ 506968 w 2036049"/>
              <a:gd name="connsiteY19" fmla="*/ 1292158 h 5310352"/>
              <a:gd name="connsiteX20" fmla="*/ 1738347 w 2036049"/>
              <a:gd name="connsiteY20" fmla="*/ 1292158 h 5310352"/>
              <a:gd name="connsiteX21" fmla="*/ 1744204 w 2036049"/>
              <a:gd name="connsiteY21" fmla="*/ 915330 h 5310352"/>
              <a:gd name="connsiteX22" fmla="*/ 1744724 w 2036049"/>
              <a:gd name="connsiteY22" fmla="*/ 915330 h 5310352"/>
              <a:gd name="connsiteX23" fmla="*/ 1529212 w 2036049"/>
              <a:gd name="connsiteY23" fmla="*/ 502948 h 5310352"/>
              <a:gd name="connsiteX24" fmla="*/ 2032192 w 2036049"/>
              <a:gd name="connsiteY24" fmla="*/ 0 h 5310352"/>
              <a:gd name="connsiteX25" fmla="*/ 1714727 w 2036049"/>
              <a:gd name="connsiteY25" fmla="*/ 2652767 h 5310352"/>
              <a:gd name="connsiteX26" fmla="*/ 1706406 w 2036049"/>
              <a:gd name="connsiteY26" fmla="*/ 3086224 h 5310352"/>
              <a:gd name="connsiteX27" fmla="*/ 1714727 w 2036049"/>
              <a:gd name="connsiteY27" fmla="*/ 2652767 h 5310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2036049" h="5310352">
                <a:moveTo>
                  <a:pt x="2032192" y="0"/>
                </a:moveTo>
                <a:lnTo>
                  <a:pt x="2036049" y="329"/>
                </a:lnTo>
                <a:lnTo>
                  <a:pt x="2036049" y="292973"/>
                </a:lnTo>
                <a:lnTo>
                  <a:pt x="2032192" y="292584"/>
                </a:lnTo>
                <a:cubicBezTo>
                  <a:pt x="1916006" y="292584"/>
                  <a:pt x="1821826" y="386791"/>
                  <a:pt x="1821826" y="502948"/>
                </a:cubicBezTo>
                <a:cubicBezTo>
                  <a:pt x="1821826" y="619133"/>
                  <a:pt x="1916006" y="713313"/>
                  <a:pt x="2032192" y="713313"/>
                </a:cubicBezTo>
                <a:lnTo>
                  <a:pt x="2036049" y="712924"/>
                </a:lnTo>
                <a:lnTo>
                  <a:pt x="2036049" y="5301227"/>
                </a:lnTo>
                <a:lnTo>
                  <a:pt x="2030823" y="5310352"/>
                </a:lnTo>
                <a:cubicBezTo>
                  <a:pt x="1962672" y="5127713"/>
                  <a:pt x="746839" y="4726991"/>
                  <a:pt x="373375" y="3909180"/>
                </a:cubicBezTo>
                <a:cubicBezTo>
                  <a:pt x="357008" y="3928257"/>
                  <a:pt x="288856" y="3993671"/>
                  <a:pt x="223441" y="4056375"/>
                </a:cubicBezTo>
                <a:cubicBezTo>
                  <a:pt x="2620" y="3846476"/>
                  <a:pt x="-46455" y="3173123"/>
                  <a:pt x="40774" y="2889626"/>
                </a:cubicBezTo>
                <a:cubicBezTo>
                  <a:pt x="112812" y="2943517"/>
                  <a:pt x="749576" y="3383022"/>
                  <a:pt x="1019445" y="3606579"/>
                </a:cubicBezTo>
                <a:cubicBezTo>
                  <a:pt x="984001" y="3609316"/>
                  <a:pt x="738656" y="3658363"/>
                  <a:pt x="675157" y="3666546"/>
                </a:cubicBezTo>
                <a:cubicBezTo>
                  <a:pt x="698887" y="3688360"/>
                  <a:pt x="943028" y="3986773"/>
                  <a:pt x="1071257" y="4048191"/>
                </a:cubicBezTo>
                <a:cubicBezTo>
                  <a:pt x="1409058" y="4210057"/>
                  <a:pt x="1585266" y="4121105"/>
                  <a:pt x="1669566" y="3523594"/>
                </a:cubicBezTo>
                <a:cubicBezTo>
                  <a:pt x="812445" y="3324040"/>
                  <a:pt x="725709" y="2551992"/>
                  <a:pt x="1721159" y="2294770"/>
                </a:cubicBezTo>
                <a:cubicBezTo>
                  <a:pt x="1724279" y="2118015"/>
                  <a:pt x="1727481" y="1933214"/>
                  <a:pt x="1730492" y="1758294"/>
                </a:cubicBezTo>
                <a:lnTo>
                  <a:pt x="506968" y="1758294"/>
                </a:lnTo>
                <a:lnTo>
                  <a:pt x="506968" y="1292158"/>
                </a:lnTo>
                <a:lnTo>
                  <a:pt x="1738347" y="1292158"/>
                </a:lnTo>
                <a:cubicBezTo>
                  <a:pt x="1741905" y="1078919"/>
                  <a:pt x="1744204" y="931177"/>
                  <a:pt x="1744204" y="915330"/>
                </a:cubicBezTo>
                <a:lnTo>
                  <a:pt x="1744724" y="915330"/>
                </a:lnTo>
                <a:cubicBezTo>
                  <a:pt x="1614552" y="824434"/>
                  <a:pt x="1529212" y="673763"/>
                  <a:pt x="1529212" y="502948"/>
                </a:cubicBezTo>
                <a:cubicBezTo>
                  <a:pt x="1529212" y="225172"/>
                  <a:pt x="1754413" y="0"/>
                  <a:pt x="2032192" y="0"/>
                </a:cubicBezTo>
                <a:close/>
                <a:moveTo>
                  <a:pt x="1714727" y="2652767"/>
                </a:moveTo>
                <a:cubicBezTo>
                  <a:pt x="1372519" y="2767392"/>
                  <a:pt x="1373586" y="2979016"/>
                  <a:pt x="1706406" y="3086224"/>
                </a:cubicBezTo>
                <a:cubicBezTo>
                  <a:pt x="1708431" y="2990019"/>
                  <a:pt x="1711360" y="2835872"/>
                  <a:pt x="1714727" y="2652767"/>
                </a:cubicBezTo>
                <a:close/>
              </a:path>
            </a:pathLst>
          </a:custGeom>
          <a:solidFill>
            <a:srgbClr val="FFFFFF">
              <a:alpha val="40000"/>
            </a:srgbClr>
          </a:solidFill>
          <a:ln w="2471" cap="flat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51921B63-C24B-40ED-85BE-26D49B86E047}"/>
              </a:ext>
            </a:extLst>
          </p:cNvPr>
          <p:cNvSpPr/>
          <p:nvPr/>
        </p:nvSpPr>
        <p:spPr>
          <a:xfrm>
            <a:off x="304800" y="773907"/>
            <a:ext cx="2025597" cy="5300898"/>
          </a:xfrm>
          <a:custGeom>
            <a:avLst/>
            <a:gdLst>
              <a:gd name="connsiteX0" fmla="*/ 0 w 2025597"/>
              <a:gd name="connsiteY0" fmla="*/ 0 h 5300898"/>
              <a:gd name="connsiteX1" fmla="*/ 82086 w 2025597"/>
              <a:gd name="connsiteY1" fmla="*/ 6998 h 5300898"/>
              <a:gd name="connsiteX2" fmla="*/ 482728 w 2025597"/>
              <a:gd name="connsiteY2" fmla="*/ 377402 h 5300898"/>
              <a:gd name="connsiteX3" fmla="*/ 1197880 w 2025597"/>
              <a:gd name="connsiteY3" fmla="*/ 1291829 h 5300898"/>
              <a:gd name="connsiteX4" fmla="*/ 1521394 w 2025597"/>
              <a:gd name="connsiteY4" fmla="*/ 1291829 h 5300898"/>
              <a:gd name="connsiteX5" fmla="*/ 1521394 w 2025597"/>
              <a:gd name="connsiteY5" fmla="*/ 1757965 h 5300898"/>
              <a:gd name="connsiteX6" fmla="*/ 1184222 w 2025597"/>
              <a:gd name="connsiteY6" fmla="*/ 1757965 h 5300898"/>
              <a:gd name="connsiteX7" fmla="*/ 308736 w 2025597"/>
              <a:gd name="connsiteY7" fmla="*/ 2534502 h 5300898"/>
              <a:gd name="connsiteX8" fmla="*/ 321929 w 2025597"/>
              <a:gd name="connsiteY8" fmla="*/ 3191898 h 5300898"/>
              <a:gd name="connsiteX9" fmla="*/ 324502 w 2025597"/>
              <a:gd name="connsiteY9" fmla="*/ 3224687 h 5300898"/>
              <a:gd name="connsiteX10" fmla="*/ 1084212 w 2025597"/>
              <a:gd name="connsiteY10" fmla="*/ 3949687 h 5300898"/>
              <a:gd name="connsiteX11" fmla="*/ 1350441 w 2025597"/>
              <a:gd name="connsiteY11" fmla="*/ 3666217 h 5300898"/>
              <a:gd name="connsiteX12" fmla="*/ 1006180 w 2025597"/>
              <a:gd name="connsiteY12" fmla="*/ 3606250 h 5300898"/>
              <a:gd name="connsiteX13" fmla="*/ 1984824 w 2025597"/>
              <a:gd name="connsiteY13" fmla="*/ 2889297 h 5300898"/>
              <a:gd name="connsiteX14" fmla="*/ 1802184 w 2025597"/>
              <a:gd name="connsiteY14" fmla="*/ 4056046 h 5300898"/>
              <a:gd name="connsiteX15" fmla="*/ 1652223 w 2025597"/>
              <a:gd name="connsiteY15" fmla="*/ 3908851 h 5300898"/>
              <a:gd name="connsiteX16" fmla="*/ 1191831 w 2025597"/>
              <a:gd name="connsiteY16" fmla="*/ 4495223 h 5300898"/>
              <a:gd name="connsiteX17" fmla="*/ 809882 w 2025597"/>
              <a:gd name="connsiteY17" fmla="*/ 5131489 h 5300898"/>
              <a:gd name="connsiteX18" fmla="*/ 893771 w 2025597"/>
              <a:gd name="connsiteY18" fmla="*/ 4726033 h 5300898"/>
              <a:gd name="connsiteX19" fmla="*/ 6748 w 2025597"/>
              <a:gd name="connsiteY19" fmla="*/ 5289114 h 5300898"/>
              <a:gd name="connsiteX20" fmla="*/ 0 w 2025597"/>
              <a:gd name="connsiteY20" fmla="*/ 5300898 h 5300898"/>
              <a:gd name="connsiteX21" fmla="*/ 0 w 2025597"/>
              <a:gd name="connsiteY21" fmla="*/ 712595 h 5300898"/>
              <a:gd name="connsiteX22" fmla="*/ 38541 w 2025597"/>
              <a:gd name="connsiteY22" fmla="*/ 708710 h 5300898"/>
              <a:gd name="connsiteX23" fmla="*/ 206537 w 2025597"/>
              <a:gd name="connsiteY23" fmla="*/ 502619 h 5300898"/>
              <a:gd name="connsiteX24" fmla="*/ 38541 w 2025597"/>
              <a:gd name="connsiteY24" fmla="*/ 296530 h 5300898"/>
              <a:gd name="connsiteX25" fmla="*/ 0 w 2025597"/>
              <a:gd name="connsiteY25" fmla="*/ 292644 h 5300898"/>
              <a:gd name="connsiteX26" fmla="*/ 0 w 2025597"/>
              <a:gd name="connsiteY26" fmla="*/ 0 h 5300898"/>
              <a:gd name="connsiteX27" fmla="*/ 419394 w 2025597"/>
              <a:gd name="connsiteY27" fmla="*/ 773635 h 5300898"/>
              <a:gd name="connsiteX28" fmla="*/ 281421 w 2025597"/>
              <a:gd name="connsiteY28" fmla="*/ 916643 h 5300898"/>
              <a:gd name="connsiteX29" fmla="*/ 287251 w 2025597"/>
              <a:gd name="connsiteY29" fmla="*/ 1291829 h 5300898"/>
              <a:gd name="connsiteX30" fmla="*/ 809554 w 2025597"/>
              <a:gd name="connsiteY30" fmla="*/ 1291829 h 5300898"/>
              <a:gd name="connsiteX31" fmla="*/ 419394 w 2025597"/>
              <a:gd name="connsiteY31" fmla="*/ 773635 h 5300898"/>
              <a:gd name="connsiteX32" fmla="*/ 295106 w 2025597"/>
              <a:gd name="connsiteY32" fmla="*/ 1757965 h 5300898"/>
              <a:gd name="connsiteX33" fmla="*/ 302250 w 2025597"/>
              <a:gd name="connsiteY33" fmla="*/ 2169060 h 5300898"/>
              <a:gd name="connsiteX34" fmla="*/ 777120 w 2025597"/>
              <a:gd name="connsiteY34" fmla="*/ 1757965 h 5300898"/>
              <a:gd name="connsiteX35" fmla="*/ 295106 w 2025597"/>
              <a:gd name="connsiteY35" fmla="*/ 1757965 h 5300898"/>
              <a:gd name="connsiteX36" fmla="*/ 384086 w 2025597"/>
              <a:gd name="connsiteY36" fmla="*/ 3687456 h 5300898"/>
              <a:gd name="connsiteX37" fmla="*/ 749340 w 2025597"/>
              <a:gd name="connsiteY37" fmla="*/ 4116041 h 5300898"/>
              <a:gd name="connsiteX38" fmla="*/ 384086 w 2025597"/>
              <a:gd name="connsiteY38" fmla="*/ 3687456 h 5300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2025597" h="5300898">
                <a:moveTo>
                  <a:pt x="0" y="0"/>
                </a:moveTo>
                <a:lnTo>
                  <a:pt x="82086" y="6998"/>
                </a:lnTo>
                <a:cubicBezTo>
                  <a:pt x="277519" y="40718"/>
                  <a:pt x="433968" y="187466"/>
                  <a:pt x="482728" y="377402"/>
                </a:cubicBezTo>
                <a:cubicBezTo>
                  <a:pt x="724351" y="483105"/>
                  <a:pt x="1113334" y="798104"/>
                  <a:pt x="1197880" y="1291829"/>
                </a:cubicBezTo>
                <a:lnTo>
                  <a:pt x="1521394" y="1291829"/>
                </a:lnTo>
                <a:lnTo>
                  <a:pt x="1521394" y="1757965"/>
                </a:lnTo>
                <a:lnTo>
                  <a:pt x="1184222" y="1757965"/>
                </a:lnTo>
                <a:cubicBezTo>
                  <a:pt x="1097432" y="2124228"/>
                  <a:pt x="820310" y="2408847"/>
                  <a:pt x="308736" y="2534502"/>
                </a:cubicBezTo>
                <a:cubicBezTo>
                  <a:pt x="315223" y="2893567"/>
                  <a:pt x="320642" y="3174628"/>
                  <a:pt x="321929" y="3191898"/>
                </a:cubicBezTo>
                <a:cubicBezTo>
                  <a:pt x="322750" y="3203120"/>
                  <a:pt x="323653" y="3213684"/>
                  <a:pt x="324502" y="3224687"/>
                </a:cubicBezTo>
                <a:cubicBezTo>
                  <a:pt x="657787" y="3357923"/>
                  <a:pt x="937427" y="3635070"/>
                  <a:pt x="1084212" y="3949687"/>
                </a:cubicBezTo>
                <a:cubicBezTo>
                  <a:pt x="1203655" y="3839003"/>
                  <a:pt x="1333471" y="3681818"/>
                  <a:pt x="1350441" y="3666217"/>
                </a:cubicBezTo>
                <a:cubicBezTo>
                  <a:pt x="1286942" y="3658034"/>
                  <a:pt x="1041597" y="3608987"/>
                  <a:pt x="1006180" y="3606250"/>
                </a:cubicBezTo>
                <a:cubicBezTo>
                  <a:pt x="1276049" y="3382693"/>
                  <a:pt x="1912813" y="2943188"/>
                  <a:pt x="1984824" y="2889297"/>
                </a:cubicBezTo>
                <a:cubicBezTo>
                  <a:pt x="2072052" y="3172794"/>
                  <a:pt x="2022978" y="3846147"/>
                  <a:pt x="1802184" y="4056046"/>
                </a:cubicBezTo>
                <a:cubicBezTo>
                  <a:pt x="1736742" y="3993342"/>
                  <a:pt x="1668618" y="3927928"/>
                  <a:pt x="1652223" y="3908851"/>
                </a:cubicBezTo>
                <a:cubicBezTo>
                  <a:pt x="1549065" y="4134734"/>
                  <a:pt x="1381588" y="4328787"/>
                  <a:pt x="1191831" y="4495223"/>
                </a:cubicBezTo>
                <a:cubicBezTo>
                  <a:pt x="1171714" y="4733641"/>
                  <a:pt x="1055063" y="4959963"/>
                  <a:pt x="809882" y="5131489"/>
                </a:cubicBezTo>
                <a:cubicBezTo>
                  <a:pt x="867715" y="5032055"/>
                  <a:pt x="896043" y="4887542"/>
                  <a:pt x="893771" y="4726033"/>
                </a:cubicBezTo>
                <a:cubicBezTo>
                  <a:pt x="493612" y="5003306"/>
                  <a:pt x="88642" y="5180100"/>
                  <a:pt x="6748" y="5289114"/>
                </a:cubicBezTo>
                <a:lnTo>
                  <a:pt x="0" y="5300898"/>
                </a:lnTo>
                <a:lnTo>
                  <a:pt x="0" y="712595"/>
                </a:lnTo>
                <a:lnTo>
                  <a:pt x="38541" y="708710"/>
                </a:lnTo>
                <a:cubicBezTo>
                  <a:pt x="134409" y="689095"/>
                  <a:pt x="206537" y="604281"/>
                  <a:pt x="206537" y="502619"/>
                </a:cubicBezTo>
                <a:cubicBezTo>
                  <a:pt x="206537" y="400982"/>
                  <a:pt x="134409" y="316150"/>
                  <a:pt x="38541" y="296530"/>
                </a:cubicBezTo>
                <a:lnTo>
                  <a:pt x="0" y="292644"/>
                </a:lnTo>
                <a:lnTo>
                  <a:pt x="0" y="0"/>
                </a:lnTo>
                <a:close/>
                <a:moveTo>
                  <a:pt x="419394" y="773635"/>
                </a:moveTo>
                <a:cubicBezTo>
                  <a:pt x="383265" y="829963"/>
                  <a:pt x="336435" y="878681"/>
                  <a:pt x="281421" y="916643"/>
                </a:cubicBezTo>
                <a:cubicBezTo>
                  <a:pt x="281531" y="937991"/>
                  <a:pt x="283802" y="1083407"/>
                  <a:pt x="287251" y="1291829"/>
                </a:cubicBezTo>
                <a:lnTo>
                  <a:pt x="809554" y="1291829"/>
                </a:lnTo>
                <a:cubicBezTo>
                  <a:pt x="773343" y="1102648"/>
                  <a:pt x="664876" y="921542"/>
                  <a:pt x="419394" y="773635"/>
                </a:cubicBezTo>
                <a:close/>
                <a:moveTo>
                  <a:pt x="295106" y="1757965"/>
                </a:moveTo>
                <a:cubicBezTo>
                  <a:pt x="297405" y="1891885"/>
                  <a:pt x="299841" y="2031581"/>
                  <a:pt x="302250" y="2169060"/>
                </a:cubicBezTo>
                <a:cubicBezTo>
                  <a:pt x="595246" y="2071076"/>
                  <a:pt x="721586" y="1905680"/>
                  <a:pt x="777120" y="1757965"/>
                </a:cubicBezTo>
                <a:lnTo>
                  <a:pt x="295106" y="1757965"/>
                </a:lnTo>
                <a:close/>
                <a:moveTo>
                  <a:pt x="384086" y="3687456"/>
                </a:moveTo>
                <a:cubicBezTo>
                  <a:pt x="453770" y="4023449"/>
                  <a:pt x="568451" y="4139962"/>
                  <a:pt x="749340" y="4116041"/>
                </a:cubicBezTo>
                <a:cubicBezTo>
                  <a:pt x="665286" y="3942023"/>
                  <a:pt x="544037" y="3787520"/>
                  <a:pt x="384086" y="3687456"/>
                </a:cubicBezTo>
                <a:close/>
              </a:path>
            </a:pathLst>
          </a:custGeom>
          <a:solidFill>
            <a:srgbClr val="FFFFFF">
              <a:alpha val="40000"/>
            </a:srgbClr>
          </a:solidFill>
          <a:ln w="2471" cap="flat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11584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YOUR SLIDE’S TITLE GOES 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53EC81-5AD8-430D-8FD1-2100649684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(or strap line) over here. Make sure it’s concise and to the point. Also, do your best to not exceed two lines.</a:t>
            </a:r>
          </a:p>
        </p:txBody>
      </p:sp>
    </p:spTree>
    <p:extLst>
      <p:ext uri="{BB962C8B-B14F-4D97-AF65-F5344CB8AC3E}">
        <p14:creationId xmlns:p14="http://schemas.microsoft.com/office/powerpoint/2010/main" val="1525647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ragrap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 dirty="0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1E94711-1222-4A37-8026-D8C0D6ED42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4800" y="2087878"/>
            <a:ext cx="11582400" cy="370332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0628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s Paragrap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E519F-1D34-453A-9D12-A881B3106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4800" y="172857"/>
            <a:ext cx="11582400" cy="701731"/>
          </a:xfrm>
        </p:spPr>
        <p:txBody>
          <a:bodyPr/>
          <a:lstStyle/>
          <a:p>
            <a:r>
              <a:rPr lang="en-US" dirty="0"/>
              <a:t>YOUR SLIDE’S TITLE GOES HERE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6B341-0739-4A4B-A870-F350F235D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1F020-DF80-4E72-992F-41D29778C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NHTP - MFP Business Process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6A8F3-E230-4772-BC90-5044FB75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/>
          <a:lstStyle/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A8CA55-E1DC-4B08-9E74-256ECBEB36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4800" y="1031273"/>
            <a:ext cx="11582400" cy="850392"/>
          </a:xfrm>
        </p:spPr>
        <p:txBody>
          <a:bodyPr>
            <a:noAutofit/>
          </a:bodyPr>
          <a:lstStyle>
            <a:lvl1pPr marL="0" indent="0">
              <a:buNone/>
              <a:defRPr sz="2100">
                <a:solidFill>
                  <a:schemeClr val="accent6"/>
                </a:solidFill>
                <a:latin typeface="+mj-lt"/>
              </a:defRPr>
            </a:lvl1pPr>
            <a:lvl2pPr marL="457200" indent="0">
              <a:buNone/>
              <a:defRPr sz="2100">
                <a:latin typeface="+mj-lt"/>
              </a:defRPr>
            </a:lvl2pPr>
            <a:lvl3pPr marL="914400" indent="0">
              <a:buNone/>
              <a:defRPr sz="2100">
                <a:latin typeface="+mj-lt"/>
              </a:defRPr>
            </a:lvl3pPr>
            <a:lvl4pPr marL="1371600" indent="0">
              <a:buNone/>
              <a:defRPr sz="2100">
                <a:latin typeface="+mj-lt"/>
              </a:defRPr>
            </a:lvl4pPr>
            <a:lvl5pPr marL="1828800" indent="0">
              <a:buNone/>
              <a:defRPr sz="2100">
                <a:latin typeface="+mj-lt"/>
              </a:defRPr>
            </a:lvl5pPr>
          </a:lstStyle>
          <a:p>
            <a:pPr lvl="0"/>
            <a:r>
              <a:rPr lang="en-US" dirty="0"/>
              <a:t>You can put your slide’s sub-title (or strap line) over here. Make sure it’s concise and to the point. Also, do your best to not exceed two lines.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1E94711-1222-4A37-8026-D8C0D6ED42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4800" y="2087878"/>
            <a:ext cx="11582400" cy="3703320"/>
          </a:xfrm>
        </p:spPr>
        <p:txBody>
          <a:bodyPr numCol="2" spcCol="914400"/>
          <a:lstStyle>
            <a:lvl1pPr marL="0" indent="0"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94052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image" Target="../media/image2.svg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B2E97E-15DE-483A-BC27-7919C8F1A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72857"/>
            <a:ext cx="11582400" cy="70173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6DC98E-7479-4F84-A93B-DC74ECFC08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4799" y="2085975"/>
            <a:ext cx="11582399" cy="37052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3BF3AD1-F051-48A5-AB7D-BDA84812B4BB}"/>
              </a:ext>
            </a:extLst>
          </p:cNvPr>
          <p:cNvCxnSpPr/>
          <p:nvPr/>
        </p:nvCxnSpPr>
        <p:spPr>
          <a:xfrm>
            <a:off x="396691" y="957194"/>
            <a:ext cx="597962" cy="0"/>
          </a:xfrm>
          <a:prstGeom prst="line">
            <a:avLst/>
          </a:prstGeom>
          <a:ln w="76200">
            <a:solidFill>
              <a:srgbClr val="EC515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9799997D-9151-4456-8CAB-50AC1F60D7A4}"/>
              </a:ext>
            </a:extLst>
          </p:cNvPr>
          <p:cNvGrpSpPr/>
          <p:nvPr/>
        </p:nvGrpSpPr>
        <p:grpSpPr>
          <a:xfrm>
            <a:off x="304801" y="6126480"/>
            <a:ext cx="11582400" cy="426715"/>
            <a:chOff x="304801" y="6126480"/>
            <a:chExt cx="11582400" cy="426715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53E2499-F978-4E01-86C9-1D087E586B53}"/>
                </a:ext>
              </a:extLst>
            </p:cNvPr>
            <p:cNvSpPr/>
            <p:nvPr/>
          </p:nvSpPr>
          <p:spPr>
            <a:xfrm>
              <a:off x="304801" y="6126480"/>
              <a:ext cx="11582400" cy="426715"/>
            </a:xfrm>
            <a:prstGeom prst="rect">
              <a:avLst/>
            </a:prstGeom>
            <a:solidFill>
              <a:srgbClr val="1A49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9" name="Graphic 28">
              <a:extLst>
                <a:ext uri="{FF2B5EF4-FFF2-40B4-BE49-F238E27FC236}">
                  <a16:creationId xmlns:a16="http://schemas.microsoft.com/office/drawing/2014/main" id="{F24C7791-83CB-425B-A392-60C4676C8977}"/>
                </a:ext>
              </a:extLst>
            </p:cNvPr>
            <p:cNvPicPr>
              <a:picLocks noChangeAspect="1"/>
            </p:cNvPicPr>
            <p:nvPr/>
          </p:nvPicPr>
          <p:blipFill>
            <a:blip r:embed="rId55">
              <a:extLst>
                <a:ext uri="{96DAC541-7B7A-43D3-8B79-37D633B846F1}">
                  <asvg:svgBlip xmlns:asvg="http://schemas.microsoft.com/office/drawing/2016/SVG/main" r:embed="rId56"/>
                </a:ext>
              </a:extLst>
            </a:blip>
            <a:stretch>
              <a:fillRect/>
            </a:stretch>
          </p:blipFill>
          <p:spPr>
            <a:xfrm>
              <a:off x="10818536" y="6181797"/>
              <a:ext cx="744012" cy="316080"/>
            </a:xfrm>
            <a:prstGeom prst="rect">
              <a:avLst/>
            </a:prstGeom>
          </p:spPr>
        </p:pic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174664AB-B457-4A4B-8D7F-46B20E66F28D}"/>
                </a:ext>
              </a:extLst>
            </p:cNvPr>
            <p:cNvCxnSpPr>
              <a:cxnSpLocks/>
            </p:cNvCxnSpPr>
            <p:nvPr/>
          </p:nvCxnSpPr>
          <p:spPr>
            <a:xfrm>
              <a:off x="10490857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DB490B93-C18D-4D67-8A52-86F2EF210033}"/>
                </a:ext>
              </a:extLst>
            </p:cNvPr>
            <p:cNvCxnSpPr>
              <a:cxnSpLocks/>
            </p:cNvCxnSpPr>
            <p:nvPr/>
          </p:nvCxnSpPr>
          <p:spPr>
            <a:xfrm>
              <a:off x="9523015" y="6240625"/>
              <a:ext cx="0" cy="198425"/>
            </a:xfrm>
            <a:prstGeom prst="line">
              <a:avLst/>
            </a:prstGeom>
            <a:ln w="28575">
              <a:solidFill>
                <a:srgbClr val="EC515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AEE57A-77BE-438D-9286-6127CD6E56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0" y="6157275"/>
            <a:ext cx="9771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1/19/2021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7BCE5C-2F54-4920-9F7A-D0ABAFE3C9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6320" y="6157275"/>
            <a:ext cx="7741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NHTP - MFP Business Process Presentation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37B5FA36-E07C-467A-96D0-EB674B669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719988" y="6170673"/>
            <a:ext cx="586986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fld id="{35EDF84B-C6E0-4237-8292-AD6332EF7C1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8476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  <p:sldLayoutId id="2147483667" r:id="rId17"/>
    <p:sldLayoutId id="2147483668" r:id="rId18"/>
    <p:sldLayoutId id="2147483669" r:id="rId19"/>
    <p:sldLayoutId id="2147483670" r:id="rId20"/>
    <p:sldLayoutId id="2147483671" r:id="rId21"/>
    <p:sldLayoutId id="2147483672" r:id="rId22"/>
    <p:sldLayoutId id="2147483673" r:id="rId23"/>
    <p:sldLayoutId id="2147483674" r:id="rId24"/>
    <p:sldLayoutId id="2147483675" r:id="rId25"/>
    <p:sldLayoutId id="2147483676" r:id="rId26"/>
    <p:sldLayoutId id="2147483677" r:id="rId27"/>
    <p:sldLayoutId id="2147483678" r:id="rId28"/>
    <p:sldLayoutId id="2147483679" r:id="rId29"/>
    <p:sldLayoutId id="2147483680" r:id="rId30"/>
    <p:sldLayoutId id="2147483681" r:id="rId31"/>
    <p:sldLayoutId id="2147483682" r:id="rId32"/>
    <p:sldLayoutId id="2147483683" r:id="rId33"/>
    <p:sldLayoutId id="2147483684" r:id="rId34"/>
    <p:sldLayoutId id="2147483685" r:id="rId35"/>
    <p:sldLayoutId id="2147483686" r:id="rId36"/>
    <p:sldLayoutId id="2147483687" r:id="rId37"/>
    <p:sldLayoutId id="2147483688" r:id="rId38"/>
    <p:sldLayoutId id="2147483689" r:id="rId39"/>
    <p:sldLayoutId id="2147483690" r:id="rId40"/>
    <p:sldLayoutId id="2147483691" r:id="rId41"/>
    <p:sldLayoutId id="2147483692" r:id="rId42"/>
    <p:sldLayoutId id="2147483693" r:id="rId43"/>
    <p:sldLayoutId id="2147483694" r:id="rId44"/>
    <p:sldLayoutId id="2147483695" r:id="rId45"/>
    <p:sldLayoutId id="2147483696" r:id="rId46"/>
    <p:sldLayoutId id="2147483697" r:id="rId47"/>
    <p:sldLayoutId id="2147483698" r:id="rId48"/>
    <p:sldLayoutId id="2147483699" r:id="rId49"/>
    <p:sldLayoutId id="2147483700" r:id="rId50"/>
    <p:sldLayoutId id="2147483701" r:id="rId51"/>
    <p:sldLayoutId id="2147483702" r:id="rId52"/>
    <p:sldLayoutId id="2147483703" r:id="rId5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3000"/>
        </a:lnSpc>
        <a:spcBef>
          <a:spcPts val="0"/>
        </a:spcBef>
        <a:spcAft>
          <a:spcPts val="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3000"/>
        </a:lnSpc>
        <a:spcBef>
          <a:spcPts val="0"/>
        </a:spcBef>
        <a:spcAft>
          <a:spcPts val="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3000"/>
        </a:lnSpc>
        <a:spcBef>
          <a:spcPts val="0"/>
        </a:spcBef>
        <a:spcAft>
          <a:spcPts val="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3000"/>
        </a:lnSpc>
        <a:spcBef>
          <a:spcPts val="0"/>
        </a:spcBef>
        <a:spcAft>
          <a:spcPts val="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3000"/>
        </a:lnSpc>
        <a:spcBef>
          <a:spcPts val="0"/>
        </a:spcBef>
        <a:spcAft>
          <a:spcPts val="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92">
          <p15:clr>
            <a:srgbClr val="F26B43"/>
          </p15:clr>
        </p15:guide>
        <p15:guide id="2" pos="7488">
          <p15:clr>
            <a:srgbClr val="F26B43"/>
          </p15:clr>
        </p15:guide>
        <p15:guide id="3" orient="horz" pos="4128">
          <p15:clr>
            <a:srgbClr val="F26B43"/>
          </p15:clr>
        </p15:guide>
        <p15:guide id="4" orient="horz" pos="19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OHHS.OCP@ohhs.ri.gov" TargetMode="External"/><Relationship Id="rId2" Type="http://schemas.openxmlformats.org/officeDocument/2006/relationships/hyperlink" Target="mailto:DHS.LTSS@dhs.ri.gov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rcovington@ebcap.org" TargetMode="External"/><Relationship Id="rId2" Type="http://schemas.openxmlformats.org/officeDocument/2006/relationships/hyperlink" Target="mailto:jstephens-burt@childandfamilyri.or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kmchugh@westbaycap.org" TargetMode="External"/><Relationship Id="rId5" Type="http://schemas.openxmlformats.org/officeDocument/2006/relationships/hyperlink" Target="mailto:Bbishop@westbaycap.org" TargetMode="External"/><Relationship Id="rId4" Type="http://schemas.openxmlformats.org/officeDocument/2006/relationships/hyperlink" Target="mailto:rspirito@tricountyri.or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30F1A3-B811-40A7-AA66-491243EEB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128252"/>
            <a:ext cx="11582400" cy="701731"/>
          </a:xfrm>
        </p:spPr>
        <p:txBody>
          <a:bodyPr>
            <a:normAutofit fontScale="90000"/>
          </a:bodyPr>
          <a:lstStyle/>
          <a:p>
            <a:r>
              <a:rPr lang="en-US" sz="4000" dirty="0"/>
              <a:t>Home Care Provider Referral Portal – Summary</a:t>
            </a:r>
            <a:br>
              <a:rPr lang="en-US" sz="4000" dirty="0"/>
            </a:br>
            <a:r>
              <a:rPr lang="en-US" sz="1300" dirty="0">
                <a:solidFill>
                  <a:srgbClr val="656666"/>
                </a:solidFill>
                <a:latin typeface="+mn-lt"/>
              </a:rPr>
              <a:t>NOTE:  Data does not include referrals for the </a:t>
            </a:r>
            <a:r>
              <a:rPr lang="en-US" sz="1300" dirty="0" err="1">
                <a:solidFill>
                  <a:srgbClr val="656666"/>
                </a:solidFill>
                <a:latin typeface="+mn-lt"/>
              </a:rPr>
              <a:t>OHA@Home</a:t>
            </a:r>
            <a:r>
              <a:rPr lang="en-US" sz="1300" dirty="0">
                <a:solidFill>
                  <a:srgbClr val="656666"/>
                </a:solidFill>
                <a:latin typeface="+mn-lt"/>
              </a:rPr>
              <a:t> Cost Share program or managed care.</a:t>
            </a:r>
            <a:br>
              <a:rPr lang="en-US" sz="1600" dirty="0">
                <a:solidFill>
                  <a:srgbClr val="656666"/>
                </a:solidFill>
              </a:rPr>
            </a:br>
            <a:br>
              <a:rPr lang="en-US" sz="4000" dirty="0"/>
            </a:br>
            <a:br>
              <a:rPr lang="en-US" sz="4000" dirty="0"/>
            </a:br>
            <a:endParaRPr lang="en-US" sz="4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FE75FA-DA66-431B-A683-31DF5321C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DF84B-C6E0-4237-8292-AD6332EF7C1F}" type="slidenum">
              <a:rPr lang="en-US" smtClean="0"/>
              <a:t>1</a:t>
            </a:fld>
            <a:endParaRPr lang="en-US" dirty="0"/>
          </a:p>
        </p:txBody>
      </p:sp>
      <p:graphicFrame>
        <p:nvGraphicFramePr>
          <p:cNvPr id="10" name="Table 14">
            <a:extLst>
              <a:ext uri="{FF2B5EF4-FFF2-40B4-BE49-F238E27FC236}">
                <a16:creationId xmlns:a16="http://schemas.microsoft.com/office/drawing/2014/main" id="{70FBF3B8-7AF4-4D13-8731-078A793FD2C4}"/>
              </a:ext>
            </a:extLst>
          </p:cNvPr>
          <p:cNvGraphicFramePr>
            <a:graphicFrameLocks noGrp="1"/>
          </p:cNvGraphicFramePr>
          <p:nvPr/>
        </p:nvGraphicFramePr>
        <p:xfrm>
          <a:off x="381528" y="4415883"/>
          <a:ext cx="2462033" cy="80926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799579">
                  <a:extLst>
                    <a:ext uri="{9D8B030D-6E8A-4147-A177-3AD203B41FA5}">
                      <a16:colId xmlns:a16="http://schemas.microsoft.com/office/drawing/2014/main" val="2476022434"/>
                    </a:ext>
                  </a:extLst>
                </a:gridCol>
                <a:gridCol w="662454">
                  <a:extLst>
                    <a:ext uri="{9D8B030D-6E8A-4147-A177-3AD203B41FA5}">
                      <a16:colId xmlns:a16="http://schemas.microsoft.com/office/drawing/2014/main" val="1014987367"/>
                    </a:ext>
                  </a:extLst>
                </a:gridCol>
              </a:tblGrid>
              <a:tr h="809266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Percent of Total Referrals Processed </a:t>
                      </a:r>
                      <a:r>
                        <a:rPr lang="en-US" sz="1200" b="0" i="1" dirty="0">
                          <a:solidFill>
                            <a:schemeClr val="tx1"/>
                          </a:solidFill>
                        </a:rPr>
                        <a:t>(within past six months)</a:t>
                      </a:r>
                      <a:endParaRPr lang="en-US" sz="1200" b="0" i="1" dirty="0">
                        <a:solidFill>
                          <a:schemeClr val="tx1"/>
                        </a:solidFill>
                        <a:latin typeface="Franklin Gothic Book" panose="020B05030201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i="0" dirty="0">
                          <a:solidFill>
                            <a:schemeClr val="tx1"/>
                          </a:solidFill>
                          <a:latin typeface="Franklin Gothic Book" panose="020B0503020102020204" pitchFamily="34" charset="0"/>
                        </a:rPr>
                        <a:t>73%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3063771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098EDB1A-CDEA-4459-B338-632D0E17E7A3}"/>
              </a:ext>
            </a:extLst>
          </p:cNvPr>
          <p:cNvGraphicFramePr>
            <a:graphicFrameLocks noGrp="1"/>
          </p:cNvGraphicFramePr>
          <p:nvPr/>
        </p:nvGraphicFramePr>
        <p:xfrm>
          <a:off x="381527" y="1358142"/>
          <a:ext cx="2462034" cy="2243192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2462034">
                  <a:extLst>
                    <a:ext uri="{9D8B030D-6E8A-4147-A177-3AD203B41FA5}">
                      <a16:colId xmlns:a16="http://schemas.microsoft.com/office/drawing/2014/main" val="936332196"/>
                    </a:ext>
                  </a:extLst>
                </a:gridCol>
              </a:tblGrid>
              <a:tr h="32285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October 7, 2024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6291611"/>
                  </a:ext>
                </a:extLst>
              </a:tr>
              <a:tr h="348529">
                <a:tc>
                  <a:txBody>
                    <a:bodyPr/>
                    <a:lstStyle/>
                    <a:p>
                      <a:pPr marL="11112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600 Total Referrals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2048606"/>
                  </a:ext>
                </a:extLst>
              </a:tr>
              <a:tr h="373859">
                <a:tc>
                  <a:txBody>
                    <a:bodyPr/>
                    <a:lstStyle/>
                    <a:p>
                      <a:pPr marL="346075" marR="0" lvl="0" indent="-1666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100 Available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2173401"/>
                  </a:ext>
                </a:extLst>
              </a:tr>
              <a:tr h="373858">
                <a:tc>
                  <a:txBody>
                    <a:bodyPr/>
                    <a:lstStyle/>
                    <a:p>
                      <a:pPr marL="346075" marR="0" lvl="0" indent="-1666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61 Selected </a:t>
                      </a: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(for review by provider)</a:t>
                      </a:r>
                      <a:endParaRPr kumimoji="0" lang="en-US" sz="1200" b="0" i="0" u="sng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985250"/>
                  </a:ext>
                </a:extLst>
              </a:tr>
              <a:tr h="710273">
                <a:tc>
                  <a:txBody>
                    <a:bodyPr/>
                    <a:lstStyle/>
                    <a:p>
                      <a:pPr marL="346075" marR="0" lvl="0" indent="-1666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dirty="0">
                          <a:solidFill>
                            <a:prstClr val="black"/>
                          </a:solidFill>
                          <a:latin typeface="+mn-lt"/>
                        </a:rPr>
                        <a:t>439 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Processed </a:t>
                      </a:r>
                      <a:r>
                        <a:rPr kumimoji="0" lang="en-US" sz="12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(with service authorized in the past six months)</a:t>
                      </a:r>
                      <a:endParaRPr kumimoji="0" 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656666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08600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4A5C4F5-2198-4D15-9199-7CB8EF384779}"/>
              </a:ext>
            </a:extLst>
          </p:cNvPr>
          <p:cNvSpPr txBox="1"/>
          <p:nvPr/>
        </p:nvSpPr>
        <p:spPr>
          <a:xfrm>
            <a:off x="4394831" y="5099497"/>
            <a:ext cx="6530782" cy="90556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23000"/>
              </a:lnSpc>
            </a:pPr>
            <a:r>
              <a:rPr lang="en-US" sz="1100" u="sng" dirty="0">
                <a:solidFill>
                  <a:schemeClr val="accent2"/>
                </a:solidFill>
              </a:rPr>
              <a:t>Referrals Entered (red bar)</a:t>
            </a:r>
            <a:r>
              <a:rPr lang="en-US" sz="1100" dirty="0">
                <a:solidFill>
                  <a:schemeClr val="accent2"/>
                </a:solidFill>
              </a:rPr>
              <a:t>:  Referrals entered during the week by case managers requesting service</a:t>
            </a:r>
          </a:p>
          <a:p>
            <a:pPr algn="l">
              <a:lnSpc>
                <a:spcPct val="123000"/>
              </a:lnSpc>
            </a:pPr>
            <a:r>
              <a:rPr lang="en-US" sz="1100" u="sng" dirty="0">
                <a:solidFill>
                  <a:schemeClr val="accent2"/>
                </a:solidFill>
              </a:rPr>
              <a:t>Total Referrals Processed (blue bar)</a:t>
            </a:r>
            <a:r>
              <a:rPr lang="en-US" sz="1100" dirty="0">
                <a:solidFill>
                  <a:schemeClr val="accent2"/>
                </a:solidFill>
              </a:rPr>
              <a:t>:  Referrals accepted for service by providers, during the week</a:t>
            </a:r>
          </a:p>
          <a:p>
            <a:pPr algn="l">
              <a:lnSpc>
                <a:spcPct val="123000"/>
              </a:lnSpc>
            </a:pPr>
            <a:r>
              <a:rPr lang="en-US" sz="1100" u="sng" dirty="0">
                <a:solidFill>
                  <a:schemeClr val="accent2"/>
                </a:solidFill>
              </a:rPr>
              <a:t>Repeat Referral (pink bar with shield shaped number)</a:t>
            </a:r>
            <a:r>
              <a:rPr lang="en-US" sz="1100" dirty="0">
                <a:solidFill>
                  <a:schemeClr val="accent2"/>
                </a:solidFill>
              </a:rPr>
              <a:t>:  Referrals previously accepted with service initiated; service ended; case managers re-entered onto referral portal during week seeking service again</a:t>
            </a: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F41EDE28-3D19-48E7-8FAF-ED3542A8849D}"/>
              </a:ext>
            </a:extLst>
          </p:cNvPr>
          <p:cNvSpPr txBox="1">
            <a:spLocks/>
          </p:cNvSpPr>
          <p:nvPr/>
        </p:nvSpPr>
        <p:spPr>
          <a:xfrm>
            <a:off x="381527" y="6147925"/>
            <a:ext cx="7741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Home Care Provider Referral Portal Update 10/7/2024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B236E728-A9EC-439C-9DDA-88DED33B8BC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6033545"/>
              </p:ext>
            </p:extLst>
          </p:nvPr>
        </p:nvGraphicFramePr>
        <p:xfrm>
          <a:off x="4068632" y="1358142"/>
          <a:ext cx="7741840" cy="3493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80037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30F1A3-B811-40A7-AA66-491243EEB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/>
              <a:t>Home Care Provider Referral Portal – Available Referrals</a:t>
            </a:r>
            <a:br>
              <a:rPr lang="en-US" sz="4000" dirty="0"/>
            </a:br>
            <a:r>
              <a:rPr lang="en-US" sz="1300" dirty="0">
                <a:solidFill>
                  <a:srgbClr val="656666"/>
                </a:solidFill>
                <a:latin typeface="+mn-lt"/>
              </a:rPr>
              <a:t>NOTE:  Data does not include referrals for the </a:t>
            </a:r>
            <a:r>
              <a:rPr lang="en-US" sz="1300" dirty="0" err="1">
                <a:solidFill>
                  <a:srgbClr val="656666"/>
                </a:solidFill>
                <a:latin typeface="+mn-lt"/>
              </a:rPr>
              <a:t>OHA@Home</a:t>
            </a:r>
            <a:r>
              <a:rPr lang="en-US" sz="1300" dirty="0">
                <a:solidFill>
                  <a:srgbClr val="656666"/>
                </a:solidFill>
                <a:latin typeface="+mn-lt"/>
              </a:rPr>
              <a:t> Cost Share program or managed care.</a:t>
            </a:r>
            <a:br>
              <a:rPr lang="en-US" sz="1300" dirty="0">
                <a:solidFill>
                  <a:srgbClr val="656666"/>
                </a:solidFill>
                <a:latin typeface="+mn-lt"/>
              </a:rPr>
            </a:br>
            <a:endParaRPr lang="en-US" sz="1300" dirty="0">
              <a:latin typeface="+mn-lt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FE75FA-DA66-431B-A683-31DF5321C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DF84B-C6E0-4237-8292-AD6332EF7C1F}" type="slidenum">
              <a:rPr lang="en-US" smtClean="0"/>
              <a:t>2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8E1B3E-EBF1-4806-AE1C-7626B4173466}"/>
              </a:ext>
            </a:extLst>
          </p:cNvPr>
          <p:cNvSpPr txBox="1"/>
          <p:nvPr/>
        </p:nvSpPr>
        <p:spPr>
          <a:xfrm>
            <a:off x="3220452" y="1024328"/>
            <a:ext cx="5751095" cy="401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solidFill>
                  <a:schemeClr val="accent2"/>
                </a:solidFill>
              </a:rPr>
              <a:t>157 individuals waiting for total of 4,088 hours of service</a:t>
            </a:r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81E1837E-51D6-417B-8576-3E31E99D39BD}"/>
              </a:ext>
            </a:extLst>
          </p:cNvPr>
          <p:cNvSpPr txBox="1">
            <a:spLocks/>
          </p:cNvSpPr>
          <p:nvPr/>
        </p:nvSpPr>
        <p:spPr>
          <a:xfrm>
            <a:off x="459754" y="6157274"/>
            <a:ext cx="7741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Home Care Provider Referral Portal Update 10/7/2024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79F87CEA-43C8-4120-9855-36DCB3B95E0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0798204"/>
              </p:ext>
            </p:extLst>
          </p:nvPr>
        </p:nvGraphicFramePr>
        <p:xfrm>
          <a:off x="304800" y="1575075"/>
          <a:ext cx="11582400" cy="444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37615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30F1A3-B811-40A7-AA66-491243EEB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/>
              <a:t>Home Care Provider Referral Portal – Aging of Referrals</a:t>
            </a:r>
            <a:br>
              <a:rPr lang="en-US" sz="4000" dirty="0"/>
            </a:br>
            <a:r>
              <a:rPr lang="en-US" sz="1300" dirty="0">
                <a:solidFill>
                  <a:srgbClr val="656666"/>
                </a:solidFill>
                <a:latin typeface="+mn-lt"/>
              </a:rPr>
              <a:t>NOTE:  Data does not include referrals for the </a:t>
            </a:r>
            <a:r>
              <a:rPr lang="en-US" sz="1300" dirty="0" err="1">
                <a:solidFill>
                  <a:srgbClr val="656666"/>
                </a:solidFill>
                <a:latin typeface="+mn-lt"/>
              </a:rPr>
              <a:t>OHA@Home</a:t>
            </a:r>
            <a:r>
              <a:rPr lang="en-US" sz="1300" dirty="0">
                <a:solidFill>
                  <a:srgbClr val="656666"/>
                </a:solidFill>
                <a:latin typeface="+mn-lt"/>
              </a:rPr>
              <a:t> Cost Share program or managed care.</a:t>
            </a:r>
            <a:br>
              <a:rPr lang="en-US" sz="1300" dirty="0">
                <a:solidFill>
                  <a:srgbClr val="656666"/>
                </a:solidFill>
                <a:latin typeface="+mn-lt"/>
              </a:rPr>
            </a:br>
            <a:endParaRPr lang="en-US" sz="1300" dirty="0">
              <a:latin typeface="+mn-lt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FE75FA-DA66-431B-A683-31DF5321C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DF84B-C6E0-4237-8292-AD6332EF7C1F}" type="slidenum">
              <a:rPr lang="en-US" smtClean="0"/>
              <a:t>3</a:t>
            </a:fld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8FDEB90-D31C-4073-A86C-B8591F132D03}"/>
              </a:ext>
            </a:extLst>
          </p:cNvPr>
          <p:cNvSpPr txBox="1"/>
          <p:nvPr/>
        </p:nvSpPr>
        <p:spPr>
          <a:xfrm>
            <a:off x="1880838" y="5170404"/>
            <a:ext cx="2442117" cy="752257"/>
          </a:xfrm>
          <a:prstGeom prst="rect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66688" indent="-166688" algn="l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76% of individuals referred have been waiting over two months for service.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FF1A199-F4BB-40B6-8536-F7F716D6B666}"/>
              </a:ext>
            </a:extLst>
          </p:cNvPr>
          <p:cNvSpPr txBox="1"/>
          <p:nvPr/>
        </p:nvSpPr>
        <p:spPr>
          <a:xfrm>
            <a:off x="2185661" y="976997"/>
            <a:ext cx="7820678" cy="366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600" dirty="0">
                <a:solidFill>
                  <a:schemeClr val="accent2"/>
                </a:solidFill>
              </a:rPr>
              <a:t>Case managers assign referrals an urgency level of 2 days, 5 days, or 14 days to be filled.</a:t>
            </a:r>
          </a:p>
        </p:txBody>
      </p:sp>
      <p:sp>
        <p:nvSpPr>
          <p:cNvPr id="17" name="Footer Placeholder 3">
            <a:extLst>
              <a:ext uri="{FF2B5EF4-FFF2-40B4-BE49-F238E27FC236}">
                <a16:creationId xmlns:a16="http://schemas.microsoft.com/office/drawing/2014/main" id="{55C7EB74-7441-471A-A42C-5BDF5CA88125}"/>
              </a:ext>
            </a:extLst>
          </p:cNvPr>
          <p:cNvSpPr txBox="1">
            <a:spLocks/>
          </p:cNvSpPr>
          <p:nvPr/>
        </p:nvSpPr>
        <p:spPr>
          <a:xfrm>
            <a:off x="452035" y="6152419"/>
            <a:ext cx="7741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Home Care Provider Referral Portal Update 10/7/2024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398415CF-2777-48C0-9F1C-E25A6441824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5648893"/>
              </p:ext>
            </p:extLst>
          </p:nvPr>
        </p:nvGraphicFramePr>
        <p:xfrm>
          <a:off x="365799" y="1666754"/>
          <a:ext cx="5492309" cy="32738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CAB076F9-1CCE-442A-8114-3F5A1F93838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88303433"/>
              </p:ext>
            </p:extLst>
          </p:nvPr>
        </p:nvGraphicFramePr>
        <p:xfrm>
          <a:off x="6333894" y="1666754"/>
          <a:ext cx="5553306" cy="4120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97671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622E9-ADB2-4BFE-AFB0-2B5773646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-51651"/>
            <a:ext cx="11582400" cy="920867"/>
          </a:xfrm>
        </p:spPr>
        <p:txBody>
          <a:bodyPr>
            <a:noAutofit/>
          </a:bodyPr>
          <a:lstStyle/>
          <a:p>
            <a:r>
              <a:rPr lang="en-US" sz="3600" dirty="0"/>
              <a:t>Home Care Provider Referral Portal </a:t>
            </a:r>
            <a:r>
              <a:rPr lang="en-US" sz="3800" dirty="0"/>
              <a:t>– </a:t>
            </a:r>
            <a:r>
              <a:rPr lang="en-US" sz="2800" dirty="0"/>
              <a:t>Referrals Available and Processed By Zip Code                 </a:t>
            </a:r>
            <a:r>
              <a:rPr lang="en-US" sz="1200" dirty="0">
                <a:solidFill>
                  <a:srgbClr val="656666"/>
                </a:solidFill>
                <a:latin typeface="+mn-lt"/>
              </a:rPr>
              <a:t>NOTE:  Data does not include referrals for the </a:t>
            </a:r>
            <a:r>
              <a:rPr lang="en-US" sz="1200" dirty="0" err="1">
                <a:solidFill>
                  <a:srgbClr val="656666"/>
                </a:solidFill>
                <a:latin typeface="+mn-lt"/>
              </a:rPr>
              <a:t>OHA@Home</a:t>
            </a:r>
            <a:r>
              <a:rPr lang="en-US" sz="1200" dirty="0">
                <a:solidFill>
                  <a:srgbClr val="656666"/>
                </a:solidFill>
                <a:latin typeface="+mn-lt"/>
              </a:rPr>
              <a:t> Cost Share program or managed care.</a:t>
            </a:r>
            <a:br>
              <a:rPr lang="en-US" sz="1200" dirty="0">
                <a:solidFill>
                  <a:srgbClr val="656666"/>
                </a:solidFill>
                <a:latin typeface="+mn-lt"/>
              </a:rPr>
            </a:br>
            <a:endParaRPr lang="en-US" sz="1200" dirty="0">
              <a:latin typeface="+mn-lt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75E7E4-D925-4043-A27C-FB70232C1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DF84B-C6E0-4237-8292-AD6332EF7C1F}" type="slidenum">
              <a:rPr lang="en-US" smtClean="0"/>
              <a:t>4</a:t>
            </a:fld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0636245-9754-4C91-A152-2F23719DC21D}"/>
              </a:ext>
            </a:extLst>
          </p:cNvPr>
          <p:cNvSpPr txBox="1"/>
          <p:nvPr/>
        </p:nvSpPr>
        <p:spPr>
          <a:xfrm>
            <a:off x="127545" y="6494947"/>
            <a:ext cx="115824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US" sz="1050" i="1" dirty="0"/>
              <a:t>The red shaded columns show numbers of referrals currently available out of the total entered into the referral portal since its 3/2021 inception.  The blue shaded column shows number of referrals processed in the past six months.  No referrals have been received in postal code areas that are not listed. </a:t>
            </a:r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5159C7CF-1BC8-42D6-9C2E-3828086CC1D7}"/>
              </a:ext>
            </a:extLst>
          </p:cNvPr>
          <p:cNvSpPr txBox="1">
            <a:spLocks/>
          </p:cNvSpPr>
          <p:nvPr/>
        </p:nvSpPr>
        <p:spPr>
          <a:xfrm>
            <a:off x="459754" y="6157274"/>
            <a:ext cx="7741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Home Care Provider Referral Portal Update 10/7/2024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0536BB3C-7756-9CCD-05F6-CB64115047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1355600"/>
              </p:ext>
            </p:extLst>
          </p:nvPr>
        </p:nvGraphicFramePr>
        <p:xfrm>
          <a:off x="459754" y="998267"/>
          <a:ext cx="5449539" cy="5118750"/>
        </p:xfrm>
        <a:graphic>
          <a:graphicData uri="http://schemas.openxmlformats.org/drawingml/2006/table">
            <a:tbl>
              <a:tblPr/>
              <a:tblGrid>
                <a:gridCol w="715495">
                  <a:extLst>
                    <a:ext uri="{9D8B030D-6E8A-4147-A177-3AD203B41FA5}">
                      <a16:colId xmlns:a16="http://schemas.microsoft.com/office/drawing/2014/main" val="1132784387"/>
                    </a:ext>
                  </a:extLst>
                </a:gridCol>
                <a:gridCol w="2430683">
                  <a:extLst>
                    <a:ext uri="{9D8B030D-6E8A-4147-A177-3AD203B41FA5}">
                      <a16:colId xmlns:a16="http://schemas.microsoft.com/office/drawing/2014/main" val="1959431642"/>
                    </a:ext>
                  </a:extLst>
                </a:gridCol>
                <a:gridCol w="1134319">
                  <a:extLst>
                    <a:ext uri="{9D8B030D-6E8A-4147-A177-3AD203B41FA5}">
                      <a16:colId xmlns:a16="http://schemas.microsoft.com/office/drawing/2014/main" val="1856491329"/>
                    </a:ext>
                  </a:extLst>
                </a:gridCol>
                <a:gridCol w="1169042">
                  <a:extLst>
                    <a:ext uri="{9D8B030D-6E8A-4147-A177-3AD203B41FA5}">
                      <a16:colId xmlns:a16="http://schemas.microsoft.com/office/drawing/2014/main" val="497032611"/>
                    </a:ext>
                  </a:extLst>
                </a:gridCol>
              </a:tblGrid>
              <a:tr h="165038"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Postal Code</a:t>
                      </a:r>
                    </a:p>
                  </a:txBody>
                  <a:tcPr marL="2985" marR="2985" marT="2985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Region Name</a:t>
                      </a:r>
                    </a:p>
                  </a:txBody>
                  <a:tcPr marL="2985" marR="2985" marT="2985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Available/Selected</a:t>
                      </a:r>
                    </a:p>
                  </a:txBody>
                  <a:tcPr marL="2985" marR="2985" marT="2985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Processed</a:t>
                      </a:r>
                    </a:p>
                  </a:txBody>
                  <a:tcPr marL="2985" marR="2985" marT="2985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5828498"/>
                  </a:ext>
                </a:extLst>
              </a:tr>
              <a:tr h="16503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02807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Block Island/New Shoreham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8F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6561200"/>
                  </a:ext>
                </a:extLst>
              </a:tr>
              <a:tr h="16503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02808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Bradford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0288195"/>
                  </a:ext>
                </a:extLst>
              </a:tr>
              <a:tr h="16503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02809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Bristol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5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A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9864453"/>
                  </a:ext>
                </a:extLst>
              </a:tr>
              <a:tr h="16503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02813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Charlestown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5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7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3789255"/>
                  </a:ext>
                </a:extLst>
              </a:tr>
              <a:tr h="16503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02814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Chepachet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5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7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7082298"/>
                  </a:ext>
                </a:extLst>
              </a:tr>
              <a:tr h="16503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02816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Coventry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A0A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A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4904171"/>
                  </a:ext>
                </a:extLst>
              </a:tr>
              <a:tr h="16503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02817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West Greenwich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5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7064030"/>
                  </a:ext>
                </a:extLst>
              </a:tr>
              <a:tr h="16503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02818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East Greenwich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D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5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3509447"/>
                  </a:ext>
                </a:extLst>
              </a:tr>
              <a:tr h="16503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02822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Exeter/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Escoheag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5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8952704"/>
                  </a:ext>
                </a:extLst>
              </a:tr>
              <a:tr h="16503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02825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Foster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D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3359427"/>
                  </a:ext>
                </a:extLst>
              </a:tr>
              <a:tr h="16503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02828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Greenville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5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8931594"/>
                  </a:ext>
                </a:extLst>
              </a:tr>
              <a:tr h="16503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02830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Harrisville/Burrillville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5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7451217"/>
                  </a:ext>
                </a:extLst>
              </a:tr>
              <a:tr h="16503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02831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Hope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5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2374354"/>
                  </a:ext>
                </a:extLst>
              </a:tr>
              <a:tr h="16503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02832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Hope Valley, Richmond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D6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7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1936738"/>
                  </a:ext>
                </a:extLst>
              </a:tr>
              <a:tr h="16503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02835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Jamestown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5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0861931"/>
                  </a:ext>
                </a:extLst>
              </a:tr>
              <a:tr h="16503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02837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Little Compton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5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7573228"/>
                  </a:ext>
                </a:extLst>
              </a:tr>
              <a:tr h="16503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02838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Manville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7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8477680"/>
                  </a:ext>
                </a:extLst>
              </a:tr>
              <a:tr h="16503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02839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Mapleville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5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7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4863875"/>
                  </a:ext>
                </a:extLst>
              </a:tr>
              <a:tr h="16503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02840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Newport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0282779"/>
                  </a:ext>
                </a:extLst>
              </a:tr>
              <a:tr h="16503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02842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Middletown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5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0883924"/>
                  </a:ext>
                </a:extLst>
              </a:tr>
              <a:tr h="16503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02852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North Kingstown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B7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4ED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7795208"/>
                  </a:ext>
                </a:extLst>
              </a:tr>
              <a:tr h="16503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02859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Pascoag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D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F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7385120"/>
                  </a:ext>
                </a:extLst>
              </a:tr>
              <a:tr h="16503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02860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Pawtucket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D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0C0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963568"/>
                  </a:ext>
                </a:extLst>
              </a:tr>
              <a:tr h="16503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02861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Pawtucket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5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F7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6574808"/>
                  </a:ext>
                </a:extLst>
              </a:tr>
              <a:tr h="16503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02863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Central Falls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D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D0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6498319"/>
                  </a:ext>
                </a:extLst>
              </a:tr>
              <a:tr h="16503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02864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Cumberland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DD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2572756"/>
                  </a:ext>
                </a:extLst>
              </a:tr>
              <a:tr h="16503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02865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Lincoln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5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4ED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4756180"/>
                  </a:ext>
                </a:extLst>
              </a:tr>
              <a:tr h="16503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02871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Portsmouth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5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A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7140188"/>
                  </a:ext>
                </a:extLst>
              </a:tr>
              <a:tr h="165038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02878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Tiverton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E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A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745499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ED8774FC-750E-9BA2-6DE9-9621292DEA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1502314"/>
              </p:ext>
            </p:extLst>
          </p:nvPr>
        </p:nvGraphicFramePr>
        <p:xfrm>
          <a:off x="6282708" y="998267"/>
          <a:ext cx="5604490" cy="5081061"/>
        </p:xfrm>
        <a:graphic>
          <a:graphicData uri="http://schemas.openxmlformats.org/drawingml/2006/table">
            <a:tbl>
              <a:tblPr/>
              <a:tblGrid>
                <a:gridCol w="731550">
                  <a:extLst>
                    <a:ext uri="{9D8B030D-6E8A-4147-A177-3AD203B41FA5}">
                      <a16:colId xmlns:a16="http://schemas.microsoft.com/office/drawing/2014/main" val="505046821"/>
                    </a:ext>
                  </a:extLst>
                </a:gridCol>
                <a:gridCol w="2488557">
                  <a:extLst>
                    <a:ext uri="{9D8B030D-6E8A-4147-A177-3AD203B41FA5}">
                      <a16:colId xmlns:a16="http://schemas.microsoft.com/office/drawing/2014/main" val="845498574"/>
                    </a:ext>
                  </a:extLst>
                </a:gridCol>
                <a:gridCol w="1169043">
                  <a:extLst>
                    <a:ext uri="{9D8B030D-6E8A-4147-A177-3AD203B41FA5}">
                      <a16:colId xmlns:a16="http://schemas.microsoft.com/office/drawing/2014/main" val="1278582042"/>
                    </a:ext>
                  </a:extLst>
                </a:gridCol>
                <a:gridCol w="1215340">
                  <a:extLst>
                    <a:ext uri="{9D8B030D-6E8A-4147-A177-3AD203B41FA5}">
                      <a16:colId xmlns:a16="http://schemas.microsoft.com/office/drawing/2014/main" val="1590351271"/>
                    </a:ext>
                  </a:extLst>
                </a:gridCol>
              </a:tblGrid>
              <a:tr h="175209"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Postal Code</a:t>
                      </a:r>
                    </a:p>
                  </a:txBody>
                  <a:tcPr marL="2985" marR="2985" marT="2985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Region Name</a:t>
                      </a:r>
                    </a:p>
                  </a:txBody>
                  <a:tcPr marL="2985" marR="2985" marT="2985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Available/Selected</a:t>
                      </a:r>
                    </a:p>
                  </a:txBody>
                  <a:tcPr marL="2985" marR="2985" marT="2985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Processed</a:t>
                      </a:r>
                    </a:p>
                  </a:txBody>
                  <a:tcPr marL="2985" marR="2985" marT="2985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5641505"/>
                  </a:ext>
                </a:extLst>
              </a:tr>
              <a:tr h="175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02879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Wakefield/Narragansett/S Kingstown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BB7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E8EF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4513554"/>
                  </a:ext>
                </a:extLst>
              </a:tr>
              <a:tr h="175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02882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Narragansett/Point Judith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E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1839590"/>
                  </a:ext>
                </a:extLst>
              </a:tr>
              <a:tr h="175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02885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Warren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5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431342"/>
                  </a:ext>
                </a:extLst>
              </a:tr>
              <a:tr h="175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02886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Warwick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D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D0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9331848"/>
                  </a:ext>
                </a:extLst>
              </a:tr>
              <a:tr h="175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02888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Warwick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5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A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5060662"/>
                  </a:ext>
                </a:extLst>
              </a:tr>
              <a:tr h="175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02889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Warwick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5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4ED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1330820"/>
                  </a:ext>
                </a:extLst>
              </a:tr>
              <a:tr h="175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02891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Westerly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B7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F5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9838395"/>
                  </a:ext>
                </a:extLst>
              </a:tr>
              <a:tr h="175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02892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West Kingston/Richmond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D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8009630"/>
                  </a:ext>
                </a:extLst>
              </a:tr>
              <a:tr h="175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02893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West Warwick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E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0CB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3453744"/>
                  </a:ext>
                </a:extLst>
              </a:tr>
              <a:tr h="175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02895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Woonsocket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B7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538E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544484"/>
                  </a:ext>
                </a:extLst>
              </a:tr>
              <a:tr h="175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02896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North Smithfield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D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9686269"/>
                  </a:ext>
                </a:extLst>
              </a:tr>
              <a:tr h="175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02898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Wyoming/Richmond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5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5558371"/>
                  </a:ext>
                </a:extLst>
              </a:tr>
              <a:tr h="175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02903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Providence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5E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D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81577"/>
                  </a:ext>
                </a:extLst>
              </a:tr>
              <a:tr h="175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02904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Providence/North Providence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E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4A3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9398181"/>
                  </a:ext>
                </a:extLst>
              </a:tr>
              <a:tr h="175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02905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Providence/Cranston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D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CD3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6704567"/>
                  </a:ext>
                </a:extLst>
              </a:tr>
              <a:tr h="175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02906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Providence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8823676"/>
                  </a:ext>
                </a:extLst>
              </a:tr>
              <a:tr h="175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02907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Providence/Cranston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ED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CBE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530178"/>
                  </a:ext>
                </a:extLst>
              </a:tr>
              <a:tr h="175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02908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Providence/North Providence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8BB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9081020"/>
                  </a:ext>
                </a:extLst>
              </a:tr>
              <a:tr h="175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02909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Providence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D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4B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8946990"/>
                  </a:ext>
                </a:extLst>
              </a:tr>
              <a:tr h="175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02910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Cranston/Providence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4538435"/>
                  </a:ext>
                </a:extLst>
              </a:tr>
              <a:tr h="175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02911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North Providence/Providence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D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F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3052330"/>
                  </a:ext>
                </a:extLst>
              </a:tr>
              <a:tr h="175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02914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East Providence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5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8DA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840087"/>
                  </a:ext>
                </a:extLst>
              </a:tr>
              <a:tr h="175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02915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Riverside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5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A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142933"/>
                  </a:ext>
                </a:extLst>
              </a:tr>
              <a:tr h="175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02916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Rumford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5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F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345254"/>
                  </a:ext>
                </a:extLst>
              </a:tr>
              <a:tr h="175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02917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Smithfield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ED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9712921"/>
                  </a:ext>
                </a:extLst>
              </a:tr>
              <a:tr h="175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02919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Johnston/Providence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DE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E0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7411894"/>
                  </a:ext>
                </a:extLst>
              </a:tr>
              <a:tr h="175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02920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Cranston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5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8C5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5399243"/>
                  </a:ext>
                </a:extLst>
              </a:tr>
              <a:tr h="17520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02921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Cranston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2985" marR="2985" marT="298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08056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95956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8D014-3CB0-406F-B707-51B1B6EB9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80734"/>
            <a:ext cx="6312568" cy="729347"/>
          </a:xfrm>
        </p:spPr>
        <p:txBody>
          <a:bodyPr>
            <a:normAutofit fontScale="90000"/>
          </a:bodyPr>
          <a:lstStyle/>
          <a:p>
            <a:r>
              <a:rPr lang="en-US" sz="4000" dirty="0"/>
              <a:t>Home Care Provider Referral Portal</a:t>
            </a:r>
            <a:br>
              <a:rPr lang="en-US" sz="3100" dirty="0"/>
            </a:br>
            <a:r>
              <a:rPr lang="en-US" sz="1300" dirty="0">
                <a:solidFill>
                  <a:srgbClr val="656666"/>
                </a:solidFill>
                <a:latin typeface="+mn-lt"/>
              </a:rPr>
              <a:t>NOTE:  Data does not include referrals for the </a:t>
            </a:r>
            <a:r>
              <a:rPr lang="en-US" sz="1300" dirty="0" err="1">
                <a:solidFill>
                  <a:srgbClr val="656666"/>
                </a:solidFill>
                <a:latin typeface="+mn-lt"/>
              </a:rPr>
              <a:t>OHA@Home</a:t>
            </a:r>
            <a:r>
              <a:rPr lang="en-US" sz="1300" dirty="0">
                <a:solidFill>
                  <a:srgbClr val="656666"/>
                </a:solidFill>
                <a:latin typeface="+mn-lt"/>
              </a:rPr>
              <a:t> Cost Share program or managed care.</a:t>
            </a:r>
            <a:br>
              <a:rPr lang="en-US" sz="1300" dirty="0">
                <a:solidFill>
                  <a:srgbClr val="656666"/>
                </a:solidFill>
                <a:latin typeface="+mn-lt"/>
              </a:rPr>
            </a:br>
            <a:endParaRPr lang="en-US" sz="1300" dirty="0">
              <a:latin typeface="+mn-lt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E950FD-A5D8-4433-81C0-EDA6CF969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DF84B-C6E0-4237-8292-AD6332EF7C1F}" type="slidenum">
              <a:rPr lang="en-US" smtClean="0"/>
              <a:t>5</a:t>
            </a:fld>
            <a:endParaRPr lang="en-US" dirty="0"/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1AFD1C20-AE4D-48F4-80CB-DAD8D53DA3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6007475"/>
              </p:ext>
            </p:extLst>
          </p:nvPr>
        </p:nvGraphicFramePr>
        <p:xfrm>
          <a:off x="304800" y="1383656"/>
          <a:ext cx="5583044" cy="4211709"/>
        </p:xfrm>
        <a:graphic>
          <a:graphicData uri="http://schemas.openxmlformats.org/drawingml/2006/table">
            <a:tbl>
              <a:tblPr>
                <a:tableStyleId>{9DCAF9ED-07DC-4A11-8D7F-57B35C25682E}</a:tableStyleId>
              </a:tblPr>
              <a:tblGrid>
                <a:gridCol w="2334384">
                  <a:extLst>
                    <a:ext uri="{9D8B030D-6E8A-4147-A177-3AD203B41FA5}">
                      <a16:colId xmlns:a16="http://schemas.microsoft.com/office/drawing/2014/main" val="749757488"/>
                    </a:ext>
                  </a:extLst>
                </a:gridCol>
                <a:gridCol w="1079147">
                  <a:extLst>
                    <a:ext uri="{9D8B030D-6E8A-4147-A177-3AD203B41FA5}">
                      <a16:colId xmlns:a16="http://schemas.microsoft.com/office/drawing/2014/main" val="245549806"/>
                    </a:ext>
                  </a:extLst>
                </a:gridCol>
                <a:gridCol w="1079147">
                  <a:extLst>
                    <a:ext uri="{9D8B030D-6E8A-4147-A177-3AD203B41FA5}">
                      <a16:colId xmlns:a16="http://schemas.microsoft.com/office/drawing/2014/main" val="537145425"/>
                    </a:ext>
                  </a:extLst>
                </a:gridCol>
                <a:gridCol w="1090366">
                  <a:extLst>
                    <a:ext uri="{9D8B030D-6E8A-4147-A177-3AD203B41FA5}">
                      <a16:colId xmlns:a16="http://schemas.microsoft.com/office/drawing/2014/main" val="439378569"/>
                    </a:ext>
                  </a:extLst>
                </a:gridCol>
              </a:tblGrid>
              <a:tr h="12653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rgbClr val="FFFFFF"/>
                          </a:solidFill>
                          <a:effectLst/>
                        </a:rPr>
                        <a:t>Primary Diagnosis</a:t>
                      </a:r>
                      <a:endParaRPr lang="en-US" sz="1400" b="1" i="0" u="none" strike="noStrike" dirty="0">
                        <a:solidFill>
                          <a:srgbClr val="FFFFFF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rgbClr val="FFFFFF"/>
                          </a:solidFill>
                          <a:effectLst/>
                        </a:rPr>
                        <a:t>Number Currently Available</a:t>
                      </a:r>
                      <a:endParaRPr lang="en-US" sz="1400" b="1" i="0" u="none" strike="noStrike" dirty="0">
                        <a:solidFill>
                          <a:srgbClr val="FFFFFF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rgbClr val="FFFFFF"/>
                          </a:solidFill>
                          <a:effectLst/>
                        </a:rPr>
                        <a:t>Total Number Processed </a:t>
                      </a:r>
                      <a:r>
                        <a:rPr lang="en-US" sz="1200" b="0" u="none" strike="noStrike" dirty="0">
                          <a:solidFill>
                            <a:srgbClr val="FFFFFF"/>
                          </a:solidFill>
                          <a:effectLst/>
                        </a:rPr>
                        <a:t>(within past 6 months)</a:t>
                      </a:r>
                      <a:endParaRPr lang="en-US" sz="1200" b="0" i="0" u="none" strike="noStrike" dirty="0">
                        <a:solidFill>
                          <a:srgbClr val="FFFFFF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solidFill>
                            <a:srgbClr val="FFFFFF"/>
                          </a:solidFill>
                          <a:effectLst/>
                        </a:rPr>
                        <a:t>Percent Processed</a:t>
                      </a:r>
                    </a:p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FFFFFF"/>
                          </a:solidFill>
                          <a:effectLst/>
                          <a:latin typeface="Franklin Gothic Book" panose="020B0503020102020204" pitchFamily="34" charset="0"/>
                        </a:rPr>
                        <a:t>(within past 6 months)</a:t>
                      </a:r>
                    </a:p>
                  </a:txBody>
                  <a:tcPr marL="9525" marR="9525" marT="9525" marB="0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4653310"/>
                  </a:ext>
                </a:extLst>
              </a:tr>
              <a:tr h="23374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Behavioral disorders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87%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3672190"/>
                  </a:ext>
                </a:extLst>
              </a:tr>
              <a:tr h="27305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Cardiovascular disorders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78%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28806996"/>
                  </a:ext>
                </a:extLst>
              </a:tr>
              <a:tr h="27623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Dementia disorders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71%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16970"/>
                  </a:ext>
                </a:extLst>
              </a:tr>
              <a:tr h="27017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Developmental disorders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50%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23623599"/>
                  </a:ext>
                </a:extLst>
              </a:tr>
              <a:tr h="27623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Endocrine disorders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18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61%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3135275"/>
                  </a:ext>
                </a:extLst>
              </a:tr>
              <a:tr h="24978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Muscular/skeletal disorders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64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70%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07256136"/>
                  </a:ext>
                </a:extLst>
              </a:tr>
              <a:tr h="27623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Neurological disorders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14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70%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596314"/>
                  </a:ext>
                </a:extLst>
              </a:tr>
              <a:tr h="27444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Respiratory disorders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66%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36243628"/>
                  </a:ext>
                </a:extLst>
              </a:tr>
              <a:tr h="30539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Urinary/reproductive disorders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83%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6746655"/>
                  </a:ext>
                </a:extLst>
              </a:tr>
              <a:tr h="23483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u="none" strike="noStrike">
                          <a:solidFill>
                            <a:srgbClr val="000000"/>
                          </a:solidFill>
                          <a:effectLst/>
                        </a:rPr>
                        <a:t>Unknown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86%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65339755"/>
                  </a:ext>
                </a:extLst>
              </a:tr>
              <a:tr h="27623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Grand Total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161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439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73%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0400537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EF48A322-5242-4862-9DB9-384218A0E5CA}"/>
              </a:ext>
            </a:extLst>
          </p:cNvPr>
          <p:cNvSpPr txBox="1"/>
          <p:nvPr/>
        </p:nvSpPr>
        <p:spPr>
          <a:xfrm>
            <a:off x="304800" y="1016953"/>
            <a:ext cx="5661102" cy="366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600" b="1" dirty="0">
                <a:solidFill>
                  <a:schemeClr val="accent2"/>
                </a:solidFill>
              </a:rPr>
              <a:t>Referrals Available and Processed Based on Primary Diagnosis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46E3325-DAC1-4F18-89F0-228EDC08936D}"/>
              </a:ext>
            </a:extLst>
          </p:cNvPr>
          <p:cNvSpPr txBox="1"/>
          <p:nvPr/>
        </p:nvSpPr>
        <p:spPr>
          <a:xfrm>
            <a:off x="6755953" y="128217"/>
            <a:ext cx="4847063" cy="3323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400" b="1" dirty="0">
                <a:solidFill>
                  <a:schemeClr val="accent2"/>
                </a:solidFill>
              </a:rPr>
              <a:t>Referrals Available and Processed Based on Hours Requested</a:t>
            </a:r>
          </a:p>
        </p:txBody>
      </p:sp>
      <p:graphicFrame>
        <p:nvGraphicFramePr>
          <p:cNvPr id="18" name="Table 14">
            <a:extLst>
              <a:ext uri="{FF2B5EF4-FFF2-40B4-BE49-F238E27FC236}">
                <a16:creationId xmlns:a16="http://schemas.microsoft.com/office/drawing/2014/main" id="{9613E14F-B584-404D-A28D-26B4954045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773603"/>
              </p:ext>
            </p:extLst>
          </p:nvPr>
        </p:nvGraphicFramePr>
        <p:xfrm>
          <a:off x="6471778" y="447192"/>
          <a:ext cx="5415415" cy="2399493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1612270">
                  <a:extLst>
                    <a:ext uri="{9D8B030D-6E8A-4147-A177-3AD203B41FA5}">
                      <a16:colId xmlns:a16="http://schemas.microsoft.com/office/drawing/2014/main" val="1565799229"/>
                    </a:ext>
                  </a:extLst>
                </a:gridCol>
                <a:gridCol w="1316483">
                  <a:extLst>
                    <a:ext uri="{9D8B030D-6E8A-4147-A177-3AD203B41FA5}">
                      <a16:colId xmlns:a16="http://schemas.microsoft.com/office/drawing/2014/main" val="2525274532"/>
                    </a:ext>
                  </a:extLst>
                </a:gridCol>
                <a:gridCol w="1249841">
                  <a:extLst>
                    <a:ext uri="{9D8B030D-6E8A-4147-A177-3AD203B41FA5}">
                      <a16:colId xmlns:a16="http://schemas.microsoft.com/office/drawing/2014/main" val="2764948644"/>
                    </a:ext>
                  </a:extLst>
                </a:gridCol>
                <a:gridCol w="1236821">
                  <a:extLst>
                    <a:ext uri="{9D8B030D-6E8A-4147-A177-3AD203B41FA5}">
                      <a16:colId xmlns:a16="http://schemas.microsoft.com/office/drawing/2014/main" val="363435837"/>
                    </a:ext>
                  </a:extLst>
                </a:gridCol>
              </a:tblGrid>
              <a:tr h="82789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Hours Per Week Requested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Referrals Currently  Available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Total Processed Referrals </a:t>
                      </a:r>
                      <a:r>
                        <a:rPr lang="en-US" sz="1200" b="0" u="none" strike="noStrike" dirty="0">
                          <a:solidFill>
                            <a:srgbClr val="FFFFFF"/>
                          </a:solidFill>
                          <a:effectLst/>
                        </a:rPr>
                        <a:t>(within past 6 months)</a:t>
                      </a:r>
                      <a:endParaRPr lang="en-US" sz="1200" b="0" dirty="0"/>
                    </a:p>
                    <a:p>
                      <a:pPr algn="ctr"/>
                      <a:r>
                        <a:rPr lang="en-US" sz="1400" dirty="0"/>
                        <a:t>Number        Percent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US" dirty="0"/>
                        <a:t>Percent Processed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3044042"/>
                  </a:ext>
                </a:extLst>
              </a:tr>
              <a:tr h="260528">
                <a:tc>
                  <a:txBody>
                    <a:bodyPr/>
                    <a:lstStyle/>
                    <a:p>
                      <a:pPr marL="111125" indent="0"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1-10 hours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36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126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78%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7426159"/>
                  </a:ext>
                </a:extLst>
              </a:tr>
              <a:tr h="268246">
                <a:tc>
                  <a:txBody>
                    <a:bodyPr/>
                    <a:lstStyle/>
                    <a:p>
                      <a:pPr marL="111125" indent="0"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11-20 hours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38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108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74%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19457421"/>
                  </a:ext>
                </a:extLst>
              </a:tr>
              <a:tr h="260706">
                <a:tc>
                  <a:txBody>
                    <a:bodyPr/>
                    <a:lstStyle/>
                    <a:p>
                      <a:pPr marL="111125" indent="0"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21-30 hours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35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80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70%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3367689"/>
                  </a:ext>
                </a:extLst>
              </a:tr>
              <a:tr h="260706">
                <a:tc>
                  <a:txBody>
                    <a:bodyPr/>
                    <a:lstStyle/>
                    <a:p>
                      <a:pPr marL="111125" indent="0"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31-40 hours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25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62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71%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99856718"/>
                  </a:ext>
                </a:extLst>
              </a:tr>
              <a:tr h="260706">
                <a:tc>
                  <a:txBody>
                    <a:bodyPr/>
                    <a:lstStyle/>
                    <a:p>
                      <a:pPr marL="111125" indent="0" algn="l" fontAlgn="b"/>
                      <a:r>
                        <a:rPr lang="en-US" sz="1400" u="none" strike="noStrike" dirty="0">
                          <a:effectLst/>
                          <a:latin typeface="+mn-lt"/>
                        </a:rPr>
                        <a:t>41 hours plus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27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63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70%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6609122"/>
                  </a:ext>
                </a:extLst>
              </a:tr>
              <a:tr h="260706">
                <a:tc>
                  <a:txBody>
                    <a:bodyPr/>
                    <a:lstStyle/>
                    <a:p>
                      <a:pPr marL="111125" indent="0" algn="l" fontAlgn="b"/>
                      <a:r>
                        <a:rPr lang="en-US" sz="1400" b="1" u="none" strike="noStrike" dirty="0">
                          <a:effectLst/>
                          <a:latin typeface="+mn-lt"/>
                        </a:rPr>
                        <a:t>Grand Total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161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439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73%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12139688"/>
                  </a:ext>
                </a:extLst>
              </a:tr>
            </a:tbl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5669635D-2157-47CC-9161-F576A3F622E1}"/>
              </a:ext>
            </a:extLst>
          </p:cNvPr>
          <p:cNvSpPr txBox="1"/>
          <p:nvPr/>
        </p:nvSpPr>
        <p:spPr>
          <a:xfrm>
            <a:off x="7040125" y="2820549"/>
            <a:ext cx="4847066" cy="5974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400" b="1" dirty="0">
                <a:solidFill>
                  <a:schemeClr val="accent2"/>
                </a:solidFill>
              </a:rPr>
              <a:t>Referrals Available and Processed Based on Consumer Language</a:t>
            </a:r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2C413F52-F474-479B-B85C-0EA2BC3357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8910584"/>
              </p:ext>
            </p:extLst>
          </p:nvPr>
        </p:nvGraphicFramePr>
        <p:xfrm>
          <a:off x="6471777" y="3119253"/>
          <a:ext cx="5415414" cy="296037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1612270">
                  <a:extLst>
                    <a:ext uri="{9D8B030D-6E8A-4147-A177-3AD203B41FA5}">
                      <a16:colId xmlns:a16="http://schemas.microsoft.com/office/drawing/2014/main" val="1565799229"/>
                    </a:ext>
                  </a:extLst>
                </a:gridCol>
                <a:gridCol w="1361036">
                  <a:extLst>
                    <a:ext uri="{9D8B030D-6E8A-4147-A177-3AD203B41FA5}">
                      <a16:colId xmlns:a16="http://schemas.microsoft.com/office/drawing/2014/main" val="2525274532"/>
                    </a:ext>
                  </a:extLst>
                </a:gridCol>
                <a:gridCol w="1205287">
                  <a:extLst>
                    <a:ext uri="{9D8B030D-6E8A-4147-A177-3AD203B41FA5}">
                      <a16:colId xmlns:a16="http://schemas.microsoft.com/office/drawing/2014/main" val="2764948644"/>
                    </a:ext>
                  </a:extLst>
                </a:gridCol>
                <a:gridCol w="1236821">
                  <a:extLst>
                    <a:ext uri="{9D8B030D-6E8A-4147-A177-3AD203B41FA5}">
                      <a16:colId xmlns:a16="http://schemas.microsoft.com/office/drawing/2014/main" val="363435837"/>
                    </a:ext>
                  </a:extLst>
                </a:gridCol>
              </a:tblGrid>
              <a:tr h="65771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Primary Language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Referrals Currently  Available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Total Processed Referrals </a:t>
                      </a:r>
                      <a:r>
                        <a:rPr lang="en-US" sz="1200" b="0" u="none" strike="noStrike" dirty="0">
                          <a:solidFill>
                            <a:srgbClr val="FFFFFF"/>
                          </a:solidFill>
                          <a:effectLst/>
                        </a:rPr>
                        <a:t>(within past 6 months)</a:t>
                      </a:r>
                      <a:endParaRPr lang="en-US" sz="1200" b="0" dirty="0"/>
                    </a:p>
                    <a:p>
                      <a:pPr algn="ctr"/>
                      <a:r>
                        <a:rPr lang="en-US" sz="1400" dirty="0"/>
                        <a:t>Number        Percent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US" dirty="0"/>
                        <a:t>Percent Processed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3044042"/>
                  </a:ext>
                </a:extLst>
              </a:tr>
              <a:tr h="200397">
                <a:tc>
                  <a:txBody>
                    <a:bodyPr/>
                    <a:lstStyle/>
                    <a:p>
                      <a:pPr marL="111125" indent="0"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English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149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300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67%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7426159"/>
                  </a:ext>
                </a:extLst>
              </a:tr>
              <a:tr h="200397">
                <a:tc>
                  <a:txBody>
                    <a:bodyPr/>
                    <a:lstStyle/>
                    <a:p>
                      <a:pPr marL="111125" indent="0"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Spanish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95%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19457421"/>
                  </a:ext>
                </a:extLst>
              </a:tr>
              <a:tr h="200397">
                <a:tc>
                  <a:txBody>
                    <a:bodyPr/>
                    <a:lstStyle/>
                    <a:p>
                      <a:pPr marL="111125" indent="0"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Portuguese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87%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3367689"/>
                  </a:ext>
                </a:extLst>
              </a:tr>
              <a:tr h="200397">
                <a:tc>
                  <a:txBody>
                    <a:bodyPr/>
                    <a:lstStyle/>
                    <a:p>
                      <a:pPr marL="111125" indent="0"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Farsi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0%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602892"/>
                  </a:ext>
                </a:extLst>
              </a:tr>
              <a:tr h="200397">
                <a:tc>
                  <a:txBody>
                    <a:bodyPr/>
                    <a:lstStyle/>
                    <a:p>
                      <a:pPr marL="111125" indent="0"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Cambodian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50%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0195290"/>
                  </a:ext>
                </a:extLst>
              </a:tr>
              <a:tr h="200397">
                <a:tc>
                  <a:txBody>
                    <a:bodyPr/>
                    <a:lstStyle/>
                    <a:p>
                      <a:pPr marL="111125" indent="0"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Russian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0%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9522316"/>
                  </a:ext>
                </a:extLst>
              </a:tr>
              <a:tr h="200397">
                <a:tc>
                  <a:txBody>
                    <a:bodyPr/>
                    <a:lstStyle/>
                    <a:p>
                      <a:pPr marL="111125" indent="0"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Armenian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50%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5729723"/>
                  </a:ext>
                </a:extLst>
              </a:tr>
              <a:tr h="200397">
                <a:tc>
                  <a:txBody>
                    <a:bodyPr/>
                    <a:lstStyle/>
                    <a:p>
                      <a:pPr marL="111125" indent="0"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Haitian Creole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8296906"/>
                  </a:ext>
                </a:extLst>
              </a:tr>
              <a:tr h="200397">
                <a:tc>
                  <a:txBody>
                    <a:bodyPr/>
                    <a:lstStyle/>
                    <a:p>
                      <a:pPr marL="111125" indent="0"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Italian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100%</a:t>
                      </a:r>
                    </a:p>
                  </a:txBody>
                  <a:tcPr marL="9525" marR="9525" marT="9525" marB="0" anchor="b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6262761"/>
                  </a:ext>
                </a:extLst>
              </a:tr>
              <a:tr h="200397">
                <a:tc>
                  <a:txBody>
                    <a:bodyPr/>
                    <a:lstStyle/>
                    <a:p>
                      <a:pPr marL="111125" indent="0" algn="l" fontAlgn="b"/>
                      <a:r>
                        <a:rPr lang="en-US" sz="1400" b="1" u="none" strike="noStrike" dirty="0">
                          <a:effectLst/>
                          <a:latin typeface="+mn-lt"/>
                        </a:rPr>
                        <a:t>Grand Total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161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439</a:t>
                      </a:r>
                    </a:p>
                  </a:txBody>
                  <a:tcPr marL="9525" marR="9525" marT="952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73%</a:t>
                      </a:r>
                    </a:p>
                  </a:txBody>
                  <a:tcPr marL="9525" marR="9525" marT="952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2139688"/>
                  </a:ext>
                </a:extLst>
              </a:tr>
            </a:tbl>
          </a:graphicData>
        </a:graphic>
      </p:graphicFrame>
      <p:sp>
        <p:nvSpPr>
          <p:cNvPr id="21" name="Footer Placeholder 3">
            <a:extLst>
              <a:ext uri="{FF2B5EF4-FFF2-40B4-BE49-F238E27FC236}">
                <a16:creationId xmlns:a16="http://schemas.microsoft.com/office/drawing/2014/main" id="{AC2E96A7-721F-49EA-8518-1D3002F4CC0C}"/>
              </a:ext>
            </a:extLst>
          </p:cNvPr>
          <p:cNvSpPr txBox="1">
            <a:spLocks/>
          </p:cNvSpPr>
          <p:nvPr/>
        </p:nvSpPr>
        <p:spPr>
          <a:xfrm>
            <a:off x="459754" y="6157274"/>
            <a:ext cx="7741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Home Care Provider Referral Portal Update 10/7/2024</a:t>
            </a:r>
          </a:p>
        </p:txBody>
      </p:sp>
    </p:spTree>
    <p:extLst>
      <p:ext uri="{BB962C8B-B14F-4D97-AF65-F5344CB8AC3E}">
        <p14:creationId xmlns:p14="http://schemas.microsoft.com/office/powerpoint/2010/main" val="3861954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8D014-3CB0-406F-B707-51B1B6EB9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799" y="80734"/>
            <a:ext cx="11504341" cy="729347"/>
          </a:xfrm>
        </p:spPr>
        <p:txBody>
          <a:bodyPr>
            <a:normAutofit fontScale="90000"/>
          </a:bodyPr>
          <a:lstStyle/>
          <a:p>
            <a:r>
              <a:rPr lang="en-US" sz="4000" dirty="0"/>
              <a:t>Home Care Provider Referral Portal – Detail by Program</a:t>
            </a:r>
            <a:br>
              <a:rPr lang="en-US" sz="3100" dirty="0"/>
            </a:br>
            <a:br>
              <a:rPr lang="en-US" sz="1300" dirty="0">
                <a:solidFill>
                  <a:srgbClr val="656666"/>
                </a:solidFill>
                <a:latin typeface="+mn-lt"/>
              </a:rPr>
            </a:br>
            <a:endParaRPr lang="en-US" sz="1300" dirty="0">
              <a:latin typeface="+mn-lt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E950FD-A5D8-4433-81C0-EDA6CF969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DF84B-C6E0-4237-8292-AD6332EF7C1F}" type="slidenum">
              <a:rPr lang="en-US" smtClean="0"/>
              <a:t>6</a:t>
            </a:fld>
            <a:endParaRPr lang="en-US" dirty="0"/>
          </a:p>
        </p:txBody>
      </p:sp>
      <p:sp>
        <p:nvSpPr>
          <p:cNvPr id="21" name="Footer Placeholder 3">
            <a:extLst>
              <a:ext uri="{FF2B5EF4-FFF2-40B4-BE49-F238E27FC236}">
                <a16:creationId xmlns:a16="http://schemas.microsoft.com/office/drawing/2014/main" id="{AC2E96A7-721F-49EA-8518-1D3002F4CC0C}"/>
              </a:ext>
            </a:extLst>
          </p:cNvPr>
          <p:cNvSpPr txBox="1">
            <a:spLocks/>
          </p:cNvSpPr>
          <p:nvPr/>
        </p:nvSpPr>
        <p:spPr>
          <a:xfrm>
            <a:off x="459754" y="6157274"/>
            <a:ext cx="7741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Home Care Provider Referral Portal Update 10/7/2024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3D35A5-AC59-4C09-8225-84CD1D9ECF3C}"/>
              </a:ext>
            </a:extLst>
          </p:cNvPr>
          <p:cNvSpPr txBox="1"/>
          <p:nvPr/>
        </p:nvSpPr>
        <p:spPr>
          <a:xfrm>
            <a:off x="459755" y="995172"/>
            <a:ext cx="11271328" cy="5974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1400" b="1" dirty="0"/>
              <a:t>Home Care referrals for </a:t>
            </a:r>
            <a:r>
              <a:rPr lang="en-US" sz="1400" b="1" dirty="0" err="1"/>
              <a:t>OHA@Home</a:t>
            </a:r>
            <a:r>
              <a:rPr lang="en-US" sz="1400" b="1" dirty="0"/>
              <a:t> Cost Share program participants and Neighborhood Health Plan of RI members are not tracked in the referral portal.  Information is gathered separately and shown in the charts below.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DBE7CE42-385C-5EDC-546C-F56AABE0472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44863773"/>
              </p:ext>
            </p:extLst>
          </p:nvPr>
        </p:nvGraphicFramePr>
        <p:xfrm>
          <a:off x="304799" y="1708032"/>
          <a:ext cx="5517673" cy="4333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23CC4161-EE45-4D22-B3B0-A4B234EF717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5301036"/>
              </p:ext>
            </p:extLst>
          </p:nvPr>
        </p:nvGraphicFramePr>
        <p:xfrm>
          <a:off x="6369527" y="1708031"/>
          <a:ext cx="5517673" cy="4333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71148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8D014-3CB0-406F-B707-51B1B6EB9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80734"/>
            <a:ext cx="11582400" cy="701731"/>
          </a:xfrm>
        </p:spPr>
        <p:txBody>
          <a:bodyPr>
            <a:normAutofit/>
          </a:bodyPr>
          <a:lstStyle/>
          <a:p>
            <a:r>
              <a:rPr lang="en-US" sz="3600" dirty="0"/>
              <a:t>Home Care Provider Referral Portal – Contact Information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E950FD-A5D8-4433-81C0-EDA6CF969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DF84B-C6E0-4237-8292-AD6332EF7C1F}" type="slidenum">
              <a:rPr lang="en-US" smtClean="0"/>
              <a:t>7</a:t>
            </a:fld>
            <a:endParaRPr lang="en-US" dirty="0"/>
          </a:p>
        </p:txBody>
      </p:sp>
      <p:sp>
        <p:nvSpPr>
          <p:cNvPr id="21" name="Footer Placeholder 3">
            <a:extLst>
              <a:ext uri="{FF2B5EF4-FFF2-40B4-BE49-F238E27FC236}">
                <a16:creationId xmlns:a16="http://schemas.microsoft.com/office/drawing/2014/main" id="{AC2E96A7-721F-49EA-8518-1D3002F4CC0C}"/>
              </a:ext>
            </a:extLst>
          </p:cNvPr>
          <p:cNvSpPr txBox="1">
            <a:spLocks/>
          </p:cNvSpPr>
          <p:nvPr/>
        </p:nvSpPr>
        <p:spPr>
          <a:xfrm>
            <a:off x="459754" y="6157274"/>
            <a:ext cx="7741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Home Care Provider Referral Portal Update 10/7/2024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AAA087E1-7AA3-45CF-A238-40580FBB6B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697549"/>
              </p:ext>
            </p:extLst>
          </p:nvPr>
        </p:nvGraphicFramePr>
        <p:xfrm>
          <a:off x="262269" y="1264165"/>
          <a:ext cx="11624931" cy="3358007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401805">
                  <a:extLst>
                    <a:ext uri="{9D8B030D-6E8A-4147-A177-3AD203B41FA5}">
                      <a16:colId xmlns:a16="http://schemas.microsoft.com/office/drawing/2014/main" val="35247793"/>
                    </a:ext>
                  </a:extLst>
                </a:gridCol>
                <a:gridCol w="4103220">
                  <a:extLst>
                    <a:ext uri="{9D8B030D-6E8A-4147-A177-3AD203B41FA5}">
                      <a16:colId xmlns:a16="http://schemas.microsoft.com/office/drawing/2014/main" val="3625873916"/>
                    </a:ext>
                  </a:extLst>
                </a:gridCol>
                <a:gridCol w="1822134">
                  <a:extLst>
                    <a:ext uri="{9D8B030D-6E8A-4147-A177-3AD203B41FA5}">
                      <a16:colId xmlns:a16="http://schemas.microsoft.com/office/drawing/2014/main" val="1768982981"/>
                    </a:ext>
                  </a:extLst>
                </a:gridCol>
                <a:gridCol w="3297772">
                  <a:extLst>
                    <a:ext uri="{9D8B030D-6E8A-4147-A177-3AD203B41FA5}">
                      <a16:colId xmlns:a16="http://schemas.microsoft.com/office/drawing/2014/main" val="3679469693"/>
                    </a:ext>
                  </a:extLst>
                </a:gridCol>
              </a:tblGrid>
              <a:tr h="388486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Agency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Contact About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Telephone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Email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8947894"/>
                  </a:ext>
                </a:extLst>
              </a:tr>
              <a:tr h="670537">
                <a:tc>
                  <a:txBody>
                    <a:bodyPr/>
                    <a:lstStyle/>
                    <a:p>
                      <a:r>
                        <a:rPr lang="en-US" sz="1600" b="0" dirty="0" err="1">
                          <a:solidFill>
                            <a:schemeClr val="accent2"/>
                          </a:solidFill>
                        </a:rPr>
                        <a:t>Gainwell</a:t>
                      </a:r>
                      <a:r>
                        <a:rPr lang="en-US" sz="1600" b="0" dirty="0">
                          <a:solidFill>
                            <a:schemeClr val="accent2"/>
                          </a:solidFill>
                        </a:rPr>
                        <a:t> Technologies Help Desk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accent2"/>
                          </a:solidFill>
                        </a:rPr>
                        <a:t>Claim Status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accent2"/>
                          </a:solidFill>
                        </a:rPr>
                        <a:t>401-784-8100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b="0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2647935"/>
                  </a:ext>
                </a:extLst>
              </a:tr>
              <a:tr h="957910">
                <a:tc>
                  <a:txBody>
                    <a:bodyPr/>
                    <a:lstStyle/>
                    <a:p>
                      <a:r>
                        <a:rPr lang="en-US" sz="1600" b="0" dirty="0" err="1">
                          <a:solidFill>
                            <a:schemeClr val="accent2"/>
                          </a:solidFill>
                        </a:rPr>
                        <a:t>Gainwell</a:t>
                      </a:r>
                      <a:r>
                        <a:rPr lang="en-US" sz="1600" b="0" dirty="0">
                          <a:solidFill>
                            <a:schemeClr val="accent2"/>
                          </a:solidFill>
                        </a:rPr>
                        <a:t> Technologies</a:t>
                      </a:r>
                    </a:p>
                    <a:p>
                      <a:r>
                        <a:rPr lang="en-US" sz="1600" b="0" dirty="0">
                          <a:solidFill>
                            <a:schemeClr val="accent2"/>
                          </a:solidFill>
                        </a:rPr>
                        <a:t>Marlene Lamoureux, Provider Representative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>
                          <a:solidFill>
                            <a:schemeClr val="accent2"/>
                          </a:solidFill>
                        </a:rPr>
                        <a:t>Provider Education </a:t>
                      </a:r>
                      <a:r>
                        <a:rPr lang="en-US" sz="1600" b="0" dirty="0">
                          <a:solidFill>
                            <a:schemeClr val="accent2"/>
                          </a:solidFill>
                        </a:rPr>
                        <a:t>and Training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accent2"/>
                          </a:solidFill>
                        </a:rPr>
                        <a:t>401-784-3805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accent2"/>
                          </a:solidFill>
                        </a:rPr>
                        <a:t>Marlene.Lamoureux@gainwelltechnologies.com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0888307"/>
                  </a:ext>
                </a:extLst>
              </a:tr>
              <a:tr h="670537"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accent2"/>
                          </a:solidFill>
                        </a:rPr>
                        <a:t>Department of Human Services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accent2"/>
                          </a:solidFill>
                        </a:rPr>
                        <a:t>Eligibility and Prior Authorizations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accent2"/>
                          </a:solidFill>
                        </a:rPr>
                        <a:t>401-415-8455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accent2"/>
                          </a:solidFill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DHS.LTSS@dhs.ri.gov</a:t>
                      </a:r>
                      <a:endParaRPr lang="en-US" sz="1600" b="0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1458329"/>
                  </a:ext>
                </a:extLst>
              </a:tr>
              <a:tr h="670537"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accent2"/>
                          </a:solidFill>
                        </a:rPr>
                        <a:t>Medicaid/Office of Community Programs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accent2"/>
                          </a:solidFill>
                        </a:rPr>
                        <a:t>Prior Authorizations and general Home Care Provider Referral Portal issues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accent2"/>
                          </a:solidFill>
                        </a:rPr>
                        <a:t>401-462-6393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accent2"/>
                          </a:solidFill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OHHS.OCP@ohhs.ri.gov</a:t>
                      </a:r>
                      <a:endParaRPr lang="en-US" sz="1600" b="0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71985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08280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8D014-3CB0-406F-B707-51B1B6EB9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80734"/>
            <a:ext cx="11582400" cy="701731"/>
          </a:xfrm>
        </p:spPr>
        <p:txBody>
          <a:bodyPr>
            <a:normAutofit/>
          </a:bodyPr>
          <a:lstStyle/>
          <a:p>
            <a:r>
              <a:rPr lang="en-US" sz="3600" dirty="0"/>
              <a:t>Home Care Provider Referral Portal – Contact Information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E950FD-A5D8-4433-81C0-EDA6CF969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DF84B-C6E0-4237-8292-AD6332EF7C1F}" type="slidenum">
              <a:rPr lang="en-US" smtClean="0"/>
              <a:t>8</a:t>
            </a:fld>
            <a:endParaRPr lang="en-US" dirty="0"/>
          </a:p>
        </p:txBody>
      </p:sp>
      <p:sp>
        <p:nvSpPr>
          <p:cNvPr id="21" name="Footer Placeholder 3">
            <a:extLst>
              <a:ext uri="{FF2B5EF4-FFF2-40B4-BE49-F238E27FC236}">
                <a16:creationId xmlns:a16="http://schemas.microsoft.com/office/drawing/2014/main" id="{AC2E96A7-721F-49EA-8518-1D3002F4CC0C}"/>
              </a:ext>
            </a:extLst>
          </p:cNvPr>
          <p:cNvSpPr txBox="1">
            <a:spLocks/>
          </p:cNvSpPr>
          <p:nvPr/>
        </p:nvSpPr>
        <p:spPr>
          <a:xfrm>
            <a:off x="459754" y="6157275"/>
            <a:ext cx="7741840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Home Care Provider Referral Portal Update 10/7/2024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AAA087E1-7AA3-45CF-A238-40580FBB6B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9566881"/>
              </p:ext>
            </p:extLst>
          </p:nvPr>
        </p:nvGraphicFramePr>
        <p:xfrm>
          <a:off x="1297403" y="1493035"/>
          <a:ext cx="9597189" cy="3871929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503305">
                  <a:extLst>
                    <a:ext uri="{9D8B030D-6E8A-4147-A177-3AD203B41FA5}">
                      <a16:colId xmlns:a16="http://schemas.microsoft.com/office/drawing/2014/main" val="35247793"/>
                    </a:ext>
                  </a:extLst>
                </a:gridCol>
                <a:gridCol w="3070408">
                  <a:extLst>
                    <a:ext uri="{9D8B030D-6E8A-4147-A177-3AD203B41FA5}">
                      <a16:colId xmlns:a16="http://schemas.microsoft.com/office/drawing/2014/main" val="1768982981"/>
                    </a:ext>
                  </a:extLst>
                </a:gridCol>
                <a:gridCol w="4023476">
                  <a:extLst>
                    <a:ext uri="{9D8B030D-6E8A-4147-A177-3AD203B41FA5}">
                      <a16:colId xmlns:a16="http://schemas.microsoft.com/office/drawing/2014/main" val="3679469693"/>
                    </a:ext>
                  </a:extLst>
                </a:gridCol>
              </a:tblGrid>
              <a:tr h="388486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Agency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Telephone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Email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8947894"/>
                  </a:ext>
                </a:extLst>
              </a:tr>
              <a:tr h="670537"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accent2"/>
                          </a:solidFill>
                        </a:rPr>
                        <a:t>Child and Family Services – Newport/Middletown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accent2"/>
                          </a:solidFill>
                        </a:rPr>
                        <a:t>401-848-4120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accent2"/>
                          </a:solidFill>
                          <a:hlinkClick r:id="rId2"/>
                        </a:rPr>
                        <a:t>jstephens-burt@childandfamilyri.org</a:t>
                      </a:r>
                      <a:endParaRPr lang="en-US" sz="1600" b="0" dirty="0">
                        <a:solidFill>
                          <a:schemeClr val="accent2"/>
                        </a:solidFill>
                      </a:endParaRPr>
                    </a:p>
                    <a:p>
                      <a:endParaRPr lang="en-US" sz="1600" b="0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2647935"/>
                  </a:ext>
                </a:extLst>
              </a:tr>
              <a:tr h="801295"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accent2"/>
                          </a:solidFill>
                        </a:rPr>
                        <a:t>Child and Family Services – Providence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accent2"/>
                          </a:solidFill>
                        </a:rPr>
                        <a:t>401-595-3708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accent2"/>
                          </a:solidFill>
                          <a:hlinkClick r:id="rId2"/>
                        </a:rPr>
                        <a:t>jstephens-burt@childandfamilyri.org</a:t>
                      </a:r>
                      <a:endParaRPr lang="en-US" sz="1600" b="0" dirty="0">
                        <a:solidFill>
                          <a:schemeClr val="accent2"/>
                        </a:solidFill>
                      </a:endParaRPr>
                    </a:p>
                    <a:p>
                      <a:endParaRPr lang="en-US" sz="1600" b="0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0888307"/>
                  </a:ext>
                </a:extLst>
              </a:tr>
              <a:tr h="670537"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accent2"/>
                          </a:solidFill>
                        </a:rPr>
                        <a:t>East Bay CAP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accent2"/>
                          </a:solidFill>
                        </a:rPr>
                        <a:t>401-490-1152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accent2"/>
                          </a:solidFill>
                          <a:hlinkClick r:id="rId3"/>
                        </a:rPr>
                        <a:t>rcovington@ebcap.org</a:t>
                      </a:r>
                      <a:r>
                        <a:rPr lang="en-US" sz="1600" b="0" dirty="0">
                          <a:solidFill>
                            <a:schemeClr val="accent2"/>
                          </a:solidFill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1458329"/>
                  </a:ext>
                </a:extLst>
              </a:tr>
              <a:tr h="670537"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accent2"/>
                          </a:solidFill>
                        </a:rPr>
                        <a:t>Tri-County CAP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accent2"/>
                          </a:solidFill>
                        </a:rPr>
                        <a:t>401-709-2643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accent2"/>
                          </a:solidFill>
                          <a:hlinkClick r:id="rId4"/>
                        </a:rPr>
                        <a:t>rspirito@tricountyri.org</a:t>
                      </a:r>
                      <a:r>
                        <a:rPr lang="en-US" sz="1600" b="0" dirty="0">
                          <a:solidFill>
                            <a:schemeClr val="accent2"/>
                          </a:solidFill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7198517"/>
                  </a:ext>
                </a:extLst>
              </a:tr>
              <a:tr h="670537">
                <a:tc>
                  <a:txBody>
                    <a:bodyPr/>
                    <a:lstStyle/>
                    <a:p>
                      <a:r>
                        <a:rPr lang="en-US" sz="1600" b="0" dirty="0">
                          <a:solidFill>
                            <a:schemeClr val="accent2"/>
                          </a:solidFill>
                        </a:rPr>
                        <a:t>West Bay CAP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>
                          <a:solidFill>
                            <a:schemeClr val="accent2"/>
                          </a:solidFill>
                        </a:rPr>
                        <a:t>401-924-5250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/>
                        </a:rPr>
                        <a:t>Bbishop@westbaycap.org</a:t>
                      </a:r>
                      <a:r>
                        <a:rPr lang="en-US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600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/>
                        </a:rPr>
                        <a:t>kmchugh@westbaycap.org</a:t>
                      </a:r>
                      <a:endParaRPr lang="en-US" sz="1600" b="0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2116741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FF78FA50-2B91-4644-8450-A524265602DD}"/>
              </a:ext>
            </a:extLst>
          </p:cNvPr>
          <p:cNvSpPr txBox="1"/>
          <p:nvPr/>
        </p:nvSpPr>
        <p:spPr>
          <a:xfrm>
            <a:off x="1297405" y="1019943"/>
            <a:ext cx="4311180" cy="401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b="1" dirty="0">
                <a:solidFill>
                  <a:schemeClr val="accent2"/>
                </a:solidFill>
              </a:rPr>
              <a:t>Case Management Agencies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270BD8-6212-48DC-90A3-0394984B1056}"/>
              </a:ext>
            </a:extLst>
          </p:cNvPr>
          <p:cNvSpPr txBox="1"/>
          <p:nvPr/>
        </p:nvSpPr>
        <p:spPr>
          <a:xfrm>
            <a:off x="1243359" y="5664195"/>
            <a:ext cx="9705279" cy="366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23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600" dirty="0">
                <a:solidFill>
                  <a:srgbClr val="656666"/>
                </a:solidFill>
              </a:rPr>
              <a:t>Updated Home Care Provider Referral Portal data reports are available on the EOHHS website.</a:t>
            </a:r>
          </a:p>
        </p:txBody>
      </p:sp>
    </p:spTree>
    <p:extLst>
      <p:ext uri="{BB962C8B-B14F-4D97-AF65-F5344CB8AC3E}">
        <p14:creationId xmlns:p14="http://schemas.microsoft.com/office/powerpoint/2010/main" val="1953727937"/>
      </p:ext>
    </p:extLst>
  </p:cSld>
  <p:clrMapOvr>
    <a:masterClrMapping/>
  </p:clrMapOvr>
</p:sld>
</file>

<file path=ppt/theme/theme1.xml><?xml version="1.0" encoding="utf-8"?>
<a:theme xmlns:a="http://schemas.openxmlformats.org/drawingml/2006/main" name="RI Branding">
  <a:themeElements>
    <a:clrScheme name="Rhode Island">
      <a:dk1>
        <a:sysClr val="windowText" lastClr="000000"/>
      </a:dk1>
      <a:lt1>
        <a:sysClr val="window" lastClr="FFFFFF"/>
      </a:lt1>
      <a:dk2>
        <a:srgbClr val="44546A"/>
      </a:dk2>
      <a:lt2>
        <a:srgbClr val="C4C4C4"/>
      </a:lt2>
      <a:accent1>
        <a:srgbClr val="EB5152"/>
      </a:accent1>
      <a:accent2>
        <a:srgbClr val="1E497F"/>
      </a:accent2>
      <a:accent3>
        <a:srgbClr val="8FBAE4"/>
      </a:accent3>
      <a:accent4>
        <a:srgbClr val="FFC709"/>
      </a:accent4>
      <a:accent5>
        <a:srgbClr val="404040"/>
      </a:accent5>
      <a:accent6>
        <a:srgbClr val="656565"/>
      </a:accent6>
      <a:hlink>
        <a:srgbClr val="0563C1"/>
      </a:hlink>
      <a:folHlink>
        <a:srgbClr val="954F72"/>
      </a:folHlink>
    </a:clrScheme>
    <a:fontScheme name="Rhode">
      <a:majorFont>
        <a:latin typeface="Franklin Gothic Demi Cond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E497F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lnSpc>
            <a:spcPct val="123000"/>
          </a:lnSpc>
          <a:spcBef>
            <a:spcPts val="600"/>
          </a:spcBef>
          <a:spcAft>
            <a:spcPts val="600"/>
          </a:spcAft>
          <a:defRPr sz="16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lnSpc>
            <a:spcPct val="123000"/>
          </a:lnSpc>
          <a:spcBef>
            <a:spcPts val="600"/>
          </a:spcBef>
          <a:spcAft>
            <a:spcPts val="600"/>
          </a:spcAft>
          <a:defRPr sz="1600">
            <a:solidFill>
              <a:srgbClr val="656666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RI Branding" id="{1934AE36-DF28-4FA8-92D2-F039B8F1A079}" vid="{CD704D35-A323-45D0-AB87-BCFD7E9533A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9E87EF686CCAA44BE008E9E81B3C4E5" ma:contentTypeVersion="10" ma:contentTypeDescription="Create a new document." ma:contentTypeScope="" ma:versionID="c03578363bf7e6c3af3b5834326053de">
  <xsd:schema xmlns:xsd="http://www.w3.org/2001/XMLSchema" xmlns:xs="http://www.w3.org/2001/XMLSchema" xmlns:p="http://schemas.microsoft.com/office/2006/metadata/properties" xmlns:ns3="9983c9db-6bda-4b6f-96cc-ec27f1fe6582" xmlns:ns4="4a4453ea-e422-4c22-bddd-64227edf7368" targetNamespace="http://schemas.microsoft.com/office/2006/metadata/properties" ma:root="true" ma:fieldsID="42ac919d6960fa496ec33163ad1134c7" ns3:_="" ns4:_="">
    <xsd:import namespace="9983c9db-6bda-4b6f-96cc-ec27f1fe6582"/>
    <xsd:import namespace="4a4453ea-e422-4c22-bddd-64227edf736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83c9db-6bda-4b6f-96cc-ec27f1fe658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4453ea-e422-4c22-bddd-64227edf7368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7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D9B222F-4344-4938-A882-AAE61357A0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83c9db-6bda-4b6f-96cc-ec27f1fe6582"/>
    <ds:schemaRef ds:uri="4a4453ea-e422-4c22-bddd-64227edf736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07D8C62-B8C9-46F0-88EB-7D1075CE0A28}">
  <ds:schemaRefs>
    <ds:schemaRef ds:uri="http://schemas.microsoft.com/office/2006/documentManagement/types"/>
    <ds:schemaRef ds:uri="http://purl.org/dc/terms/"/>
    <ds:schemaRef ds:uri="4a4453ea-e422-4c22-bddd-64227edf7368"/>
    <ds:schemaRef ds:uri="9983c9db-6bda-4b6f-96cc-ec27f1fe6582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9CBF1A6-2A07-45BD-A581-EA6CA78F83D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History timeline</Template>
  <TotalTime>0</TotalTime>
  <Words>1206</Words>
  <Application>Microsoft Office PowerPoint</Application>
  <PresentationFormat>Widescreen</PresentationFormat>
  <Paragraphs>452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Franklin Gothic Book</vt:lpstr>
      <vt:lpstr>Franklin Gothic Demi Cond</vt:lpstr>
      <vt:lpstr>Trebuchet MS</vt:lpstr>
      <vt:lpstr>Wingdings</vt:lpstr>
      <vt:lpstr>RI Branding</vt:lpstr>
      <vt:lpstr>Home Care Provider Referral Portal – Summary NOTE:  Data does not include referrals for the OHA@Home Cost Share program or managed care.   </vt:lpstr>
      <vt:lpstr>Home Care Provider Referral Portal – Available Referrals NOTE:  Data does not include referrals for the OHA@Home Cost Share program or managed care. </vt:lpstr>
      <vt:lpstr>Home Care Provider Referral Portal – Aging of Referrals NOTE:  Data does not include referrals for the OHA@Home Cost Share program or managed care. </vt:lpstr>
      <vt:lpstr>Home Care Provider Referral Portal – Referrals Available and Processed By Zip Code                 NOTE:  Data does not include referrals for the OHA@Home Cost Share program or managed care. </vt:lpstr>
      <vt:lpstr>Home Care Provider Referral Portal NOTE:  Data does not include referrals for the OHA@Home Cost Share program or managed care. </vt:lpstr>
      <vt:lpstr>Home Care Provider Referral Portal – Detail by Program  </vt:lpstr>
      <vt:lpstr>Home Care Provider Referral Portal – Contact Information </vt:lpstr>
      <vt:lpstr>Home Care Provider Referral Portal – Contact Information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HCBS Program and Transition LTSS Workstream</dc:title>
  <dc:creator/>
  <cp:lastModifiedBy/>
  <cp:revision>229</cp:revision>
  <dcterms:created xsi:type="dcterms:W3CDTF">2021-02-01T15:02:50Z</dcterms:created>
  <dcterms:modified xsi:type="dcterms:W3CDTF">2024-10-07T19:50:39Z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0x01010059E87EF686CCAA44BE008E9E81B3C4E5</vt:lpwstr>
  </property>
</Properties>
</file>