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50" r:id="rId4"/>
  </p:sldMasterIdLst>
  <p:notesMasterIdLst>
    <p:notesMasterId r:id="rId12"/>
  </p:notesMasterIdLst>
  <p:sldIdLst>
    <p:sldId id="485" r:id="rId5"/>
    <p:sldId id="486" r:id="rId6"/>
    <p:sldId id="487" r:id="rId7"/>
    <p:sldId id="488" r:id="rId8"/>
    <p:sldId id="483" r:id="rId9"/>
    <p:sldId id="489" r:id="rId10"/>
    <p:sldId id="343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1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E9E9"/>
    <a:srgbClr val="E6E6E6"/>
    <a:srgbClr val="F3AFBA"/>
    <a:srgbClr val="F7C9D1"/>
    <a:srgbClr val="BB6D05"/>
    <a:srgbClr val="B4001B"/>
    <a:srgbClr val="3B4D55"/>
    <a:srgbClr val="9399A1"/>
    <a:srgbClr val="DEE6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A313B2-0344-4316-BC9A-AAD09A2DB646}" v="64" dt="2025-04-25T21:42:24.330"/>
  </p1510:revLst>
</p1510:revInfo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735" autoAdjust="0"/>
    <p:restoredTop sz="94274" autoAdjust="0"/>
  </p:normalViewPr>
  <p:slideViewPr>
    <p:cSldViewPr snapToGrid="0">
      <p:cViewPr varScale="1">
        <p:scale>
          <a:sx n="83" d="100"/>
          <a:sy n="83" d="100"/>
        </p:scale>
        <p:origin x="498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ren.statser\AppData\Local\Microsoft\Windows\INetCache\Content.Outlook\GCBS9WUU\Referral%20Metrics%202025-04-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ren.statser\AppData\Local\Microsoft\Windows\INetCache\Content.Outlook\GCBS9WUU\Referral%20Metrics%202025-04-18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ren.statser\AppData\Local\Microsoft\Windows\INetCache\Content.Outlook\GCBS9WUU\Referral%20Metrics%202025-04-18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ren.statser\AppData\Local\Microsoft\Windows\INetCache\Content.Outlook\GCBS9WUU\Referral%20Metrics%202025-04-18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ren.statser\AppData\Local\Microsoft\Windows\INetCache\Content.Outlook\GCBS9WUU\Referral%20Metrics%202025-04-18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ren.statser\AppData\Local\Microsoft\Windows\INetCache\Content.Outlook\GCBS9WUU\Referral%20Metrics%202025-04-18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Inflow/Outflow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'Weekly Summary'!$A$10</c:f>
              <c:strCache>
                <c:ptCount val="1"/>
                <c:pt idx="0">
                  <c:v>Referrals Entered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6.3656672040099962E-17"/>
                  <c:y val="-3.240740740740748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8D3-477E-92B0-A0E6FC67E8CE}"/>
                </c:ext>
              </c:extLst>
            </c:dLbl>
            <c:dLbl>
              <c:idx val="3"/>
              <c:layout>
                <c:manualLayout>
                  <c:x val="-6.3656672040099962E-17"/>
                  <c:y val="-4.166666666666666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8D3-477E-92B0-A0E6FC67E8CE}"/>
                </c:ext>
              </c:extLst>
            </c:dLbl>
            <c:dLbl>
              <c:idx val="5"/>
              <c:layout>
                <c:manualLayout>
                  <c:x val="1.2029746281714786E-5"/>
                  <c:y val="-3.995333916593759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8D3-477E-92B0-A0E6FC67E8CE}"/>
                </c:ext>
              </c:extLst>
            </c:dLbl>
            <c:dLbl>
              <c:idx val="7"/>
              <c:layout>
                <c:manualLayout>
                  <c:x val="-1.736111111111111E-3"/>
                  <c:y val="4.18562263050447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8D3-477E-92B0-A0E6FC67E8CE}"/>
                </c:ext>
              </c:extLst>
            </c:dLbl>
            <c:dLbl>
              <c:idx val="8"/>
              <c:layout>
                <c:manualLayout>
                  <c:x val="-3.4601924759405074E-3"/>
                  <c:y val="3.8057742782152229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8D3-477E-92B0-A0E6FC67E8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'Weekly Summary'!$B$9:$K$9</c:f>
              <c:numCache>
                <c:formatCode>mm/dd/yyyy</c:formatCode>
                <c:ptCount val="10"/>
                <c:pt idx="0">
                  <c:v>45697</c:v>
                </c:pt>
                <c:pt idx="1">
                  <c:v>45704</c:v>
                </c:pt>
                <c:pt idx="2">
                  <c:v>45711</c:v>
                </c:pt>
                <c:pt idx="3">
                  <c:v>45718</c:v>
                </c:pt>
                <c:pt idx="4">
                  <c:v>45725</c:v>
                </c:pt>
                <c:pt idx="5">
                  <c:v>45732</c:v>
                </c:pt>
                <c:pt idx="6">
                  <c:v>45739</c:v>
                </c:pt>
                <c:pt idx="7">
                  <c:v>45746</c:v>
                </c:pt>
                <c:pt idx="8">
                  <c:v>45753</c:v>
                </c:pt>
                <c:pt idx="9">
                  <c:v>45760</c:v>
                </c:pt>
              </c:numCache>
            </c:numRef>
          </c:cat>
          <c:val>
            <c:numRef>
              <c:f>'Weekly Summary'!$B$10:$K$10</c:f>
              <c:numCache>
                <c:formatCode>General</c:formatCode>
                <c:ptCount val="10"/>
                <c:pt idx="0">
                  <c:v>15</c:v>
                </c:pt>
                <c:pt idx="1">
                  <c:v>19</c:v>
                </c:pt>
                <c:pt idx="2">
                  <c:v>21</c:v>
                </c:pt>
                <c:pt idx="3">
                  <c:v>15</c:v>
                </c:pt>
                <c:pt idx="4">
                  <c:v>3</c:v>
                </c:pt>
                <c:pt idx="5">
                  <c:v>11</c:v>
                </c:pt>
                <c:pt idx="6">
                  <c:v>20</c:v>
                </c:pt>
                <c:pt idx="7">
                  <c:v>10</c:v>
                </c:pt>
                <c:pt idx="8">
                  <c:v>14</c:v>
                </c:pt>
                <c:pt idx="9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8D3-477E-92B0-A0E6FC67E8CE}"/>
            </c:ext>
          </c:extLst>
        </c:ser>
        <c:ser>
          <c:idx val="1"/>
          <c:order val="1"/>
          <c:tx>
            <c:strRef>
              <c:f>'Weekly Summary'!$A$25</c:f>
              <c:strCache>
                <c:ptCount val="1"/>
                <c:pt idx="0">
                  <c:v>Total Referrals Processed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'Weekly Summary'!$B$9:$K$9</c:f>
              <c:numCache>
                <c:formatCode>mm/dd/yyyy</c:formatCode>
                <c:ptCount val="10"/>
                <c:pt idx="0">
                  <c:v>45697</c:v>
                </c:pt>
                <c:pt idx="1">
                  <c:v>45704</c:v>
                </c:pt>
                <c:pt idx="2">
                  <c:v>45711</c:v>
                </c:pt>
                <c:pt idx="3">
                  <c:v>45718</c:v>
                </c:pt>
                <c:pt idx="4">
                  <c:v>45725</c:v>
                </c:pt>
                <c:pt idx="5">
                  <c:v>45732</c:v>
                </c:pt>
                <c:pt idx="6">
                  <c:v>45739</c:v>
                </c:pt>
                <c:pt idx="7">
                  <c:v>45746</c:v>
                </c:pt>
                <c:pt idx="8">
                  <c:v>45753</c:v>
                </c:pt>
                <c:pt idx="9">
                  <c:v>45760</c:v>
                </c:pt>
              </c:numCache>
            </c:numRef>
          </c:cat>
          <c:val>
            <c:numRef>
              <c:f>'Weekly Summary'!$B$25:$K$25</c:f>
              <c:numCache>
                <c:formatCode>General</c:formatCode>
                <c:ptCount val="10"/>
                <c:pt idx="0">
                  <c:v>17</c:v>
                </c:pt>
                <c:pt idx="1">
                  <c:v>16</c:v>
                </c:pt>
                <c:pt idx="2">
                  <c:v>22</c:v>
                </c:pt>
                <c:pt idx="3">
                  <c:v>11</c:v>
                </c:pt>
                <c:pt idx="4">
                  <c:v>5</c:v>
                </c:pt>
                <c:pt idx="5">
                  <c:v>15</c:v>
                </c:pt>
                <c:pt idx="6">
                  <c:v>14</c:v>
                </c:pt>
                <c:pt idx="7">
                  <c:v>16</c:v>
                </c:pt>
                <c:pt idx="8">
                  <c:v>12</c:v>
                </c:pt>
                <c:pt idx="9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8D3-477E-92B0-A0E6FC67E8C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256267151"/>
        <c:axId val="1616763952"/>
      </c:barChart>
      <c:barChart>
        <c:barDir val="col"/>
        <c:grouping val="clustered"/>
        <c:varyColors val="0"/>
        <c:ser>
          <c:idx val="2"/>
          <c:order val="2"/>
          <c:tx>
            <c:strRef>
              <c:f>'Weekly Summary'!$A$24</c:f>
              <c:strCache>
                <c:ptCount val="1"/>
                <c:pt idx="0">
                  <c:v>Repeat Referral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7"/>
              <c:layout>
                <c:manualLayout>
                  <c:x val="-1.736111111111111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8D3-477E-92B0-A0E6FC67E8CE}"/>
                </c:ext>
              </c:extLst>
            </c:dLbl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flowChartOffpageConnector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'Weekly Summary'!$B$9:$K$9</c:f>
              <c:numCache>
                <c:formatCode>mm/dd/yyyy</c:formatCode>
                <c:ptCount val="10"/>
                <c:pt idx="0">
                  <c:v>45697</c:v>
                </c:pt>
                <c:pt idx="1">
                  <c:v>45704</c:v>
                </c:pt>
                <c:pt idx="2">
                  <c:v>45711</c:v>
                </c:pt>
                <c:pt idx="3">
                  <c:v>45718</c:v>
                </c:pt>
                <c:pt idx="4">
                  <c:v>45725</c:v>
                </c:pt>
                <c:pt idx="5">
                  <c:v>45732</c:v>
                </c:pt>
                <c:pt idx="6">
                  <c:v>45739</c:v>
                </c:pt>
                <c:pt idx="7">
                  <c:v>45746</c:v>
                </c:pt>
                <c:pt idx="8">
                  <c:v>45753</c:v>
                </c:pt>
                <c:pt idx="9">
                  <c:v>45760</c:v>
                </c:pt>
              </c:numCache>
            </c:numRef>
          </c:cat>
          <c:val>
            <c:numRef>
              <c:f>'Weekly Summary'!$B$24:$K$24</c:f>
              <c:numCache>
                <c:formatCode>General</c:formatCode>
                <c:ptCount val="10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8D3-477E-92B0-A0E6FC67E8CE}"/>
            </c:ext>
          </c:extLst>
        </c:ser>
        <c:ser>
          <c:idx val="3"/>
          <c:order val="3"/>
          <c:tx>
            <c:v>Processed 2</c:v>
          </c:tx>
          <c:spPr>
            <a:noFill/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'Weekly Summary'!$B$9:$K$9</c:f>
              <c:numCache>
                <c:formatCode>mm/dd/yyyy</c:formatCode>
                <c:ptCount val="10"/>
                <c:pt idx="0">
                  <c:v>45697</c:v>
                </c:pt>
                <c:pt idx="1">
                  <c:v>45704</c:v>
                </c:pt>
                <c:pt idx="2">
                  <c:v>45711</c:v>
                </c:pt>
                <c:pt idx="3">
                  <c:v>45718</c:v>
                </c:pt>
                <c:pt idx="4">
                  <c:v>45725</c:v>
                </c:pt>
                <c:pt idx="5">
                  <c:v>45732</c:v>
                </c:pt>
                <c:pt idx="6">
                  <c:v>45739</c:v>
                </c:pt>
                <c:pt idx="7">
                  <c:v>45746</c:v>
                </c:pt>
                <c:pt idx="8">
                  <c:v>45753</c:v>
                </c:pt>
                <c:pt idx="9">
                  <c:v>45760</c:v>
                </c:pt>
              </c:numCache>
            </c:numRef>
          </c:cat>
          <c:val>
            <c:numRef>
              <c:f>'Weekly Summary'!$B$25:$K$25</c:f>
              <c:numCache>
                <c:formatCode>General</c:formatCode>
                <c:ptCount val="10"/>
                <c:pt idx="0">
                  <c:v>17</c:v>
                </c:pt>
                <c:pt idx="1">
                  <c:v>16</c:v>
                </c:pt>
                <c:pt idx="2">
                  <c:v>22</c:v>
                </c:pt>
                <c:pt idx="3">
                  <c:v>11</c:v>
                </c:pt>
                <c:pt idx="4">
                  <c:v>5</c:v>
                </c:pt>
                <c:pt idx="5">
                  <c:v>15</c:v>
                </c:pt>
                <c:pt idx="6">
                  <c:v>14</c:v>
                </c:pt>
                <c:pt idx="7">
                  <c:v>16</c:v>
                </c:pt>
                <c:pt idx="8">
                  <c:v>12</c:v>
                </c:pt>
                <c:pt idx="9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8D3-477E-92B0-A0E6FC67E8C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415059392"/>
        <c:axId val="415057728"/>
      </c:barChart>
      <c:catAx>
        <c:axId val="256267151"/>
        <c:scaling>
          <c:orientation val="minMax"/>
        </c:scaling>
        <c:delete val="0"/>
        <c:axPos val="b"/>
        <c:numFmt formatCode="mm/d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6763952"/>
        <c:crosses val="autoZero"/>
        <c:auto val="0"/>
        <c:lblAlgn val="ctr"/>
        <c:lblOffset val="100"/>
        <c:noMultiLvlLbl val="0"/>
      </c:catAx>
      <c:valAx>
        <c:axId val="1616763952"/>
        <c:scaling>
          <c:orientation val="minMax"/>
          <c:max val="2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6267151"/>
        <c:crosses val="autoZero"/>
        <c:crossBetween val="between"/>
      </c:valAx>
      <c:valAx>
        <c:axId val="415057728"/>
        <c:scaling>
          <c:orientation val="minMax"/>
          <c:max val="25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5059392"/>
        <c:crosses val="max"/>
        <c:crossBetween val="between"/>
      </c:valAx>
      <c:dateAx>
        <c:axId val="415059392"/>
        <c:scaling>
          <c:orientation val="minMax"/>
        </c:scaling>
        <c:delete val="1"/>
        <c:axPos val="b"/>
        <c:numFmt formatCode="mm/dd/yyyy" sourceLinked="1"/>
        <c:majorTickMark val="out"/>
        <c:minorTickMark val="none"/>
        <c:tickLblPos val="nextTo"/>
        <c:crossAx val="415057728"/>
        <c:crosses val="autoZero"/>
        <c:auto val="1"/>
        <c:lblOffset val="100"/>
        <c:baseTimeUnit val="days"/>
      </c:dateAx>
      <c:spPr>
        <a:noFill/>
        <a:ln>
          <a:noFill/>
        </a:ln>
        <a:effectLst/>
      </c:spPr>
    </c:plotArea>
    <c:legend>
      <c:legendPos val="b"/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Pool of Available Referrals</a:t>
            </a:r>
            <a:r>
              <a:rPr lang="en-US" baseline="0"/>
              <a:t> at Week Start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'Weekly Summary'!$A$26</c:f>
              <c:strCache>
                <c:ptCount val="1"/>
                <c:pt idx="0">
                  <c:v>Total Hours Available at Week Start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'Weekly Summary'!$B$9:$K$9</c:f>
              <c:numCache>
                <c:formatCode>mm/dd/yyyy</c:formatCode>
                <c:ptCount val="10"/>
                <c:pt idx="0">
                  <c:v>45697</c:v>
                </c:pt>
                <c:pt idx="1">
                  <c:v>45704</c:v>
                </c:pt>
                <c:pt idx="2">
                  <c:v>45711</c:v>
                </c:pt>
                <c:pt idx="3">
                  <c:v>45718</c:v>
                </c:pt>
                <c:pt idx="4">
                  <c:v>45725</c:v>
                </c:pt>
                <c:pt idx="5">
                  <c:v>45732</c:v>
                </c:pt>
                <c:pt idx="6">
                  <c:v>45739</c:v>
                </c:pt>
                <c:pt idx="7">
                  <c:v>45746</c:v>
                </c:pt>
                <c:pt idx="8">
                  <c:v>45753</c:v>
                </c:pt>
                <c:pt idx="9">
                  <c:v>45760</c:v>
                </c:pt>
              </c:numCache>
            </c:numRef>
          </c:cat>
          <c:val>
            <c:numRef>
              <c:f>'Weekly Summary'!$B$26:$K$26</c:f>
              <c:numCache>
                <c:formatCode>General</c:formatCode>
                <c:ptCount val="10"/>
                <c:pt idx="0">
                  <c:v>3934</c:v>
                </c:pt>
                <c:pt idx="1">
                  <c:v>3999</c:v>
                </c:pt>
                <c:pt idx="2">
                  <c:v>4060</c:v>
                </c:pt>
                <c:pt idx="3">
                  <c:v>4095</c:v>
                </c:pt>
                <c:pt idx="4">
                  <c:v>4110</c:v>
                </c:pt>
                <c:pt idx="5">
                  <c:v>4096</c:v>
                </c:pt>
                <c:pt idx="6">
                  <c:v>3940</c:v>
                </c:pt>
                <c:pt idx="7">
                  <c:v>4050</c:v>
                </c:pt>
                <c:pt idx="8">
                  <c:v>3928</c:v>
                </c:pt>
                <c:pt idx="9">
                  <c:v>4024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03-497A-8A4C-5F0146B1C8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3909999"/>
        <c:axId val="537117551"/>
      </c:barChart>
      <c:lineChart>
        <c:grouping val="standard"/>
        <c:varyColors val="0"/>
        <c:ser>
          <c:idx val="1"/>
          <c:order val="1"/>
          <c:tx>
            <c:strRef>
              <c:f>'Weekly Summary'!$A$27</c:f>
              <c:strCache>
                <c:ptCount val="1"/>
                <c:pt idx="0">
                  <c:v>Total Clients Available at Week Start</c:v>
                </c:pt>
              </c:strCache>
            </c:strRef>
          </c:tx>
          <c:spPr>
            <a:ln w="28575" cap="rnd">
              <a:solidFill>
                <a:schemeClr val="accent1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'Weekly Summary'!$B$9:$K$9</c:f>
              <c:numCache>
                <c:formatCode>mm/dd/yyyy</c:formatCode>
                <c:ptCount val="10"/>
                <c:pt idx="0">
                  <c:v>45697</c:v>
                </c:pt>
                <c:pt idx="1">
                  <c:v>45704</c:v>
                </c:pt>
                <c:pt idx="2">
                  <c:v>45711</c:v>
                </c:pt>
                <c:pt idx="3">
                  <c:v>45718</c:v>
                </c:pt>
                <c:pt idx="4">
                  <c:v>45725</c:v>
                </c:pt>
                <c:pt idx="5">
                  <c:v>45732</c:v>
                </c:pt>
                <c:pt idx="6">
                  <c:v>45739</c:v>
                </c:pt>
                <c:pt idx="7">
                  <c:v>45746</c:v>
                </c:pt>
                <c:pt idx="8">
                  <c:v>45753</c:v>
                </c:pt>
                <c:pt idx="9">
                  <c:v>45760</c:v>
                </c:pt>
              </c:numCache>
            </c:numRef>
          </c:cat>
          <c:val>
            <c:numRef>
              <c:f>'Weekly Summary'!$B$27:$K$27</c:f>
              <c:numCache>
                <c:formatCode>General</c:formatCode>
                <c:ptCount val="10"/>
                <c:pt idx="0">
                  <c:v>161</c:v>
                </c:pt>
                <c:pt idx="1">
                  <c:v>158</c:v>
                </c:pt>
                <c:pt idx="2">
                  <c:v>161</c:v>
                </c:pt>
                <c:pt idx="3">
                  <c:v>159</c:v>
                </c:pt>
                <c:pt idx="4">
                  <c:v>162</c:v>
                </c:pt>
                <c:pt idx="5">
                  <c:v>160</c:v>
                </c:pt>
                <c:pt idx="6">
                  <c:v>156</c:v>
                </c:pt>
                <c:pt idx="7">
                  <c:v>162</c:v>
                </c:pt>
                <c:pt idx="8">
                  <c:v>154</c:v>
                </c:pt>
                <c:pt idx="9">
                  <c:v>156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203-497A-8A4C-5F0146B1C8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8397967"/>
        <c:axId val="537124623"/>
      </c:lineChart>
      <c:catAx>
        <c:axId val="253909999"/>
        <c:scaling>
          <c:orientation val="minMax"/>
        </c:scaling>
        <c:delete val="0"/>
        <c:axPos val="b"/>
        <c:numFmt formatCode="mm/d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117551"/>
        <c:crosses val="autoZero"/>
        <c:auto val="0"/>
        <c:lblAlgn val="ctr"/>
        <c:lblOffset val="100"/>
        <c:noMultiLvlLbl val="0"/>
      </c:catAx>
      <c:valAx>
        <c:axId val="5371175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Hours Available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3909999"/>
        <c:crosses val="autoZero"/>
        <c:crossBetween val="between"/>
      </c:valAx>
      <c:valAx>
        <c:axId val="537124623"/>
        <c:scaling>
          <c:orientation val="minMax"/>
          <c:min val="0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Clients Available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397967"/>
        <c:crosses val="max"/>
        <c:crossBetween val="between"/>
      </c:valAx>
      <c:dateAx>
        <c:axId val="198397967"/>
        <c:scaling>
          <c:orientation val="minMax"/>
        </c:scaling>
        <c:delete val="1"/>
        <c:axPos val="b"/>
        <c:numFmt formatCode="mm/dd/yyyy" sourceLinked="1"/>
        <c:majorTickMark val="out"/>
        <c:minorTickMark val="none"/>
        <c:tickLblPos val="nextTo"/>
        <c:crossAx val="537124623"/>
        <c:crosses val="autoZero"/>
        <c:auto val="1"/>
        <c:lblOffset val="100"/>
        <c:baseTimeUnit val="days"/>
      </c:date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Current Aging of Available</a:t>
            </a:r>
            <a:r>
              <a:rPr lang="en-US" baseline="0"/>
              <a:t> Referrals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3231879668887545E-2"/>
          <c:y val="0.15232648002333041"/>
          <c:w val="0.71172538528837759"/>
          <c:h val="0.736871901428988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'Urgency &amp; Aging'!$M$35</c:f>
              <c:strCache>
                <c:ptCount val="1"/>
                <c:pt idx="0">
                  <c:v>Less than 1 week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'Urgency &amp; Aging'!$P$34</c:f>
              <c:strCache>
                <c:ptCount val="1"/>
                <c:pt idx="0">
                  <c:v>Available &amp; Selected Referrals</c:v>
                </c:pt>
              </c:strCache>
            </c:strRef>
          </c:cat>
          <c:val>
            <c:numRef>
              <c:f>'Urgency &amp; Aging'!$P$35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49-4821-B09B-CF938683A309}"/>
            </c:ext>
          </c:extLst>
        </c:ser>
        <c:ser>
          <c:idx val="1"/>
          <c:order val="1"/>
          <c:tx>
            <c:strRef>
              <c:f>'Urgency &amp; Aging'!$M$36</c:f>
              <c:strCache>
                <c:ptCount val="1"/>
                <c:pt idx="0">
                  <c:v>Between 1-2 weeks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'Urgency &amp; Aging'!$P$34</c:f>
              <c:strCache>
                <c:ptCount val="1"/>
                <c:pt idx="0">
                  <c:v>Available &amp; Selected Referrals</c:v>
                </c:pt>
              </c:strCache>
            </c:strRef>
          </c:cat>
          <c:val>
            <c:numRef>
              <c:f>'Urgency &amp; Aging'!$P$36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49-4821-B09B-CF938683A309}"/>
            </c:ext>
          </c:extLst>
        </c:ser>
        <c:ser>
          <c:idx val="2"/>
          <c:order val="2"/>
          <c:tx>
            <c:strRef>
              <c:f>'Urgency &amp; Aging'!$M$37</c:f>
              <c:strCache>
                <c:ptCount val="1"/>
                <c:pt idx="0">
                  <c:v>Between 2-3 weeks</c:v>
                </c:pt>
              </c:strCache>
            </c:strRef>
          </c:tx>
          <c:spPr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'Urgency &amp; Aging'!$P$34</c:f>
              <c:strCache>
                <c:ptCount val="1"/>
                <c:pt idx="0">
                  <c:v>Available &amp; Selected Referrals</c:v>
                </c:pt>
              </c:strCache>
            </c:strRef>
          </c:cat>
          <c:val>
            <c:numRef>
              <c:f>'Urgency &amp; Aging'!$P$37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749-4821-B09B-CF938683A309}"/>
            </c:ext>
          </c:extLst>
        </c:ser>
        <c:ser>
          <c:idx val="3"/>
          <c:order val="3"/>
          <c:tx>
            <c:strRef>
              <c:f>'Urgency &amp; Aging'!$M$38</c:f>
              <c:strCache>
                <c:ptCount val="1"/>
                <c:pt idx="0">
                  <c:v>3 weeks to 1 month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'Urgency &amp; Aging'!$P$34</c:f>
              <c:strCache>
                <c:ptCount val="1"/>
                <c:pt idx="0">
                  <c:v>Available &amp; Selected Referrals</c:v>
                </c:pt>
              </c:strCache>
            </c:strRef>
          </c:cat>
          <c:val>
            <c:numRef>
              <c:f>'Urgency &amp; Aging'!$P$38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749-4821-B09B-CF938683A309}"/>
            </c:ext>
          </c:extLst>
        </c:ser>
        <c:ser>
          <c:idx val="4"/>
          <c:order val="4"/>
          <c:tx>
            <c:strRef>
              <c:f>'Urgency &amp; Aging'!$M$39</c:f>
              <c:strCache>
                <c:ptCount val="1"/>
                <c:pt idx="0">
                  <c:v>Between 1 to 2 months</c:v>
                </c:pt>
              </c:strCache>
            </c:strRef>
          </c:tx>
          <c:spPr>
            <a:solidFill>
              <a:srgbClr val="FF993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'Urgency &amp; Aging'!$P$34</c:f>
              <c:strCache>
                <c:ptCount val="1"/>
                <c:pt idx="0">
                  <c:v>Available &amp; Selected Referrals</c:v>
                </c:pt>
              </c:strCache>
            </c:strRef>
          </c:cat>
          <c:val>
            <c:numRef>
              <c:f>'Urgency &amp; Aging'!$P$39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749-4821-B09B-CF938683A309}"/>
            </c:ext>
          </c:extLst>
        </c:ser>
        <c:ser>
          <c:idx val="5"/>
          <c:order val="5"/>
          <c:tx>
            <c:strRef>
              <c:f>'Urgency &amp; Aging'!$M$40</c:f>
              <c:strCache>
                <c:ptCount val="1"/>
                <c:pt idx="0">
                  <c:v>Between 2-3 Months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'Urgency &amp; Aging'!$P$34</c:f>
              <c:strCache>
                <c:ptCount val="1"/>
                <c:pt idx="0">
                  <c:v>Available &amp; Selected Referrals</c:v>
                </c:pt>
              </c:strCache>
            </c:strRef>
          </c:cat>
          <c:val>
            <c:numRef>
              <c:f>'Urgency &amp; Aging'!$P$40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749-4821-B09B-CF938683A309}"/>
            </c:ext>
          </c:extLst>
        </c:ser>
        <c:ser>
          <c:idx val="6"/>
          <c:order val="6"/>
          <c:tx>
            <c:strRef>
              <c:f>'Urgency &amp; Aging'!$M$41</c:f>
              <c:strCache>
                <c:ptCount val="1"/>
                <c:pt idx="0">
                  <c:v>Over 3 months on Portal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'Urgency &amp; Aging'!$P$34</c:f>
              <c:strCache>
                <c:ptCount val="1"/>
                <c:pt idx="0">
                  <c:v>Available &amp; Selected Referrals</c:v>
                </c:pt>
              </c:strCache>
            </c:strRef>
          </c:cat>
          <c:val>
            <c:numRef>
              <c:f>'Urgency &amp; Aging'!$P$41</c:f>
              <c:numCache>
                <c:formatCode>General</c:formatCode>
                <c:ptCount val="1"/>
                <c:pt idx="0">
                  <c:v>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749-4821-B09B-CF938683A3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76817839"/>
        <c:axId val="258353215"/>
      </c:barChart>
      <c:catAx>
        <c:axId val="768178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8353215"/>
        <c:crosses val="autoZero"/>
        <c:auto val="1"/>
        <c:lblAlgn val="ctr"/>
        <c:lblOffset val="100"/>
        <c:noMultiLvlLbl val="0"/>
      </c:catAx>
      <c:valAx>
        <c:axId val="2583532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817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77888821589609"/>
          <c:y val="0.12873195538057741"/>
          <c:w val="0.22939060502052627"/>
          <c:h val="0.759445811461067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strRef>
          <c:f>'Urgency &amp; Aging'!$M$5</c:f>
          <c:strCache>
            <c:ptCount val="1"/>
            <c:pt idx="0">
              <c:v>Aging when Processed</c:v>
            </c:pt>
          </c:strCache>
        </c:strRef>
      </c:tx>
      <c:layout>
        <c:manualLayout>
          <c:xMode val="edge"/>
          <c:yMode val="edge"/>
          <c:x val="0.34817548321666414"/>
          <c:y val="2.77777378310762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'Urgency &amp; Aging'!$M$6</c:f>
              <c:strCache>
                <c:ptCount val="1"/>
                <c:pt idx="0">
                  <c:v>Less than 1 week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'Urgency &amp; Aging'!$N$5:$W$5</c:f>
              <c:strCache>
                <c:ptCount val="10"/>
                <c:pt idx="0">
                  <c:v>2/9/2025</c:v>
                </c:pt>
                <c:pt idx="1">
                  <c:v>2/16/2025</c:v>
                </c:pt>
                <c:pt idx="2">
                  <c:v>2/23/2025</c:v>
                </c:pt>
                <c:pt idx="3">
                  <c:v>3/2/2025</c:v>
                </c:pt>
                <c:pt idx="4">
                  <c:v>3/9/2025</c:v>
                </c:pt>
                <c:pt idx="5">
                  <c:v>3/16/2025</c:v>
                </c:pt>
                <c:pt idx="6">
                  <c:v>3/23/2025</c:v>
                </c:pt>
                <c:pt idx="7">
                  <c:v>3/30/2025</c:v>
                </c:pt>
                <c:pt idx="8">
                  <c:v>4/6/2025</c:v>
                </c:pt>
                <c:pt idx="9">
                  <c:v>4/13/2025</c:v>
                </c:pt>
              </c:strCache>
            </c:strRef>
          </c:cat>
          <c:val>
            <c:numRef>
              <c:f>'Urgency &amp; Aging'!$N$6:$W$6</c:f>
              <c:numCache>
                <c:formatCode>General</c:formatCode>
                <c:ptCount val="10"/>
                <c:pt idx="0">
                  <c:v>13</c:v>
                </c:pt>
                <c:pt idx="1">
                  <c:v>8</c:v>
                </c:pt>
                <c:pt idx="2">
                  <c:v>12</c:v>
                </c:pt>
                <c:pt idx="3">
                  <c:v>8</c:v>
                </c:pt>
                <c:pt idx="4">
                  <c:v>4</c:v>
                </c:pt>
                <c:pt idx="5">
                  <c:v>9</c:v>
                </c:pt>
                <c:pt idx="6">
                  <c:v>6</c:v>
                </c:pt>
                <c:pt idx="7">
                  <c:v>8</c:v>
                </c:pt>
                <c:pt idx="8">
                  <c:v>8</c:v>
                </c:pt>
                <c:pt idx="9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D7-4E2B-85A8-38ACA62A5349}"/>
            </c:ext>
          </c:extLst>
        </c:ser>
        <c:ser>
          <c:idx val="1"/>
          <c:order val="1"/>
          <c:tx>
            <c:strRef>
              <c:f>'Urgency &amp; Aging'!$M$7</c:f>
              <c:strCache>
                <c:ptCount val="1"/>
                <c:pt idx="0">
                  <c:v>Between 1-2 weeks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'Urgency &amp; Aging'!$N$5:$W$5</c:f>
              <c:strCache>
                <c:ptCount val="10"/>
                <c:pt idx="0">
                  <c:v>2/9/2025</c:v>
                </c:pt>
                <c:pt idx="1">
                  <c:v>2/16/2025</c:v>
                </c:pt>
                <c:pt idx="2">
                  <c:v>2/23/2025</c:v>
                </c:pt>
                <c:pt idx="3">
                  <c:v>3/2/2025</c:v>
                </c:pt>
                <c:pt idx="4">
                  <c:v>3/9/2025</c:v>
                </c:pt>
                <c:pt idx="5">
                  <c:v>3/16/2025</c:v>
                </c:pt>
                <c:pt idx="6">
                  <c:v>3/23/2025</c:v>
                </c:pt>
                <c:pt idx="7">
                  <c:v>3/30/2025</c:v>
                </c:pt>
                <c:pt idx="8">
                  <c:v>4/6/2025</c:v>
                </c:pt>
                <c:pt idx="9">
                  <c:v>4/13/2025</c:v>
                </c:pt>
              </c:strCache>
            </c:strRef>
          </c:cat>
          <c:val>
            <c:numRef>
              <c:f>'Urgency &amp; Aging'!$N$7:$W$7</c:f>
              <c:numCache>
                <c:formatCode>General</c:formatCode>
                <c:ptCount val="10"/>
                <c:pt idx="0">
                  <c:v>1</c:v>
                </c:pt>
                <c:pt idx="1">
                  <c:v>3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2</c:v>
                </c:pt>
                <c:pt idx="6">
                  <c:v>0</c:v>
                </c:pt>
                <c:pt idx="7">
                  <c:v>5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D7-4E2B-85A8-38ACA62A5349}"/>
            </c:ext>
          </c:extLst>
        </c:ser>
        <c:ser>
          <c:idx val="2"/>
          <c:order val="2"/>
          <c:tx>
            <c:strRef>
              <c:f>'Urgency &amp; Aging'!$M$8</c:f>
              <c:strCache>
                <c:ptCount val="1"/>
                <c:pt idx="0">
                  <c:v>Between 2-3 weeks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'Urgency &amp; Aging'!$N$5:$W$5</c:f>
              <c:strCache>
                <c:ptCount val="10"/>
                <c:pt idx="0">
                  <c:v>2/9/2025</c:v>
                </c:pt>
                <c:pt idx="1">
                  <c:v>2/16/2025</c:v>
                </c:pt>
                <c:pt idx="2">
                  <c:v>2/23/2025</c:v>
                </c:pt>
                <c:pt idx="3">
                  <c:v>3/2/2025</c:v>
                </c:pt>
                <c:pt idx="4">
                  <c:v>3/9/2025</c:v>
                </c:pt>
                <c:pt idx="5">
                  <c:v>3/16/2025</c:v>
                </c:pt>
                <c:pt idx="6">
                  <c:v>3/23/2025</c:v>
                </c:pt>
                <c:pt idx="7">
                  <c:v>3/30/2025</c:v>
                </c:pt>
                <c:pt idx="8">
                  <c:v>4/6/2025</c:v>
                </c:pt>
                <c:pt idx="9">
                  <c:v>4/13/2025</c:v>
                </c:pt>
              </c:strCache>
            </c:strRef>
          </c:cat>
          <c:val>
            <c:numRef>
              <c:f>'Urgency &amp; Aging'!$N$8:$W$8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3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2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0D7-4E2B-85A8-38ACA62A5349}"/>
            </c:ext>
          </c:extLst>
        </c:ser>
        <c:ser>
          <c:idx val="3"/>
          <c:order val="3"/>
          <c:tx>
            <c:strRef>
              <c:f>'Urgency &amp; Aging'!$M$9</c:f>
              <c:strCache>
                <c:ptCount val="1"/>
                <c:pt idx="0">
                  <c:v>3 weeks to 1 month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'Urgency &amp; Aging'!$N$5:$W$5</c:f>
              <c:strCache>
                <c:ptCount val="10"/>
                <c:pt idx="0">
                  <c:v>2/9/2025</c:v>
                </c:pt>
                <c:pt idx="1">
                  <c:v>2/16/2025</c:v>
                </c:pt>
                <c:pt idx="2">
                  <c:v>2/23/2025</c:v>
                </c:pt>
                <c:pt idx="3">
                  <c:v>3/2/2025</c:v>
                </c:pt>
                <c:pt idx="4">
                  <c:v>3/9/2025</c:v>
                </c:pt>
                <c:pt idx="5">
                  <c:v>3/16/2025</c:v>
                </c:pt>
                <c:pt idx="6">
                  <c:v>3/23/2025</c:v>
                </c:pt>
                <c:pt idx="7">
                  <c:v>3/30/2025</c:v>
                </c:pt>
                <c:pt idx="8">
                  <c:v>4/6/2025</c:v>
                </c:pt>
                <c:pt idx="9">
                  <c:v>4/13/2025</c:v>
                </c:pt>
              </c:strCache>
            </c:strRef>
          </c:cat>
          <c:val>
            <c:numRef>
              <c:f>'Urgency &amp; Aging'!$N$9:$W$9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3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0D7-4E2B-85A8-38ACA62A5349}"/>
            </c:ext>
          </c:extLst>
        </c:ser>
        <c:ser>
          <c:idx val="4"/>
          <c:order val="4"/>
          <c:tx>
            <c:strRef>
              <c:f>'Urgency &amp; Aging'!$M$10</c:f>
              <c:strCache>
                <c:ptCount val="1"/>
                <c:pt idx="0">
                  <c:v>Between 1 to 2 months</c:v>
                </c:pt>
              </c:strCache>
            </c:strRef>
          </c:tx>
          <c:spPr>
            <a:solidFill>
              <a:srgbClr val="FF9933"/>
            </a:solidFill>
            <a:ln>
              <a:noFill/>
            </a:ln>
            <a:effectLst/>
          </c:spPr>
          <c:invertIfNegative val="0"/>
          <c:cat>
            <c:strRef>
              <c:f>'Urgency &amp; Aging'!$N$5:$W$5</c:f>
              <c:strCache>
                <c:ptCount val="10"/>
                <c:pt idx="0">
                  <c:v>2/9/2025</c:v>
                </c:pt>
                <c:pt idx="1">
                  <c:v>2/16/2025</c:v>
                </c:pt>
                <c:pt idx="2">
                  <c:v>2/23/2025</c:v>
                </c:pt>
                <c:pt idx="3">
                  <c:v>3/2/2025</c:v>
                </c:pt>
                <c:pt idx="4">
                  <c:v>3/9/2025</c:v>
                </c:pt>
                <c:pt idx="5">
                  <c:v>3/16/2025</c:v>
                </c:pt>
                <c:pt idx="6">
                  <c:v>3/23/2025</c:v>
                </c:pt>
                <c:pt idx="7">
                  <c:v>3/30/2025</c:v>
                </c:pt>
                <c:pt idx="8">
                  <c:v>4/6/2025</c:v>
                </c:pt>
                <c:pt idx="9">
                  <c:v>4/13/2025</c:v>
                </c:pt>
              </c:strCache>
            </c:strRef>
          </c:cat>
          <c:val>
            <c:numRef>
              <c:f>'Urgency &amp; Aging'!$N$10:$W$10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3</c:v>
                </c:pt>
                <c:pt idx="3">
                  <c:v>1</c:v>
                </c:pt>
                <c:pt idx="4">
                  <c:v>0</c:v>
                </c:pt>
                <c:pt idx="5">
                  <c:v>2</c:v>
                </c:pt>
                <c:pt idx="6">
                  <c:v>1</c:v>
                </c:pt>
                <c:pt idx="7">
                  <c:v>3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0D7-4E2B-85A8-38ACA62A5349}"/>
            </c:ext>
          </c:extLst>
        </c:ser>
        <c:ser>
          <c:idx val="5"/>
          <c:order val="5"/>
          <c:tx>
            <c:strRef>
              <c:f>'Urgency &amp; Aging'!$M$11</c:f>
              <c:strCache>
                <c:ptCount val="1"/>
                <c:pt idx="0">
                  <c:v>Between 2-3 Months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/>
          </c:spPr>
          <c:invertIfNegative val="0"/>
          <c:cat>
            <c:strRef>
              <c:f>'Urgency &amp; Aging'!$N$5:$W$5</c:f>
              <c:strCache>
                <c:ptCount val="10"/>
                <c:pt idx="0">
                  <c:v>2/9/2025</c:v>
                </c:pt>
                <c:pt idx="1">
                  <c:v>2/16/2025</c:v>
                </c:pt>
                <c:pt idx="2">
                  <c:v>2/23/2025</c:v>
                </c:pt>
                <c:pt idx="3">
                  <c:v>3/2/2025</c:v>
                </c:pt>
                <c:pt idx="4">
                  <c:v>3/9/2025</c:v>
                </c:pt>
                <c:pt idx="5">
                  <c:v>3/16/2025</c:v>
                </c:pt>
                <c:pt idx="6">
                  <c:v>3/23/2025</c:v>
                </c:pt>
                <c:pt idx="7">
                  <c:v>3/30/2025</c:v>
                </c:pt>
                <c:pt idx="8">
                  <c:v>4/6/2025</c:v>
                </c:pt>
                <c:pt idx="9">
                  <c:v>4/13/2025</c:v>
                </c:pt>
              </c:strCache>
            </c:strRef>
          </c:cat>
          <c:val>
            <c:numRef>
              <c:f>'Urgency &amp; Aging'!$N$11:$W$11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0D7-4E2B-85A8-38ACA62A5349}"/>
            </c:ext>
          </c:extLst>
        </c:ser>
        <c:ser>
          <c:idx val="6"/>
          <c:order val="6"/>
          <c:tx>
            <c:strRef>
              <c:f>'Urgency &amp; Aging'!$M$12</c:f>
              <c:strCache>
                <c:ptCount val="1"/>
                <c:pt idx="0">
                  <c:v>Over 3 months on Portal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'Urgency &amp; Aging'!$N$5:$W$5</c:f>
              <c:strCache>
                <c:ptCount val="10"/>
                <c:pt idx="0">
                  <c:v>2/9/2025</c:v>
                </c:pt>
                <c:pt idx="1">
                  <c:v>2/16/2025</c:v>
                </c:pt>
                <c:pt idx="2">
                  <c:v>2/23/2025</c:v>
                </c:pt>
                <c:pt idx="3">
                  <c:v>3/2/2025</c:v>
                </c:pt>
                <c:pt idx="4">
                  <c:v>3/9/2025</c:v>
                </c:pt>
                <c:pt idx="5">
                  <c:v>3/16/2025</c:v>
                </c:pt>
                <c:pt idx="6">
                  <c:v>3/23/2025</c:v>
                </c:pt>
                <c:pt idx="7">
                  <c:v>3/30/2025</c:v>
                </c:pt>
                <c:pt idx="8">
                  <c:v>4/6/2025</c:v>
                </c:pt>
                <c:pt idx="9">
                  <c:v>4/13/2025</c:v>
                </c:pt>
              </c:strCache>
            </c:strRef>
          </c:cat>
          <c:val>
            <c:numRef>
              <c:f>'Urgency &amp; Aging'!$N$12:$W$12</c:f>
              <c:numCache>
                <c:formatCode>General</c:formatCode>
                <c:ptCount val="10"/>
                <c:pt idx="0">
                  <c:v>2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3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0D7-4E2B-85A8-38ACA62A53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0943471"/>
        <c:axId val="748435056"/>
      </c:barChart>
      <c:lineChart>
        <c:grouping val="standard"/>
        <c:varyColors val="0"/>
        <c:ser>
          <c:idx val="7"/>
          <c:order val="7"/>
          <c:tx>
            <c:strRef>
              <c:f>'Urgency &amp; Aging'!$M$13</c:f>
              <c:strCache>
                <c:ptCount val="1"/>
                <c:pt idx="0">
                  <c:v>Grand Total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'Urgency &amp; Aging'!$N$5:$W$5</c:f>
              <c:strCache>
                <c:ptCount val="10"/>
                <c:pt idx="0">
                  <c:v>2/9/2025</c:v>
                </c:pt>
                <c:pt idx="1">
                  <c:v>2/16/2025</c:v>
                </c:pt>
                <c:pt idx="2">
                  <c:v>2/23/2025</c:v>
                </c:pt>
                <c:pt idx="3">
                  <c:v>3/2/2025</c:v>
                </c:pt>
                <c:pt idx="4">
                  <c:v>3/9/2025</c:v>
                </c:pt>
                <c:pt idx="5">
                  <c:v>3/16/2025</c:v>
                </c:pt>
                <c:pt idx="6">
                  <c:v>3/23/2025</c:v>
                </c:pt>
                <c:pt idx="7">
                  <c:v>3/30/2025</c:v>
                </c:pt>
                <c:pt idx="8">
                  <c:v>4/6/2025</c:v>
                </c:pt>
                <c:pt idx="9">
                  <c:v>4/13/2025</c:v>
                </c:pt>
              </c:strCache>
            </c:strRef>
          </c:cat>
          <c:val>
            <c:numRef>
              <c:f>'Urgency &amp; Aging'!$N$13:$W$13</c:f>
              <c:numCache>
                <c:formatCode>General</c:formatCode>
                <c:ptCount val="10"/>
                <c:pt idx="0">
                  <c:v>17</c:v>
                </c:pt>
                <c:pt idx="1">
                  <c:v>16</c:v>
                </c:pt>
                <c:pt idx="2">
                  <c:v>22</c:v>
                </c:pt>
                <c:pt idx="3">
                  <c:v>11</c:v>
                </c:pt>
                <c:pt idx="4">
                  <c:v>5</c:v>
                </c:pt>
                <c:pt idx="5">
                  <c:v>15</c:v>
                </c:pt>
                <c:pt idx="6">
                  <c:v>14</c:v>
                </c:pt>
                <c:pt idx="7">
                  <c:v>16</c:v>
                </c:pt>
                <c:pt idx="8">
                  <c:v>12</c:v>
                </c:pt>
                <c:pt idx="9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40D7-4E2B-85A8-38ACA62A53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0943471"/>
        <c:axId val="748435056"/>
      </c:lineChart>
      <c:catAx>
        <c:axId val="1909434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8435056"/>
        <c:crosses val="autoZero"/>
        <c:auto val="1"/>
        <c:lblAlgn val="ctr"/>
        <c:lblOffset val="100"/>
        <c:noMultiLvlLbl val="0"/>
      </c:catAx>
      <c:valAx>
        <c:axId val="748435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09434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Home Care Clients Waiting &gt;30 Days by Agency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1"/>
          <c:tx>
            <c:v>Medicaid FFS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'Monthly Combined'!$W$3:$Y$3</c:f>
              <c:numCache>
                <c:formatCode>mmm\-yy</c:formatCode>
                <c:ptCount val="3"/>
                <c:pt idx="0">
                  <c:v>45597</c:v>
                </c:pt>
                <c:pt idx="1">
                  <c:v>45627</c:v>
                </c:pt>
                <c:pt idx="2">
                  <c:v>45658</c:v>
                </c:pt>
              </c:numCache>
            </c:numRef>
          </c:cat>
          <c:val>
            <c:numRef>
              <c:f>'Monthly Combined'!$W$17:$Y$17</c:f>
              <c:numCache>
                <c:formatCode>General</c:formatCode>
                <c:ptCount val="3"/>
                <c:pt idx="0">
                  <c:v>137</c:v>
                </c:pt>
                <c:pt idx="1">
                  <c:v>138</c:v>
                </c:pt>
                <c:pt idx="2">
                  <c:v>137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41-411A-821B-9EB33D416973}"/>
            </c:ext>
          </c:extLst>
        </c:ser>
        <c:ser>
          <c:idx val="2"/>
          <c:order val="2"/>
          <c:tx>
            <c:v>OHA@Home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'Monthly Combined'!$W$3:$Y$3</c:f>
              <c:numCache>
                <c:formatCode>mmm\-yy</c:formatCode>
                <c:ptCount val="3"/>
                <c:pt idx="0">
                  <c:v>45597</c:v>
                </c:pt>
                <c:pt idx="1">
                  <c:v>45627</c:v>
                </c:pt>
                <c:pt idx="2">
                  <c:v>45658</c:v>
                </c:pt>
              </c:numCache>
            </c:numRef>
          </c:cat>
          <c:val>
            <c:numRef>
              <c:f>'Monthly Combined'!$W$20:$Y$20</c:f>
              <c:numCache>
                <c:formatCode>General</c:formatCode>
                <c:ptCount val="3"/>
                <c:pt idx="0">
                  <c:v>41</c:v>
                </c:pt>
                <c:pt idx="1">
                  <c:v>15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41-411A-821B-9EB33D416973}"/>
            </c:ext>
          </c:extLst>
        </c:ser>
        <c:ser>
          <c:idx val="3"/>
          <c:order val="3"/>
          <c:tx>
            <c:v>NHP MMP</c:v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2.3016949355280751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41-411A-821B-9EB33D4169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'Monthly Combined'!$W$3:$Y$3</c:f>
              <c:numCache>
                <c:formatCode>mmm\-yy</c:formatCode>
                <c:ptCount val="3"/>
                <c:pt idx="0">
                  <c:v>45597</c:v>
                </c:pt>
                <c:pt idx="1">
                  <c:v>45627</c:v>
                </c:pt>
                <c:pt idx="2">
                  <c:v>45658</c:v>
                </c:pt>
              </c:numCache>
            </c:numRef>
          </c:cat>
          <c:val>
            <c:numRef>
              <c:f>'Monthly Combined'!$W$21:$Y$21</c:f>
              <c:numCache>
                <c:formatCode>General</c:formatCode>
                <c:ptCount val="3"/>
                <c:pt idx="0">
                  <c:v>29</c:v>
                </c:pt>
                <c:pt idx="1">
                  <c:v>11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841-411A-821B-9EB33D41697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087541696"/>
        <c:axId val="1042450912"/>
      </c:barChart>
      <c:lineChart>
        <c:grouping val="standard"/>
        <c:varyColors val="0"/>
        <c:ser>
          <c:idx val="0"/>
          <c:order val="0"/>
          <c:tx>
            <c:v>Total Referrals Waiting</c:v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3.751182790281346E-2"/>
                  <c:y val="-2.34436994711553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841-411A-821B-9EB33D416973}"/>
                </c:ext>
              </c:extLst>
            </c:dLbl>
            <c:dLbl>
              <c:idx val="2"/>
              <c:layout>
                <c:manualLayout>
                  <c:x val="-3.7511827902813377E-2"/>
                  <c:y val="-2.63741619050497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841-411A-821B-9EB33D4169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'Monthly Combined'!$W$3:$Y$3</c:f>
              <c:numCache>
                <c:formatCode>mmm\-yy</c:formatCode>
                <c:ptCount val="3"/>
                <c:pt idx="0">
                  <c:v>45597</c:v>
                </c:pt>
                <c:pt idx="1">
                  <c:v>45627</c:v>
                </c:pt>
                <c:pt idx="2">
                  <c:v>45658</c:v>
                </c:pt>
              </c:numCache>
            </c:numRef>
          </c:cat>
          <c:val>
            <c:numRef>
              <c:f>'Monthly Combined'!$W$16:$Y$16</c:f>
              <c:numCache>
                <c:formatCode>General</c:formatCode>
                <c:ptCount val="3"/>
                <c:pt idx="0">
                  <c:v>207</c:v>
                </c:pt>
                <c:pt idx="1">
                  <c:v>164</c:v>
                </c:pt>
                <c:pt idx="2">
                  <c:v>164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841-411A-821B-9EB33D41697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087541696"/>
        <c:axId val="1042450912"/>
      </c:lineChart>
      <c:dateAx>
        <c:axId val="2087541696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2450912"/>
        <c:crosses val="autoZero"/>
        <c:auto val="1"/>
        <c:lblOffset val="100"/>
        <c:baseTimeUnit val="months"/>
      </c:dateAx>
      <c:valAx>
        <c:axId val="1042450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7541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Monthly</a:t>
            </a:r>
            <a:r>
              <a:rPr lang="en-US" sz="1800" baseline="0"/>
              <a:t> </a:t>
            </a:r>
            <a:r>
              <a:rPr lang="en-US" sz="1800"/>
              <a:t>Home Care Hours</a:t>
            </a:r>
            <a:r>
              <a:rPr lang="en-US" sz="1800" baseline="0"/>
              <a:t> Unfulfilled </a:t>
            </a:r>
            <a:r>
              <a:rPr lang="en-US" sz="1800"/>
              <a:t>by Agency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8534776902887145E-2"/>
          <c:y val="0.18527954401629004"/>
          <c:w val="0.8709096675415573"/>
          <c:h val="0.54766921091112086"/>
        </c:manualLayout>
      </c:layout>
      <c:barChart>
        <c:barDir val="col"/>
        <c:grouping val="stacked"/>
        <c:varyColors val="0"/>
        <c:ser>
          <c:idx val="7"/>
          <c:order val="1"/>
          <c:tx>
            <c:v>Medicaid FFS</c:v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'[2]Monthly Combined'!$W$3:$Y$3</c:f>
              <c:numCache>
                <c:formatCode>General</c:formatCode>
                <c:ptCount val="3"/>
                <c:pt idx="0">
                  <c:v>45413</c:v>
                </c:pt>
                <c:pt idx="1">
                  <c:v>45444</c:v>
                </c:pt>
                <c:pt idx="2">
                  <c:v>45474</c:v>
                </c:pt>
              </c:numCache>
            </c:numRef>
          </c:cat>
          <c:val>
            <c:numRef>
              <c:f>'Monthly Combined'!$W$11:$Y$11</c:f>
              <c:numCache>
                <c:formatCode>General</c:formatCode>
                <c:ptCount val="3"/>
                <c:pt idx="0">
                  <c:v>4214</c:v>
                </c:pt>
                <c:pt idx="1">
                  <c:v>3816</c:v>
                </c:pt>
                <c:pt idx="2">
                  <c:v>3994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0E-4E5B-810F-74723D95721A}"/>
            </c:ext>
          </c:extLst>
        </c:ser>
        <c:ser>
          <c:idx val="10"/>
          <c:order val="2"/>
          <c:tx>
            <c:v>OHA@Home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'[2]Monthly Combined'!$W$3:$Y$3</c:f>
              <c:numCache>
                <c:formatCode>General</c:formatCode>
                <c:ptCount val="3"/>
                <c:pt idx="0">
                  <c:v>45413</c:v>
                </c:pt>
                <c:pt idx="1">
                  <c:v>45444</c:v>
                </c:pt>
                <c:pt idx="2">
                  <c:v>45474</c:v>
                </c:pt>
              </c:numCache>
            </c:numRef>
          </c:cat>
          <c:val>
            <c:numRef>
              <c:f>'Monthly Combined'!$W$14:$Y$14</c:f>
              <c:numCache>
                <c:formatCode>General</c:formatCode>
                <c:ptCount val="3"/>
                <c:pt idx="0">
                  <c:v>382</c:v>
                </c:pt>
                <c:pt idx="1">
                  <c:v>452</c:v>
                </c:pt>
                <c:pt idx="2">
                  <c:v>489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0E-4E5B-810F-74723D95721A}"/>
            </c:ext>
          </c:extLst>
        </c:ser>
        <c:ser>
          <c:idx val="0"/>
          <c:order val="3"/>
          <c:tx>
            <c:v>NHP MMP</c:v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'[2]Monthly Combined'!$W$3:$Y$3</c:f>
              <c:numCache>
                <c:formatCode>General</c:formatCode>
                <c:ptCount val="3"/>
                <c:pt idx="0">
                  <c:v>45413</c:v>
                </c:pt>
                <c:pt idx="1">
                  <c:v>45444</c:v>
                </c:pt>
                <c:pt idx="2">
                  <c:v>45474</c:v>
                </c:pt>
              </c:numCache>
            </c:numRef>
          </c:cat>
          <c:val>
            <c:numRef>
              <c:f>'Monthly Combined'!$W$15:$Y$15</c:f>
              <c:numCache>
                <c:formatCode>General</c:formatCode>
                <c:ptCount val="3"/>
                <c:pt idx="0">
                  <c:v>324</c:v>
                </c:pt>
                <c:pt idx="1">
                  <c:v>158</c:v>
                </c:pt>
                <c:pt idx="2">
                  <c:v>186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10E-4E5B-810F-74723D9572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03434255"/>
        <c:axId val="2103441743"/>
      </c:barChart>
      <c:lineChart>
        <c:grouping val="standard"/>
        <c:varyColors val="0"/>
        <c:ser>
          <c:idx val="6"/>
          <c:order val="0"/>
          <c:tx>
            <c:v>Total Weekly Hours</c:v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'Monthly Combined'!$W$3:$Y$3</c:f>
              <c:numCache>
                <c:formatCode>mmm\-yy</c:formatCode>
                <c:ptCount val="3"/>
                <c:pt idx="0">
                  <c:v>45597</c:v>
                </c:pt>
                <c:pt idx="1">
                  <c:v>45627</c:v>
                </c:pt>
                <c:pt idx="2">
                  <c:v>45658</c:v>
                </c:pt>
              </c:numCache>
            </c:numRef>
          </c:cat>
          <c:val>
            <c:numRef>
              <c:f>'Monthly Combined'!$W$10:$Y$10</c:f>
              <c:numCache>
                <c:formatCode>General</c:formatCode>
                <c:ptCount val="3"/>
                <c:pt idx="0">
                  <c:v>4920</c:v>
                </c:pt>
                <c:pt idx="1">
                  <c:v>4426</c:v>
                </c:pt>
                <c:pt idx="2">
                  <c:v>4669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10E-4E5B-810F-74723D9572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03434255"/>
        <c:axId val="2103441743"/>
        <c:extLst/>
      </c:lineChart>
      <c:dateAx>
        <c:axId val="2103434255"/>
        <c:scaling>
          <c:orientation val="minMax"/>
        </c:scaling>
        <c:delete val="0"/>
        <c:axPos val="b"/>
        <c:numFmt formatCode="[$-409]mmm\-yy;@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3441743"/>
        <c:crosses val="autoZero"/>
        <c:auto val="0"/>
        <c:lblOffset val="100"/>
        <c:baseTimeUnit val="months"/>
      </c:dateAx>
      <c:valAx>
        <c:axId val="21034417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34342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661126693822277"/>
          <c:y val="0.80678722789098767"/>
          <c:w val="0.6559934907069116"/>
          <c:h val="0.19088983774813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0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730EFF-4DEE-4E97-9D13-5D460C4E01D7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CEB2E-2861-4439-B3C7-4B58EA3C4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09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25E961FD-291E-4942-B84C-5A716FDD430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4800" y="304799"/>
            <a:ext cx="11572875" cy="3538728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Прямоугольник 2">
            <a:extLst>
              <a:ext uri="{FF2B5EF4-FFF2-40B4-BE49-F238E27FC236}">
                <a16:creationId xmlns:a16="http://schemas.microsoft.com/office/drawing/2014/main" id="{B7877920-6C8D-4802-81F7-DCDE19AEA2A6}"/>
              </a:ext>
            </a:extLst>
          </p:cNvPr>
          <p:cNvSpPr/>
          <p:nvPr/>
        </p:nvSpPr>
        <p:spPr>
          <a:xfrm>
            <a:off x="304800" y="4159116"/>
            <a:ext cx="8899100" cy="2386744"/>
          </a:xfrm>
          <a:prstGeom prst="rect">
            <a:avLst/>
          </a:prstGeom>
          <a:solidFill>
            <a:srgbClr val="1A4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Прямоугольник 11">
            <a:extLst>
              <a:ext uri="{FF2B5EF4-FFF2-40B4-BE49-F238E27FC236}">
                <a16:creationId xmlns:a16="http://schemas.microsoft.com/office/drawing/2014/main" id="{AC6E8A01-1018-4AFE-A229-B735D9B018CB}"/>
              </a:ext>
            </a:extLst>
          </p:cNvPr>
          <p:cNvSpPr/>
          <p:nvPr/>
        </p:nvSpPr>
        <p:spPr>
          <a:xfrm>
            <a:off x="9526469" y="4159116"/>
            <a:ext cx="2351843" cy="2386744"/>
          </a:xfrm>
          <a:prstGeom prst="rect">
            <a:avLst/>
          </a:prstGeom>
          <a:solidFill>
            <a:srgbClr val="8FBA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3665694F-8DF2-4937-B609-8F95E25898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03271" y="5097963"/>
            <a:ext cx="1198238" cy="5090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C450DC8-B6F7-403F-8C0C-54545608D944}"/>
              </a:ext>
            </a:extLst>
          </p:cNvPr>
          <p:cNvCxnSpPr/>
          <p:nvPr/>
        </p:nvCxnSpPr>
        <p:spPr>
          <a:xfrm>
            <a:off x="730471" y="5249772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65534C59-34ED-4253-B5D0-0B6A3FABBF6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2817" y="4399360"/>
            <a:ext cx="8266176" cy="701731"/>
          </a:xfr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YOUR DECK’S TITLE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55C329-DC2F-488E-861C-64EAB89C832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2817" y="5332289"/>
            <a:ext cx="8266176" cy="1069848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Your Deck’s sub-title goes here. Just make sure it doesn’t exceed two lines!</a:t>
            </a:r>
          </a:p>
        </p:txBody>
      </p:sp>
    </p:spTree>
    <p:extLst>
      <p:ext uri="{BB962C8B-B14F-4D97-AF65-F5344CB8AC3E}">
        <p14:creationId xmlns:p14="http://schemas.microsoft.com/office/powerpoint/2010/main" val="1690390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 Para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4800" y="2087878"/>
            <a:ext cx="11582400" cy="3703320"/>
          </a:xfrm>
        </p:spPr>
        <p:txBody>
          <a:bodyPr numCol="3" spcCol="914400"/>
          <a:lstStyle>
            <a:lvl1pPr marL="0" indent="0">
              <a:buNone/>
              <a:tabLst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4160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A3415C-D4D1-40DF-AB43-2D88A58773C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4800" y="2085975"/>
            <a:ext cx="11582400" cy="37052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1565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A3415C-D4D1-40DF-AB43-2D88A58773C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4800" y="2085975"/>
            <a:ext cx="5543550" cy="37052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4A30C68-45E3-466C-92E1-DBE369D97B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40602" y="2085975"/>
            <a:ext cx="5546598" cy="37052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3203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s and Image on the Righ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4800" y="2087878"/>
            <a:ext cx="5483352" cy="370332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2085974"/>
            <a:ext cx="5791200" cy="370331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6339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s and Image on the Righ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5483352" cy="70173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SLIDE’S HEADING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5483352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4800" y="2087878"/>
            <a:ext cx="5483352" cy="370332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9048" y="304800"/>
            <a:ext cx="5788152" cy="5486397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1897734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s and Image on the Righ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609909C-F8EB-4588-A2C4-BCA7B7D97A6C}"/>
              </a:ext>
            </a:extLst>
          </p:cNvPr>
          <p:cNvSpPr/>
          <p:nvPr/>
        </p:nvSpPr>
        <p:spPr>
          <a:xfrm>
            <a:off x="304800" y="304800"/>
            <a:ext cx="5791200" cy="54863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2574" y="724109"/>
            <a:ext cx="4736236" cy="123395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Use this box to bring in a key takeaway or summary into your slide. Do your best to keep things in three lines or less.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9048" y="304800"/>
            <a:ext cx="5788152" cy="5486397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4616619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s and Image on the Lef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00800" y="2087878"/>
            <a:ext cx="5486400" cy="370332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2085974"/>
            <a:ext cx="5791200" cy="370331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062045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xts and Image on the Lef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D344127-2D10-462E-BD53-FC4DACEC688C}"/>
              </a:ext>
            </a:extLst>
          </p:cNvPr>
          <p:cNvCxnSpPr/>
          <p:nvPr/>
        </p:nvCxnSpPr>
        <p:spPr>
          <a:xfrm>
            <a:off x="6483166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10A1710-2726-42C6-9D81-4D6BCAD745D9}"/>
              </a:ext>
            </a:extLst>
          </p:cNvPr>
          <p:cNvGrpSpPr/>
          <p:nvPr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778BDDE-986F-4E53-9F4F-0E8AFFCA9FFC}"/>
                </a:ext>
              </a:extLst>
            </p:cNvPr>
            <p:cNvSpPr/>
            <p:nvPr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FC099E-3311-47EC-B4B5-CAC92C1104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BFA5F38-50D2-4299-B38B-16FB0FA52D34}"/>
                </a:ext>
              </a:extLst>
            </p:cNvPr>
            <p:cNvCxnSpPr>
              <a:cxnSpLocks/>
            </p:cNvCxnSpPr>
            <p:nvPr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92E05C0-3DDB-47CE-B607-9C4D6D20A0B8}"/>
                </a:ext>
              </a:extLst>
            </p:cNvPr>
            <p:cNvCxnSpPr>
              <a:cxnSpLocks/>
            </p:cNvCxnSpPr>
            <p:nvPr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798" y="172857"/>
            <a:ext cx="5486401" cy="701731"/>
          </a:xfrm>
        </p:spPr>
        <p:txBody>
          <a:bodyPr/>
          <a:lstStyle/>
          <a:p>
            <a:r>
              <a:rPr lang="en-US" dirty="0"/>
              <a:t>SLIDE’S HEADING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00798" y="1031273"/>
            <a:ext cx="5486401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00800" y="2087878"/>
            <a:ext cx="5486400" cy="370332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304805"/>
            <a:ext cx="5788152" cy="5490492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2421841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xts and Image on the Lef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D344127-2D10-462E-BD53-FC4DACEC688C}"/>
              </a:ext>
            </a:extLst>
          </p:cNvPr>
          <p:cNvCxnSpPr/>
          <p:nvPr/>
        </p:nvCxnSpPr>
        <p:spPr>
          <a:xfrm>
            <a:off x="6483166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10A1710-2726-42C6-9D81-4D6BCAD745D9}"/>
              </a:ext>
            </a:extLst>
          </p:cNvPr>
          <p:cNvGrpSpPr/>
          <p:nvPr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778BDDE-986F-4E53-9F4F-0E8AFFCA9FFC}"/>
                </a:ext>
              </a:extLst>
            </p:cNvPr>
            <p:cNvSpPr/>
            <p:nvPr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FC099E-3311-47EC-B4B5-CAC92C1104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BFA5F38-50D2-4299-B38B-16FB0FA52D34}"/>
                </a:ext>
              </a:extLst>
            </p:cNvPr>
            <p:cNvCxnSpPr>
              <a:cxnSpLocks/>
            </p:cNvCxnSpPr>
            <p:nvPr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92E05C0-3DDB-47CE-B607-9C4D6D20A0B8}"/>
                </a:ext>
              </a:extLst>
            </p:cNvPr>
            <p:cNvCxnSpPr>
              <a:cxnSpLocks/>
            </p:cNvCxnSpPr>
            <p:nvPr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798" y="172857"/>
            <a:ext cx="5486401" cy="701731"/>
          </a:xfrm>
        </p:spPr>
        <p:txBody>
          <a:bodyPr/>
          <a:lstStyle/>
          <a:p>
            <a:r>
              <a:rPr lang="en-US" dirty="0"/>
              <a:t>SLIDE’S HEADING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00798" y="1031273"/>
            <a:ext cx="5486401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Do your best to not exceed two lines.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304805"/>
            <a:ext cx="5788152" cy="5490492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6292670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 on th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D344127-2D10-462E-BD53-FC4DACEC688C}"/>
              </a:ext>
            </a:extLst>
          </p:cNvPr>
          <p:cNvCxnSpPr/>
          <p:nvPr/>
        </p:nvCxnSpPr>
        <p:spPr>
          <a:xfrm>
            <a:off x="387168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10A1710-2726-42C6-9D81-4D6BCAD745D9}"/>
              </a:ext>
            </a:extLst>
          </p:cNvPr>
          <p:cNvGrpSpPr/>
          <p:nvPr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778BDDE-986F-4E53-9F4F-0E8AFFCA9FFC}"/>
                </a:ext>
              </a:extLst>
            </p:cNvPr>
            <p:cNvSpPr/>
            <p:nvPr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FC099E-3311-47EC-B4B5-CAC92C1104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BFA5F38-50D2-4299-B38B-16FB0FA52D34}"/>
                </a:ext>
              </a:extLst>
            </p:cNvPr>
            <p:cNvCxnSpPr>
              <a:cxnSpLocks/>
            </p:cNvCxnSpPr>
            <p:nvPr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92E05C0-3DDB-47CE-B607-9C4D6D20A0B8}"/>
                </a:ext>
              </a:extLst>
            </p:cNvPr>
            <p:cNvCxnSpPr>
              <a:cxnSpLocks/>
            </p:cNvCxnSpPr>
            <p:nvPr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5486401" cy="701731"/>
          </a:xfrm>
        </p:spPr>
        <p:txBody>
          <a:bodyPr/>
          <a:lstStyle/>
          <a:p>
            <a:r>
              <a:rPr lang="en-US" dirty="0"/>
              <a:t>SLIDE’S HEADING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5486401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Do your best to not exceed two lines.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9048" y="304805"/>
            <a:ext cx="5788152" cy="5490492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806611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25E961FD-291E-4942-B84C-5A716FDD430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4800" y="304799"/>
            <a:ext cx="11572875" cy="3538728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Прямоугольник 2">
            <a:extLst>
              <a:ext uri="{FF2B5EF4-FFF2-40B4-BE49-F238E27FC236}">
                <a16:creationId xmlns:a16="http://schemas.microsoft.com/office/drawing/2014/main" id="{B7877920-6C8D-4802-81F7-DCDE19AEA2A6}"/>
              </a:ext>
            </a:extLst>
          </p:cNvPr>
          <p:cNvSpPr/>
          <p:nvPr/>
        </p:nvSpPr>
        <p:spPr>
          <a:xfrm>
            <a:off x="2992323" y="4159116"/>
            <a:ext cx="8899100" cy="2386744"/>
          </a:xfrm>
          <a:prstGeom prst="rect">
            <a:avLst/>
          </a:prstGeom>
          <a:solidFill>
            <a:srgbClr val="1A4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Прямоугольник 11">
            <a:extLst>
              <a:ext uri="{FF2B5EF4-FFF2-40B4-BE49-F238E27FC236}">
                <a16:creationId xmlns:a16="http://schemas.microsoft.com/office/drawing/2014/main" id="{AC6E8A01-1018-4AFE-A229-B735D9B018CB}"/>
              </a:ext>
            </a:extLst>
          </p:cNvPr>
          <p:cNvSpPr/>
          <p:nvPr/>
        </p:nvSpPr>
        <p:spPr>
          <a:xfrm>
            <a:off x="304800" y="4159116"/>
            <a:ext cx="2351843" cy="2386744"/>
          </a:xfrm>
          <a:prstGeom prst="rect">
            <a:avLst/>
          </a:prstGeom>
          <a:solidFill>
            <a:srgbClr val="8FBA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3665694F-8DF2-4937-B609-8F95E25898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1602" y="5097963"/>
            <a:ext cx="1198238" cy="5090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C450DC8-B6F7-403F-8C0C-54545608D944}"/>
              </a:ext>
            </a:extLst>
          </p:cNvPr>
          <p:cNvCxnSpPr/>
          <p:nvPr/>
        </p:nvCxnSpPr>
        <p:spPr>
          <a:xfrm>
            <a:off x="3417994" y="5249772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65534C59-34ED-4253-B5D0-0B6A3FABBF6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10340" y="4399360"/>
            <a:ext cx="8266176" cy="701731"/>
          </a:xfr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YOUR DECK’S TITLE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55C329-DC2F-488E-861C-64EAB89C832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310340" y="5332289"/>
            <a:ext cx="8266176" cy="1069848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Your Deck’s sub-title goes here. Just make sure it doesn’t exceed two lines!</a:t>
            </a:r>
          </a:p>
        </p:txBody>
      </p:sp>
    </p:spTree>
    <p:extLst>
      <p:ext uri="{BB962C8B-B14F-4D97-AF65-F5344CB8AC3E}">
        <p14:creationId xmlns:p14="http://schemas.microsoft.com/office/powerpoint/2010/main" val="41568299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laceholder – Ful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4996E4A-DE6D-42BD-BB7B-03B57C742AC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04800" y="2085975"/>
            <a:ext cx="11582400" cy="370331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on the icons below to bring in a table, chart, smart art graphic, picture, web element, or video!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31977018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laceholder – Right Commentary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4996E4A-DE6D-42BD-BB7B-03B57C742AC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04801" y="2085975"/>
            <a:ext cx="6335696" cy="370331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on the icons below to bring in a table, chart, smart art graphic, picture, web element, or video!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82DA860-E44E-4BDF-8956-F8CFA5C4173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149483" y="2261138"/>
            <a:ext cx="4533532" cy="33529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991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laceholder – Left Commentary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4996E4A-DE6D-42BD-BB7B-03B57C742AC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551504" y="2085975"/>
            <a:ext cx="6335696" cy="370331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on the icons below to bring in a table, chart, smart art graphic, picture, web element, or video!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82DA860-E44E-4BDF-8956-F8CFA5C4173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6320" y="2261138"/>
            <a:ext cx="4533532" cy="33529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87188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Topics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4996E4A-DE6D-42BD-BB7B-03B57C742AC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7608162" y="2085975"/>
            <a:ext cx="4279037" cy="370331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on the icons below to bring in a table, chart, smart art graphic, picture, web element, or video!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10506402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Top Cent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411923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299556"/>
            <a:ext cx="11582400" cy="701731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07101" y="2157972"/>
            <a:ext cx="9574750" cy="850392"/>
          </a:xfrm>
        </p:spPr>
        <p:txBody>
          <a:bodyPr>
            <a:noAutofit/>
          </a:bodyPr>
          <a:lstStyle>
            <a:lvl1pPr marL="0" indent="0" algn="ctr">
              <a:buNone/>
              <a:defRPr sz="21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1752" y="4456590"/>
            <a:ext cx="11585448" cy="133460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8240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Top Cent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66B9E84-EAB5-4256-B0FC-EBDD2DE11CAA}"/>
              </a:ext>
            </a:extLst>
          </p:cNvPr>
          <p:cNvSpPr/>
          <p:nvPr/>
        </p:nvSpPr>
        <p:spPr>
          <a:xfrm>
            <a:off x="0" y="0"/>
            <a:ext cx="12192000" cy="24765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95325" y="762000"/>
            <a:ext cx="10801350" cy="335723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325" y="4456590"/>
            <a:ext cx="10798302" cy="133460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637092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79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0619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304799"/>
            <a:ext cx="56388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303E1A13-34E4-4FB7-BA52-BE2CBACDC93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48400" y="304799"/>
            <a:ext cx="56388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E0F372CA-BA6E-4848-ACA8-D2B859CE96C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04800" y="3200400"/>
            <a:ext cx="5638800" cy="2590800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319E8062-8734-42E6-9356-0CE8EC4F549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248400" y="3200400"/>
            <a:ext cx="5638800" cy="2590800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6980523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FD4F58E7-6674-4D6D-B28B-4FB4B152A9D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04801" y="3200400"/>
            <a:ext cx="36576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E5E5F7BD-6E72-44E3-8CFF-CC5897C0F48C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67201" y="3200400"/>
            <a:ext cx="36576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9C170412-F504-4CF0-9253-A4F4151FF0F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229600" y="3200400"/>
            <a:ext cx="36576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1" y="304799"/>
            <a:ext cx="36576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303E1A13-34E4-4FB7-BA52-BE2CBACDC93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67201" y="304799"/>
            <a:ext cx="36576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37B63177-0F26-4894-B6E8-CC20012E4DA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229600" y="304799"/>
            <a:ext cx="36576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6880117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304800"/>
            <a:ext cx="5638800" cy="3524434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303E1A13-34E4-4FB7-BA52-BE2CBACDC93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48400" y="304800"/>
            <a:ext cx="5638800" cy="3524434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8734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ransi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28">
            <a:extLst>
              <a:ext uri="{FF2B5EF4-FFF2-40B4-BE49-F238E27FC236}">
                <a16:creationId xmlns:a16="http://schemas.microsoft.com/office/drawing/2014/main" id="{00F98947-48BE-4678-805E-54C7D3A5418A}"/>
              </a:ext>
            </a:extLst>
          </p:cNvPr>
          <p:cNvSpPr/>
          <p:nvPr/>
        </p:nvSpPr>
        <p:spPr>
          <a:xfrm>
            <a:off x="304800" y="304800"/>
            <a:ext cx="11582400" cy="6248400"/>
          </a:xfrm>
          <a:prstGeom prst="rect">
            <a:avLst/>
          </a:prstGeom>
          <a:solidFill>
            <a:srgbClr val="1A4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3737D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A7458D1-E74D-4D21-9BE4-97F658C9ED21}"/>
              </a:ext>
            </a:extLst>
          </p:cNvPr>
          <p:cNvCxnSpPr/>
          <p:nvPr/>
        </p:nvCxnSpPr>
        <p:spPr>
          <a:xfrm>
            <a:off x="5797019" y="3429000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37699F4-DD53-46D4-8DD3-A8170FF960AE}"/>
              </a:ext>
            </a:extLst>
          </p:cNvPr>
          <p:cNvSpPr/>
          <p:nvPr/>
        </p:nvSpPr>
        <p:spPr>
          <a:xfrm>
            <a:off x="5639445" y="5895975"/>
            <a:ext cx="913111" cy="413727"/>
          </a:xfrm>
          <a:prstGeom prst="rect">
            <a:avLst/>
          </a:prstGeom>
          <a:solidFill>
            <a:srgbClr val="EC51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71123FAC-05A1-4CB3-B8EA-CF7C5BFA7D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23994" y="5944798"/>
            <a:ext cx="744012" cy="3160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8BD7FE-5910-4840-9838-A66DCA5ABA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61397" y="1822430"/>
            <a:ext cx="5074920" cy="1311128"/>
          </a:xfrm>
        </p:spPr>
        <p:txBody>
          <a:bodyPr anchor="t"/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YOUR TRANSITION’S TITLE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0323D5-16CF-4643-8ED4-144A2183D00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56635" y="3589021"/>
            <a:ext cx="5074920" cy="1581912"/>
          </a:xfrm>
        </p:spPr>
        <p:txBody>
          <a:bodyPr>
            <a:noAutofit/>
          </a:bodyPr>
          <a:lstStyle>
            <a:lvl1pPr marL="0" indent="0" algn="ctr">
              <a:buNone/>
              <a:defRPr sz="27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And your transition’s sub-title can go here. This one can go up to three lines!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02E6161-959F-4D97-A425-DEBED66A1D2A}"/>
              </a:ext>
            </a:extLst>
          </p:cNvPr>
          <p:cNvSpPr/>
          <p:nvPr/>
        </p:nvSpPr>
        <p:spPr>
          <a:xfrm>
            <a:off x="9851151" y="773578"/>
            <a:ext cx="2036049" cy="5310352"/>
          </a:xfrm>
          <a:custGeom>
            <a:avLst/>
            <a:gdLst>
              <a:gd name="connsiteX0" fmla="*/ 2032192 w 2036049"/>
              <a:gd name="connsiteY0" fmla="*/ 0 h 5310352"/>
              <a:gd name="connsiteX1" fmla="*/ 2036049 w 2036049"/>
              <a:gd name="connsiteY1" fmla="*/ 329 h 5310352"/>
              <a:gd name="connsiteX2" fmla="*/ 2036049 w 2036049"/>
              <a:gd name="connsiteY2" fmla="*/ 292973 h 5310352"/>
              <a:gd name="connsiteX3" fmla="*/ 2032192 w 2036049"/>
              <a:gd name="connsiteY3" fmla="*/ 292584 h 5310352"/>
              <a:gd name="connsiteX4" fmla="*/ 1821826 w 2036049"/>
              <a:gd name="connsiteY4" fmla="*/ 502948 h 5310352"/>
              <a:gd name="connsiteX5" fmla="*/ 2032192 w 2036049"/>
              <a:gd name="connsiteY5" fmla="*/ 713313 h 5310352"/>
              <a:gd name="connsiteX6" fmla="*/ 2036049 w 2036049"/>
              <a:gd name="connsiteY6" fmla="*/ 712924 h 5310352"/>
              <a:gd name="connsiteX7" fmla="*/ 2036049 w 2036049"/>
              <a:gd name="connsiteY7" fmla="*/ 5301227 h 5310352"/>
              <a:gd name="connsiteX8" fmla="*/ 2030823 w 2036049"/>
              <a:gd name="connsiteY8" fmla="*/ 5310352 h 5310352"/>
              <a:gd name="connsiteX9" fmla="*/ 373375 w 2036049"/>
              <a:gd name="connsiteY9" fmla="*/ 3909180 h 5310352"/>
              <a:gd name="connsiteX10" fmla="*/ 223441 w 2036049"/>
              <a:gd name="connsiteY10" fmla="*/ 4056375 h 5310352"/>
              <a:gd name="connsiteX11" fmla="*/ 40774 w 2036049"/>
              <a:gd name="connsiteY11" fmla="*/ 2889626 h 5310352"/>
              <a:gd name="connsiteX12" fmla="*/ 1019445 w 2036049"/>
              <a:gd name="connsiteY12" fmla="*/ 3606579 h 5310352"/>
              <a:gd name="connsiteX13" fmla="*/ 675157 w 2036049"/>
              <a:gd name="connsiteY13" fmla="*/ 3666546 h 5310352"/>
              <a:gd name="connsiteX14" fmla="*/ 1071257 w 2036049"/>
              <a:gd name="connsiteY14" fmla="*/ 4048191 h 5310352"/>
              <a:gd name="connsiteX15" fmla="*/ 1669566 w 2036049"/>
              <a:gd name="connsiteY15" fmla="*/ 3523594 h 5310352"/>
              <a:gd name="connsiteX16" fmla="*/ 1721159 w 2036049"/>
              <a:gd name="connsiteY16" fmla="*/ 2294770 h 5310352"/>
              <a:gd name="connsiteX17" fmla="*/ 1730492 w 2036049"/>
              <a:gd name="connsiteY17" fmla="*/ 1758294 h 5310352"/>
              <a:gd name="connsiteX18" fmla="*/ 506968 w 2036049"/>
              <a:gd name="connsiteY18" fmla="*/ 1758294 h 5310352"/>
              <a:gd name="connsiteX19" fmla="*/ 506968 w 2036049"/>
              <a:gd name="connsiteY19" fmla="*/ 1292158 h 5310352"/>
              <a:gd name="connsiteX20" fmla="*/ 1738347 w 2036049"/>
              <a:gd name="connsiteY20" fmla="*/ 1292158 h 5310352"/>
              <a:gd name="connsiteX21" fmla="*/ 1744204 w 2036049"/>
              <a:gd name="connsiteY21" fmla="*/ 915330 h 5310352"/>
              <a:gd name="connsiteX22" fmla="*/ 1744724 w 2036049"/>
              <a:gd name="connsiteY22" fmla="*/ 915330 h 5310352"/>
              <a:gd name="connsiteX23" fmla="*/ 1529212 w 2036049"/>
              <a:gd name="connsiteY23" fmla="*/ 502948 h 5310352"/>
              <a:gd name="connsiteX24" fmla="*/ 2032192 w 2036049"/>
              <a:gd name="connsiteY24" fmla="*/ 0 h 5310352"/>
              <a:gd name="connsiteX25" fmla="*/ 1714727 w 2036049"/>
              <a:gd name="connsiteY25" fmla="*/ 2652767 h 5310352"/>
              <a:gd name="connsiteX26" fmla="*/ 1706406 w 2036049"/>
              <a:gd name="connsiteY26" fmla="*/ 3086224 h 5310352"/>
              <a:gd name="connsiteX27" fmla="*/ 1714727 w 2036049"/>
              <a:gd name="connsiteY27" fmla="*/ 2652767 h 5310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036049" h="5310352">
                <a:moveTo>
                  <a:pt x="2032192" y="0"/>
                </a:moveTo>
                <a:lnTo>
                  <a:pt x="2036049" y="329"/>
                </a:lnTo>
                <a:lnTo>
                  <a:pt x="2036049" y="292973"/>
                </a:lnTo>
                <a:lnTo>
                  <a:pt x="2032192" y="292584"/>
                </a:lnTo>
                <a:cubicBezTo>
                  <a:pt x="1916006" y="292584"/>
                  <a:pt x="1821826" y="386791"/>
                  <a:pt x="1821826" y="502948"/>
                </a:cubicBezTo>
                <a:cubicBezTo>
                  <a:pt x="1821826" y="619133"/>
                  <a:pt x="1916006" y="713313"/>
                  <a:pt x="2032192" y="713313"/>
                </a:cubicBezTo>
                <a:lnTo>
                  <a:pt x="2036049" y="712924"/>
                </a:lnTo>
                <a:lnTo>
                  <a:pt x="2036049" y="5301227"/>
                </a:lnTo>
                <a:lnTo>
                  <a:pt x="2030823" y="5310352"/>
                </a:lnTo>
                <a:cubicBezTo>
                  <a:pt x="1962672" y="5127713"/>
                  <a:pt x="746839" y="4726991"/>
                  <a:pt x="373375" y="3909180"/>
                </a:cubicBezTo>
                <a:cubicBezTo>
                  <a:pt x="357008" y="3928257"/>
                  <a:pt x="288856" y="3993671"/>
                  <a:pt x="223441" y="4056375"/>
                </a:cubicBezTo>
                <a:cubicBezTo>
                  <a:pt x="2620" y="3846476"/>
                  <a:pt x="-46455" y="3173123"/>
                  <a:pt x="40774" y="2889626"/>
                </a:cubicBezTo>
                <a:cubicBezTo>
                  <a:pt x="112812" y="2943517"/>
                  <a:pt x="749576" y="3383022"/>
                  <a:pt x="1019445" y="3606579"/>
                </a:cubicBezTo>
                <a:cubicBezTo>
                  <a:pt x="984001" y="3609316"/>
                  <a:pt x="738656" y="3658363"/>
                  <a:pt x="675157" y="3666546"/>
                </a:cubicBezTo>
                <a:cubicBezTo>
                  <a:pt x="698887" y="3688360"/>
                  <a:pt x="943028" y="3986773"/>
                  <a:pt x="1071257" y="4048191"/>
                </a:cubicBezTo>
                <a:cubicBezTo>
                  <a:pt x="1409058" y="4210057"/>
                  <a:pt x="1585266" y="4121105"/>
                  <a:pt x="1669566" y="3523594"/>
                </a:cubicBezTo>
                <a:cubicBezTo>
                  <a:pt x="812445" y="3324040"/>
                  <a:pt x="725709" y="2551992"/>
                  <a:pt x="1721159" y="2294770"/>
                </a:cubicBezTo>
                <a:cubicBezTo>
                  <a:pt x="1724279" y="2118015"/>
                  <a:pt x="1727481" y="1933214"/>
                  <a:pt x="1730492" y="1758294"/>
                </a:cubicBezTo>
                <a:lnTo>
                  <a:pt x="506968" y="1758294"/>
                </a:lnTo>
                <a:lnTo>
                  <a:pt x="506968" y="1292158"/>
                </a:lnTo>
                <a:lnTo>
                  <a:pt x="1738347" y="1292158"/>
                </a:lnTo>
                <a:cubicBezTo>
                  <a:pt x="1741905" y="1078919"/>
                  <a:pt x="1744204" y="931177"/>
                  <a:pt x="1744204" y="915330"/>
                </a:cubicBezTo>
                <a:lnTo>
                  <a:pt x="1744724" y="915330"/>
                </a:lnTo>
                <a:cubicBezTo>
                  <a:pt x="1614552" y="824434"/>
                  <a:pt x="1529212" y="673763"/>
                  <a:pt x="1529212" y="502948"/>
                </a:cubicBezTo>
                <a:cubicBezTo>
                  <a:pt x="1529212" y="225172"/>
                  <a:pt x="1754413" y="0"/>
                  <a:pt x="2032192" y="0"/>
                </a:cubicBezTo>
                <a:close/>
                <a:moveTo>
                  <a:pt x="1714727" y="2652767"/>
                </a:moveTo>
                <a:cubicBezTo>
                  <a:pt x="1372519" y="2767392"/>
                  <a:pt x="1373586" y="2979016"/>
                  <a:pt x="1706406" y="3086224"/>
                </a:cubicBezTo>
                <a:cubicBezTo>
                  <a:pt x="1708431" y="2990019"/>
                  <a:pt x="1711360" y="2835872"/>
                  <a:pt x="1714727" y="2652767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510F7FB-D9D5-4C19-B7C0-F200AACFA448}"/>
              </a:ext>
            </a:extLst>
          </p:cNvPr>
          <p:cNvSpPr/>
          <p:nvPr/>
        </p:nvSpPr>
        <p:spPr>
          <a:xfrm>
            <a:off x="304800" y="773907"/>
            <a:ext cx="2025597" cy="5300898"/>
          </a:xfrm>
          <a:custGeom>
            <a:avLst/>
            <a:gdLst>
              <a:gd name="connsiteX0" fmla="*/ 0 w 2025597"/>
              <a:gd name="connsiteY0" fmla="*/ 0 h 5300898"/>
              <a:gd name="connsiteX1" fmla="*/ 82086 w 2025597"/>
              <a:gd name="connsiteY1" fmla="*/ 6998 h 5300898"/>
              <a:gd name="connsiteX2" fmla="*/ 482728 w 2025597"/>
              <a:gd name="connsiteY2" fmla="*/ 377402 h 5300898"/>
              <a:gd name="connsiteX3" fmla="*/ 1197880 w 2025597"/>
              <a:gd name="connsiteY3" fmla="*/ 1291829 h 5300898"/>
              <a:gd name="connsiteX4" fmla="*/ 1521394 w 2025597"/>
              <a:gd name="connsiteY4" fmla="*/ 1291829 h 5300898"/>
              <a:gd name="connsiteX5" fmla="*/ 1521394 w 2025597"/>
              <a:gd name="connsiteY5" fmla="*/ 1757965 h 5300898"/>
              <a:gd name="connsiteX6" fmla="*/ 1184222 w 2025597"/>
              <a:gd name="connsiteY6" fmla="*/ 1757965 h 5300898"/>
              <a:gd name="connsiteX7" fmla="*/ 308736 w 2025597"/>
              <a:gd name="connsiteY7" fmla="*/ 2534502 h 5300898"/>
              <a:gd name="connsiteX8" fmla="*/ 321929 w 2025597"/>
              <a:gd name="connsiteY8" fmla="*/ 3191898 h 5300898"/>
              <a:gd name="connsiteX9" fmla="*/ 324502 w 2025597"/>
              <a:gd name="connsiteY9" fmla="*/ 3224687 h 5300898"/>
              <a:gd name="connsiteX10" fmla="*/ 1084212 w 2025597"/>
              <a:gd name="connsiteY10" fmla="*/ 3949687 h 5300898"/>
              <a:gd name="connsiteX11" fmla="*/ 1350441 w 2025597"/>
              <a:gd name="connsiteY11" fmla="*/ 3666217 h 5300898"/>
              <a:gd name="connsiteX12" fmla="*/ 1006180 w 2025597"/>
              <a:gd name="connsiteY12" fmla="*/ 3606250 h 5300898"/>
              <a:gd name="connsiteX13" fmla="*/ 1984824 w 2025597"/>
              <a:gd name="connsiteY13" fmla="*/ 2889297 h 5300898"/>
              <a:gd name="connsiteX14" fmla="*/ 1802184 w 2025597"/>
              <a:gd name="connsiteY14" fmla="*/ 4056046 h 5300898"/>
              <a:gd name="connsiteX15" fmla="*/ 1652223 w 2025597"/>
              <a:gd name="connsiteY15" fmla="*/ 3908851 h 5300898"/>
              <a:gd name="connsiteX16" fmla="*/ 1191831 w 2025597"/>
              <a:gd name="connsiteY16" fmla="*/ 4495223 h 5300898"/>
              <a:gd name="connsiteX17" fmla="*/ 809882 w 2025597"/>
              <a:gd name="connsiteY17" fmla="*/ 5131489 h 5300898"/>
              <a:gd name="connsiteX18" fmla="*/ 893771 w 2025597"/>
              <a:gd name="connsiteY18" fmla="*/ 4726033 h 5300898"/>
              <a:gd name="connsiteX19" fmla="*/ 6748 w 2025597"/>
              <a:gd name="connsiteY19" fmla="*/ 5289114 h 5300898"/>
              <a:gd name="connsiteX20" fmla="*/ 0 w 2025597"/>
              <a:gd name="connsiteY20" fmla="*/ 5300898 h 5300898"/>
              <a:gd name="connsiteX21" fmla="*/ 0 w 2025597"/>
              <a:gd name="connsiteY21" fmla="*/ 712595 h 5300898"/>
              <a:gd name="connsiteX22" fmla="*/ 38541 w 2025597"/>
              <a:gd name="connsiteY22" fmla="*/ 708710 h 5300898"/>
              <a:gd name="connsiteX23" fmla="*/ 206537 w 2025597"/>
              <a:gd name="connsiteY23" fmla="*/ 502619 h 5300898"/>
              <a:gd name="connsiteX24" fmla="*/ 38541 w 2025597"/>
              <a:gd name="connsiteY24" fmla="*/ 296530 h 5300898"/>
              <a:gd name="connsiteX25" fmla="*/ 0 w 2025597"/>
              <a:gd name="connsiteY25" fmla="*/ 292644 h 5300898"/>
              <a:gd name="connsiteX26" fmla="*/ 0 w 2025597"/>
              <a:gd name="connsiteY26" fmla="*/ 0 h 5300898"/>
              <a:gd name="connsiteX27" fmla="*/ 419394 w 2025597"/>
              <a:gd name="connsiteY27" fmla="*/ 773635 h 5300898"/>
              <a:gd name="connsiteX28" fmla="*/ 281421 w 2025597"/>
              <a:gd name="connsiteY28" fmla="*/ 916643 h 5300898"/>
              <a:gd name="connsiteX29" fmla="*/ 287251 w 2025597"/>
              <a:gd name="connsiteY29" fmla="*/ 1291829 h 5300898"/>
              <a:gd name="connsiteX30" fmla="*/ 809554 w 2025597"/>
              <a:gd name="connsiteY30" fmla="*/ 1291829 h 5300898"/>
              <a:gd name="connsiteX31" fmla="*/ 419394 w 2025597"/>
              <a:gd name="connsiteY31" fmla="*/ 773635 h 5300898"/>
              <a:gd name="connsiteX32" fmla="*/ 295106 w 2025597"/>
              <a:gd name="connsiteY32" fmla="*/ 1757965 h 5300898"/>
              <a:gd name="connsiteX33" fmla="*/ 302250 w 2025597"/>
              <a:gd name="connsiteY33" fmla="*/ 2169060 h 5300898"/>
              <a:gd name="connsiteX34" fmla="*/ 777120 w 2025597"/>
              <a:gd name="connsiteY34" fmla="*/ 1757965 h 5300898"/>
              <a:gd name="connsiteX35" fmla="*/ 295106 w 2025597"/>
              <a:gd name="connsiteY35" fmla="*/ 1757965 h 5300898"/>
              <a:gd name="connsiteX36" fmla="*/ 384086 w 2025597"/>
              <a:gd name="connsiteY36" fmla="*/ 3687456 h 5300898"/>
              <a:gd name="connsiteX37" fmla="*/ 749340 w 2025597"/>
              <a:gd name="connsiteY37" fmla="*/ 4116041 h 5300898"/>
              <a:gd name="connsiteX38" fmla="*/ 384086 w 2025597"/>
              <a:gd name="connsiteY38" fmla="*/ 3687456 h 5300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025597" h="5300898">
                <a:moveTo>
                  <a:pt x="0" y="0"/>
                </a:moveTo>
                <a:lnTo>
                  <a:pt x="82086" y="6998"/>
                </a:lnTo>
                <a:cubicBezTo>
                  <a:pt x="277519" y="40718"/>
                  <a:pt x="433968" y="187466"/>
                  <a:pt x="482728" y="377402"/>
                </a:cubicBezTo>
                <a:cubicBezTo>
                  <a:pt x="724351" y="483105"/>
                  <a:pt x="1113334" y="798104"/>
                  <a:pt x="1197880" y="1291829"/>
                </a:cubicBezTo>
                <a:lnTo>
                  <a:pt x="1521394" y="1291829"/>
                </a:lnTo>
                <a:lnTo>
                  <a:pt x="1521394" y="1757965"/>
                </a:lnTo>
                <a:lnTo>
                  <a:pt x="1184222" y="1757965"/>
                </a:lnTo>
                <a:cubicBezTo>
                  <a:pt x="1097432" y="2124228"/>
                  <a:pt x="820310" y="2408847"/>
                  <a:pt x="308736" y="2534502"/>
                </a:cubicBezTo>
                <a:cubicBezTo>
                  <a:pt x="315223" y="2893567"/>
                  <a:pt x="320642" y="3174628"/>
                  <a:pt x="321929" y="3191898"/>
                </a:cubicBezTo>
                <a:cubicBezTo>
                  <a:pt x="322750" y="3203120"/>
                  <a:pt x="323653" y="3213684"/>
                  <a:pt x="324502" y="3224687"/>
                </a:cubicBezTo>
                <a:cubicBezTo>
                  <a:pt x="657787" y="3357923"/>
                  <a:pt x="937427" y="3635070"/>
                  <a:pt x="1084212" y="3949687"/>
                </a:cubicBezTo>
                <a:cubicBezTo>
                  <a:pt x="1203655" y="3839003"/>
                  <a:pt x="1333471" y="3681818"/>
                  <a:pt x="1350441" y="3666217"/>
                </a:cubicBezTo>
                <a:cubicBezTo>
                  <a:pt x="1286942" y="3658034"/>
                  <a:pt x="1041597" y="3608987"/>
                  <a:pt x="1006180" y="3606250"/>
                </a:cubicBezTo>
                <a:cubicBezTo>
                  <a:pt x="1276049" y="3382693"/>
                  <a:pt x="1912813" y="2943188"/>
                  <a:pt x="1984824" y="2889297"/>
                </a:cubicBezTo>
                <a:cubicBezTo>
                  <a:pt x="2072052" y="3172794"/>
                  <a:pt x="2022978" y="3846147"/>
                  <a:pt x="1802184" y="4056046"/>
                </a:cubicBezTo>
                <a:cubicBezTo>
                  <a:pt x="1736742" y="3993342"/>
                  <a:pt x="1668618" y="3927928"/>
                  <a:pt x="1652223" y="3908851"/>
                </a:cubicBezTo>
                <a:cubicBezTo>
                  <a:pt x="1549065" y="4134734"/>
                  <a:pt x="1381588" y="4328787"/>
                  <a:pt x="1191831" y="4495223"/>
                </a:cubicBezTo>
                <a:cubicBezTo>
                  <a:pt x="1171714" y="4733641"/>
                  <a:pt x="1055063" y="4959963"/>
                  <a:pt x="809882" y="5131489"/>
                </a:cubicBezTo>
                <a:cubicBezTo>
                  <a:pt x="867715" y="5032055"/>
                  <a:pt x="896043" y="4887542"/>
                  <a:pt x="893771" y="4726033"/>
                </a:cubicBezTo>
                <a:cubicBezTo>
                  <a:pt x="493612" y="5003306"/>
                  <a:pt x="88642" y="5180100"/>
                  <a:pt x="6748" y="5289114"/>
                </a:cubicBezTo>
                <a:lnTo>
                  <a:pt x="0" y="5300898"/>
                </a:lnTo>
                <a:lnTo>
                  <a:pt x="0" y="712595"/>
                </a:lnTo>
                <a:lnTo>
                  <a:pt x="38541" y="708710"/>
                </a:lnTo>
                <a:cubicBezTo>
                  <a:pt x="134409" y="689095"/>
                  <a:pt x="206537" y="604281"/>
                  <a:pt x="206537" y="502619"/>
                </a:cubicBezTo>
                <a:cubicBezTo>
                  <a:pt x="206537" y="400982"/>
                  <a:pt x="134409" y="316150"/>
                  <a:pt x="38541" y="296530"/>
                </a:cubicBezTo>
                <a:lnTo>
                  <a:pt x="0" y="292644"/>
                </a:lnTo>
                <a:lnTo>
                  <a:pt x="0" y="0"/>
                </a:lnTo>
                <a:close/>
                <a:moveTo>
                  <a:pt x="419394" y="773635"/>
                </a:moveTo>
                <a:cubicBezTo>
                  <a:pt x="383265" y="829963"/>
                  <a:pt x="336435" y="878681"/>
                  <a:pt x="281421" y="916643"/>
                </a:cubicBezTo>
                <a:cubicBezTo>
                  <a:pt x="281531" y="937991"/>
                  <a:pt x="283802" y="1083407"/>
                  <a:pt x="287251" y="1291829"/>
                </a:cubicBezTo>
                <a:lnTo>
                  <a:pt x="809554" y="1291829"/>
                </a:lnTo>
                <a:cubicBezTo>
                  <a:pt x="773343" y="1102648"/>
                  <a:pt x="664876" y="921542"/>
                  <a:pt x="419394" y="773635"/>
                </a:cubicBezTo>
                <a:close/>
                <a:moveTo>
                  <a:pt x="295106" y="1757965"/>
                </a:moveTo>
                <a:cubicBezTo>
                  <a:pt x="297405" y="1891885"/>
                  <a:pt x="299841" y="2031581"/>
                  <a:pt x="302250" y="2169060"/>
                </a:cubicBezTo>
                <a:cubicBezTo>
                  <a:pt x="595246" y="2071076"/>
                  <a:pt x="721586" y="1905680"/>
                  <a:pt x="777120" y="1757965"/>
                </a:cubicBezTo>
                <a:lnTo>
                  <a:pt x="295106" y="1757965"/>
                </a:lnTo>
                <a:close/>
                <a:moveTo>
                  <a:pt x="384086" y="3687456"/>
                </a:moveTo>
                <a:cubicBezTo>
                  <a:pt x="453770" y="4023449"/>
                  <a:pt x="568451" y="4139962"/>
                  <a:pt x="749340" y="4116041"/>
                </a:cubicBezTo>
                <a:cubicBezTo>
                  <a:pt x="665286" y="3942023"/>
                  <a:pt x="544037" y="3787520"/>
                  <a:pt x="384086" y="3687456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69909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ig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4996E4A-DE6D-42BD-BB7B-03B57C742AC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0" y="2076451"/>
            <a:ext cx="12192000" cy="4781549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on the icons below to bring in a table, chart, smart art graphic, picture, web element, or video!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3592219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Pictur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A432CEB-E94D-4E32-8096-487099229D75}"/>
              </a:ext>
            </a:extLst>
          </p:cNvPr>
          <p:cNvSpPr/>
          <p:nvPr/>
        </p:nvSpPr>
        <p:spPr>
          <a:xfrm>
            <a:off x="304801" y="6126480"/>
            <a:ext cx="11582400" cy="426715"/>
          </a:xfrm>
          <a:prstGeom prst="rect">
            <a:avLst/>
          </a:prstGeom>
          <a:solidFill>
            <a:srgbClr val="1A4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61A4763-A5A6-4B11-9347-6FC28EE3EC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18536" y="6181797"/>
            <a:ext cx="744012" cy="31608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D48F25E-1505-49D6-B5A7-5BDD13962C08}"/>
              </a:ext>
            </a:extLst>
          </p:cNvPr>
          <p:cNvCxnSpPr>
            <a:cxnSpLocks/>
          </p:cNvCxnSpPr>
          <p:nvPr/>
        </p:nvCxnSpPr>
        <p:spPr>
          <a:xfrm>
            <a:off x="10490857" y="6240625"/>
            <a:ext cx="0" cy="198425"/>
          </a:xfrm>
          <a:prstGeom prst="line">
            <a:avLst/>
          </a:prstGeom>
          <a:ln w="28575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076DCDB-6626-48FB-B9FA-282EC15462B1}"/>
              </a:ext>
            </a:extLst>
          </p:cNvPr>
          <p:cNvCxnSpPr>
            <a:cxnSpLocks/>
          </p:cNvCxnSpPr>
          <p:nvPr/>
        </p:nvCxnSpPr>
        <p:spPr>
          <a:xfrm>
            <a:off x="9523015" y="6240625"/>
            <a:ext cx="0" cy="198425"/>
          </a:xfrm>
          <a:prstGeom prst="line">
            <a:avLst/>
          </a:prstGeom>
          <a:ln w="28575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1E0404-1886-4A51-A3DF-16EBBC2C6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E7757F-229C-4082-AC04-8AFC6341E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9162F-D10A-44C6-8C5D-0D86283BB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2FC5AAE-3D9A-43D5-9205-F7B97E8DAAB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4800" y="304805"/>
            <a:ext cx="3657600" cy="349483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AFA37361-44B5-4488-B109-A62840EACE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67200" y="304805"/>
            <a:ext cx="3657600" cy="349483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EFDC6C9-DABB-483B-B96D-97224B50B30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29600" y="304805"/>
            <a:ext cx="3657600" cy="349483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05B292F9-7FD3-4226-9CB6-937617C8535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04800" y="4098508"/>
            <a:ext cx="3657600" cy="1723171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7594F567-187D-4079-8719-D2AEA7A20E2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267200" y="4098508"/>
            <a:ext cx="3657600" cy="1723171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8697E9F4-C324-4115-9019-98FE38D323C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29600" y="4098508"/>
            <a:ext cx="3657600" cy="1723171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75405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Pictur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A432CEB-E94D-4E32-8096-487099229D75}"/>
              </a:ext>
            </a:extLst>
          </p:cNvPr>
          <p:cNvSpPr/>
          <p:nvPr/>
        </p:nvSpPr>
        <p:spPr>
          <a:xfrm>
            <a:off x="304801" y="6126480"/>
            <a:ext cx="11582400" cy="426715"/>
          </a:xfrm>
          <a:prstGeom prst="rect">
            <a:avLst/>
          </a:prstGeom>
          <a:solidFill>
            <a:srgbClr val="1A4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61A4763-A5A6-4B11-9347-6FC28EE3EC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18536" y="6181797"/>
            <a:ext cx="744012" cy="31608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D48F25E-1505-49D6-B5A7-5BDD13962C08}"/>
              </a:ext>
            </a:extLst>
          </p:cNvPr>
          <p:cNvCxnSpPr>
            <a:cxnSpLocks/>
          </p:cNvCxnSpPr>
          <p:nvPr/>
        </p:nvCxnSpPr>
        <p:spPr>
          <a:xfrm>
            <a:off x="10490857" y="6240625"/>
            <a:ext cx="0" cy="198425"/>
          </a:xfrm>
          <a:prstGeom prst="line">
            <a:avLst/>
          </a:prstGeom>
          <a:ln w="28575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076DCDB-6626-48FB-B9FA-282EC15462B1}"/>
              </a:ext>
            </a:extLst>
          </p:cNvPr>
          <p:cNvCxnSpPr>
            <a:cxnSpLocks/>
          </p:cNvCxnSpPr>
          <p:nvPr/>
        </p:nvCxnSpPr>
        <p:spPr>
          <a:xfrm>
            <a:off x="9523015" y="6240625"/>
            <a:ext cx="0" cy="198425"/>
          </a:xfrm>
          <a:prstGeom prst="line">
            <a:avLst/>
          </a:prstGeom>
          <a:ln w="28575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1E0404-1886-4A51-A3DF-16EBBC2C6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E7757F-229C-4082-AC04-8AFC6341E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9162F-D10A-44C6-8C5D-0D86283BB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AFA37361-44B5-4488-B109-A62840EACE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67200" y="304805"/>
            <a:ext cx="3657600" cy="262158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EFDC6C9-DABB-483B-B96D-97224B50B30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29600" y="304805"/>
            <a:ext cx="3657600" cy="262158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05B292F9-7FD3-4226-9CB6-937617C8535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04800" y="3200092"/>
            <a:ext cx="3467100" cy="2621588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E0C94A59-C24A-40AC-B2F1-ED06DB4CD7E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67200" y="3200091"/>
            <a:ext cx="7620000" cy="262158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3" name="Text Placeholder 17">
            <a:extLst>
              <a:ext uri="{FF2B5EF4-FFF2-40B4-BE49-F238E27FC236}">
                <a16:creationId xmlns:a16="http://schemas.microsoft.com/office/drawing/2014/main" id="{0D21CA02-AC55-4DCD-98E6-9803C3AEFD8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04800" y="304800"/>
            <a:ext cx="3467100" cy="2621588"/>
          </a:xfrm>
        </p:spPr>
        <p:txBody>
          <a:bodyPr/>
          <a:lstStyle>
            <a:lvl1pPr marL="0" indent="0">
              <a:buNone/>
              <a:defRPr sz="2100"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Use this box to bring in a key takeaway or summary into your slide. Do your best to keep things in six lines or less.</a:t>
            </a:r>
          </a:p>
        </p:txBody>
      </p:sp>
    </p:spTree>
    <p:extLst>
      <p:ext uri="{BB962C8B-B14F-4D97-AF65-F5344CB8AC3E}">
        <p14:creationId xmlns:p14="http://schemas.microsoft.com/office/powerpoint/2010/main" val="243472964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ofi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50058" y="172857"/>
            <a:ext cx="7537142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50058" y="1031273"/>
            <a:ext cx="7537142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304800"/>
            <a:ext cx="3716784" cy="5484493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2E3DF9E-32BA-4F96-ADC8-62FDD7755298}"/>
              </a:ext>
            </a:extLst>
          </p:cNvPr>
          <p:cNvCxnSpPr/>
          <p:nvPr/>
        </p:nvCxnSpPr>
        <p:spPr>
          <a:xfrm>
            <a:off x="4453786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15299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85575" y="2178664"/>
            <a:ext cx="1505451" cy="1507172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91F6218F-0AE1-41B7-9A6D-FDFFDD043CD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7375" y="2178664"/>
            <a:ext cx="1505451" cy="1507172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EA6055BE-5FA2-4458-AB6F-50BE18BBC4A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829175" y="2178664"/>
            <a:ext cx="1505451" cy="1507172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12FF07AC-7092-489B-94B3-A93B15520D7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800975" y="2178664"/>
            <a:ext cx="1505451" cy="1507172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95208143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6">
            <a:extLst>
              <a:ext uri="{FF2B5EF4-FFF2-40B4-BE49-F238E27FC236}">
                <a16:creationId xmlns:a16="http://schemas.microsoft.com/office/drawing/2014/main" id="{02AE9FC7-020F-4429-98DD-7566A702573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435493" y="3214645"/>
            <a:ext cx="2569464" cy="260604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33" name="Picture Placeholder 6">
            <a:extLst>
              <a:ext uri="{FF2B5EF4-FFF2-40B4-BE49-F238E27FC236}">
                <a16:creationId xmlns:a16="http://schemas.microsoft.com/office/drawing/2014/main" id="{40903F09-AEC9-4C51-A708-7B0D77FDD95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312043" y="3214645"/>
            <a:ext cx="2569464" cy="260604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DCADA16-70BA-4294-83BA-6944BA0F6D87}"/>
              </a:ext>
            </a:extLst>
          </p:cNvPr>
          <p:cNvGrpSpPr/>
          <p:nvPr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CD53CCE-8FF0-497A-A353-1185C1DFEB81}"/>
                </a:ext>
              </a:extLst>
            </p:cNvPr>
            <p:cNvSpPr/>
            <p:nvPr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D83ACC18-3392-4F42-8D0C-DB264CC950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DB1F691-9227-407A-AEAE-D0FA8DA8C6FF}"/>
                </a:ext>
              </a:extLst>
            </p:cNvPr>
            <p:cNvCxnSpPr>
              <a:cxnSpLocks/>
            </p:cNvCxnSpPr>
            <p:nvPr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3C5253-9F97-4215-A776-F6F267403F55}"/>
                </a:ext>
              </a:extLst>
            </p:cNvPr>
            <p:cNvCxnSpPr>
              <a:cxnSpLocks/>
            </p:cNvCxnSpPr>
            <p:nvPr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245004"/>
            <a:ext cx="4533900" cy="701731"/>
          </a:xfrm>
        </p:spPr>
        <p:txBody>
          <a:bodyPr/>
          <a:lstStyle/>
          <a:p>
            <a:r>
              <a:rPr lang="en-US" dirty="0"/>
              <a:t>HEADING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2103420"/>
            <a:ext cx="45339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over here. Do your best to not exceed two lines.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EA6055BE-5FA2-4458-AB6F-50BE18BBC4A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435493" y="303308"/>
            <a:ext cx="2569464" cy="260604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89DFF27-858C-41C4-B5B9-5EBDED84D8F2}"/>
              </a:ext>
            </a:extLst>
          </p:cNvPr>
          <p:cNvCxnSpPr>
            <a:cxnSpLocks/>
          </p:cNvCxnSpPr>
          <p:nvPr/>
        </p:nvCxnSpPr>
        <p:spPr>
          <a:xfrm>
            <a:off x="396690" y="2029341"/>
            <a:ext cx="594360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93C90BF-5129-4DC1-B611-EAAD5152C8C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04800" y="3214645"/>
            <a:ext cx="4533900" cy="2195884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Picture Placeholder 6">
            <a:extLst>
              <a:ext uri="{FF2B5EF4-FFF2-40B4-BE49-F238E27FC236}">
                <a16:creationId xmlns:a16="http://schemas.microsoft.com/office/drawing/2014/main" id="{C582F960-B68E-49E8-B5E8-8034429FE8F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312043" y="303308"/>
            <a:ext cx="2569464" cy="260604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57587125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am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1DCADA16-70BA-4294-83BA-6944BA0F6D87}"/>
              </a:ext>
            </a:extLst>
          </p:cNvPr>
          <p:cNvGrpSpPr/>
          <p:nvPr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CD53CCE-8FF0-497A-A353-1185C1DFEB81}"/>
                </a:ext>
              </a:extLst>
            </p:cNvPr>
            <p:cNvSpPr/>
            <p:nvPr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D83ACC18-3392-4F42-8D0C-DB264CC950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DB1F691-9227-407A-AEAE-D0FA8DA8C6FF}"/>
                </a:ext>
              </a:extLst>
            </p:cNvPr>
            <p:cNvCxnSpPr>
              <a:cxnSpLocks/>
            </p:cNvCxnSpPr>
            <p:nvPr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3C5253-9F97-4215-A776-F6F267403F55}"/>
                </a:ext>
              </a:extLst>
            </p:cNvPr>
            <p:cNvCxnSpPr>
              <a:cxnSpLocks/>
            </p:cNvCxnSpPr>
            <p:nvPr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9C621E84-0D3E-4509-8670-2C818793DE9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04801" y="206272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rtl="0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21" name="Picture Placeholder 6">
            <a:extLst>
              <a:ext uri="{FF2B5EF4-FFF2-40B4-BE49-F238E27FC236}">
                <a16:creationId xmlns:a16="http://schemas.microsoft.com/office/drawing/2014/main" id="{5F2A6837-2507-49A2-A969-C00FAB4F05C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326369" y="206272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22" name="Picture Placeholder 6">
            <a:extLst>
              <a:ext uri="{FF2B5EF4-FFF2-40B4-BE49-F238E27FC236}">
                <a16:creationId xmlns:a16="http://schemas.microsoft.com/office/drawing/2014/main" id="{882E9A17-3A2F-4138-B0F2-5E9A4D740C7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347240" y="206272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23" name="Picture Placeholder 6">
            <a:extLst>
              <a:ext uri="{FF2B5EF4-FFF2-40B4-BE49-F238E27FC236}">
                <a16:creationId xmlns:a16="http://schemas.microsoft.com/office/drawing/2014/main" id="{DEBB9A6D-504B-4A9A-824D-C3979E21280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370266" y="206272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rtl="0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24" name="Picture Placeholder 6">
            <a:extLst>
              <a:ext uri="{FF2B5EF4-FFF2-40B4-BE49-F238E27FC236}">
                <a16:creationId xmlns:a16="http://schemas.microsoft.com/office/drawing/2014/main" id="{04DFDB56-31A9-4FC3-8A08-8D4BD9615C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04801" y="410488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rtl="0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25" name="Picture Placeholder 6">
            <a:extLst>
              <a:ext uri="{FF2B5EF4-FFF2-40B4-BE49-F238E27FC236}">
                <a16:creationId xmlns:a16="http://schemas.microsoft.com/office/drawing/2014/main" id="{C919B0EA-506E-4FDE-806A-5CE901AA84CE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326369" y="410488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26" name="Picture Placeholder 6">
            <a:extLst>
              <a:ext uri="{FF2B5EF4-FFF2-40B4-BE49-F238E27FC236}">
                <a16:creationId xmlns:a16="http://schemas.microsoft.com/office/drawing/2014/main" id="{3E65EBC1-D059-477E-B010-766E9C5C139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347240" y="410488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27" name="Picture Placeholder 6">
            <a:extLst>
              <a:ext uri="{FF2B5EF4-FFF2-40B4-BE49-F238E27FC236}">
                <a16:creationId xmlns:a16="http://schemas.microsoft.com/office/drawing/2014/main" id="{98CFAAAF-1BF0-4BCC-B35E-6E5C300E3E9F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370266" y="410488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rtl="0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AE738E2-1AD5-4BE0-A645-649A5757E99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79565" y="2057399"/>
            <a:ext cx="3507628" cy="3769327"/>
          </a:xfrm>
        </p:spPr>
        <p:txBody>
          <a:bodyPr anchor="ctr"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A5576FA9-FAE9-4C83-9E94-4E1C1FB86C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A47D52BE-8B1D-4EF7-946A-61833B80F60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AB082CB-D429-4D38-A541-C6243F2D2697}"/>
              </a:ext>
            </a:extLst>
          </p:cNvPr>
          <p:cNvCxnSpPr/>
          <p:nvPr/>
        </p:nvCxnSpPr>
        <p:spPr>
          <a:xfrm>
            <a:off x="396691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1238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Image Cent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44340" y="2249648"/>
            <a:ext cx="3703320" cy="3375972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9655835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D072E94-8669-4C9E-B4CE-CEF8B2E922BE}"/>
              </a:ext>
            </a:extLst>
          </p:cNvPr>
          <p:cNvSpPr/>
          <p:nvPr/>
        </p:nvSpPr>
        <p:spPr>
          <a:xfrm>
            <a:off x="0" y="0"/>
            <a:ext cx="3810001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A2F32C6-78A2-4AAB-A02B-59BB94047A70}"/>
              </a:ext>
            </a:extLst>
          </p:cNvPr>
          <p:cNvGrpSpPr/>
          <p:nvPr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405EC55-2A04-4132-96DE-B244948FC0F9}"/>
                </a:ext>
              </a:extLst>
            </p:cNvPr>
            <p:cNvSpPr/>
            <p:nvPr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8" name="Graphic 17">
              <a:extLst>
                <a:ext uri="{FF2B5EF4-FFF2-40B4-BE49-F238E27FC236}">
                  <a16:creationId xmlns:a16="http://schemas.microsoft.com/office/drawing/2014/main" id="{CBFDDA10-6B67-4BAC-9334-B2585CFF1A0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FB267B4-9E96-4E13-8787-FB6AED1B561A}"/>
                </a:ext>
              </a:extLst>
            </p:cNvPr>
            <p:cNvCxnSpPr>
              <a:cxnSpLocks/>
            </p:cNvCxnSpPr>
            <p:nvPr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57C8BD4-40FC-4F24-93E2-F21A515CD846}"/>
                </a:ext>
              </a:extLst>
            </p:cNvPr>
            <p:cNvCxnSpPr>
              <a:cxnSpLocks/>
            </p:cNvCxnSpPr>
            <p:nvPr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85875" y="304800"/>
            <a:ext cx="4038600" cy="5490497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52036248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4F693-0D73-4FC7-9EAF-4766B7EC7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EF620C-F605-4A6F-9721-1F7698F93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38F8A2-A769-4B1D-AA03-224F0907D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301F81-62B2-4186-9F73-1BD113DD8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2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ransi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28">
            <a:extLst>
              <a:ext uri="{FF2B5EF4-FFF2-40B4-BE49-F238E27FC236}">
                <a16:creationId xmlns:a16="http://schemas.microsoft.com/office/drawing/2014/main" id="{E5A4F19E-E151-4030-A849-5944CAF89A02}"/>
              </a:ext>
            </a:extLst>
          </p:cNvPr>
          <p:cNvSpPr/>
          <p:nvPr/>
        </p:nvSpPr>
        <p:spPr>
          <a:xfrm>
            <a:off x="304800" y="304800"/>
            <a:ext cx="11582400" cy="6248400"/>
          </a:xfrm>
          <a:prstGeom prst="rect">
            <a:avLst/>
          </a:prstGeom>
          <a:solidFill>
            <a:srgbClr val="EC51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3737D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5EBB13D-1295-4E24-9EA8-1CE2580F40E4}"/>
              </a:ext>
            </a:extLst>
          </p:cNvPr>
          <p:cNvCxnSpPr/>
          <p:nvPr/>
        </p:nvCxnSpPr>
        <p:spPr>
          <a:xfrm>
            <a:off x="5797019" y="3429000"/>
            <a:ext cx="597962" cy="0"/>
          </a:xfrm>
          <a:prstGeom prst="line">
            <a:avLst/>
          </a:prstGeom>
          <a:ln w="76200">
            <a:solidFill>
              <a:srgbClr val="1A49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1">
            <a:extLst>
              <a:ext uri="{FF2B5EF4-FFF2-40B4-BE49-F238E27FC236}">
                <a16:creationId xmlns:a16="http://schemas.microsoft.com/office/drawing/2014/main" id="{F3E0247C-306E-4AA7-B1F0-E4264EA5E67A}"/>
              </a:ext>
            </a:extLst>
          </p:cNvPr>
          <p:cNvSpPr/>
          <p:nvPr/>
        </p:nvSpPr>
        <p:spPr>
          <a:xfrm>
            <a:off x="5639445" y="5895975"/>
            <a:ext cx="913111" cy="413727"/>
          </a:xfrm>
          <a:prstGeom prst="rect">
            <a:avLst/>
          </a:prstGeom>
          <a:solidFill>
            <a:srgbClr val="1A4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A50CEBB8-8A56-4B9E-839E-93E88D4B69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23994" y="5944798"/>
            <a:ext cx="744012" cy="3160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8BD7FE-5910-4840-9838-A66DCA5ABA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61397" y="1822430"/>
            <a:ext cx="5074920" cy="1311128"/>
          </a:xfrm>
        </p:spPr>
        <p:txBody>
          <a:bodyPr anchor="t"/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YOUR TRANSITION’S TITLE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0323D5-16CF-4643-8ED4-144A2183D00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56635" y="3589021"/>
            <a:ext cx="5074920" cy="1581912"/>
          </a:xfrm>
        </p:spPr>
        <p:txBody>
          <a:bodyPr>
            <a:noAutofit/>
          </a:bodyPr>
          <a:lstStyle>
            <a:lvl1pPr marL="0" indent="0" algn="ctr">
              <a:buNone/>
              <a:defRPr sz="27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And your transition’s sub-title can go here. This one can go up to three lines!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86A1E2A-4231-4590-B611-2A005950C627}"/>
              </a:ext>
            </a:extLst>
          </p:cNvPr>
          <p:cNvSpPr/>
          <p:nvPr/>
        </p:nvSpPr>
        <p:spPr>
          <a:xfrm>
            <a:off x="9851151" y="773578"/>
            <a:ext cx="2036049" cy="5310352"/>
          </a:xfrm>
          <a:custGeom>
            <a:avLst/>
            <a:gdLst>
              <a:gd name="connsiteX0" fmla="*/ 2032192 w 2036049"/>
              <a:gd name="connsiteY0" fmla="*/ 0 h 5310352"/>
              <a:gd name="connsiteX1" fmla="*/ 2036049 w 2036049"/>
              <a:gd name="connsiteY1" fmla="*/ 329 h 5310352"/>
              <a:gd name="connsiteX2" fmla="*/ 2036049 w 2036049"/>
              <a:gd name="connsiteY2" fmla="*/ 292973 h 5310352"/>
              <a:gd name="connsiteX3" fmla="*/ 2032192 w 2036049"/>
              <a:gd name="connsiteY3" fmla="*/ 292584 h 5310352"/>
              <a:gd name="connsiteX4" fmla="*/ 1821826 w 2036049"/>
              <a:gd name="connsiteY4" fmla="*/ 502948 h 5310352"/>
              <a:gd name="connsiteX5" fmla="*/ 2032192 w 2036049"/>
              <a:gd name="connsiteY5" fmla="*/ 713313 h 5310352"/>
              <a:gd name="connsiteX6" fmla="*/ 2036049 w 2036049"/>
              <a:gd name="connsiteY6" fmla="*/ 712924 h 5310352"/>
              <a:gd name="connsiteX7" fmla="*/ 2036049 w 2036049"/>
              <a:gd name="connsiteY7" fmla="*/ 5301227 h 5310352"/>
              <a:gd name="connsiteX8" fmla="*/ 2030823 w 2036049"/>
              <a:gd name="connsiteY8" fmla="*/ 5310352 h 5310352"/>
              <a:gd name="connsiteX9" fmla="*/ 373375 w 2036049"/>
              <a:gd name="connsiteY9" fmla="*/ 3909180 h 5310352"/>
              <a:gd name="connsiteX10" fmla="*/ 223441 w 2036049"/>
              <a:gd name="connsiteY10" fmla="*/ 4056375 h 5310352"/>
              <a:gd name="connsiteX11" fmla="*/ 40774 w 2036049"/>
              <a:gd name="connsiteY11" fmla="*/ 2889626 h 5310352"/>
              <a:gd name="connsiteX12" fmla="*/ 1019445 w 2036049"/>
              <a:gd name="connsiteY12" fmla="*/ 3606579 h 5310352"/>
              <a:gd name="connsiteX13" fmla="*/ 675157 w 2036049"/>
              <a:gd name="connsiteY13" fmla="*/ 3666546 h 5310352"/>
              <a:gd name="connsiteX14" fmla="*/ 1071257 w 2036049"/>
              <a:gd name="connsiteY14" fmla="*/ 4048191 h 5310352"/>
              <a:gd name="connsiteX15" fmla="*/ 1669566 w 2036049"/>
              <a:gd name="connsiteY15" fmla="*/ 3523594 h 5310352"/>
              <a:gd name="connsiteX16" fmla="*/ 1721159 w 2036049"/>
              <a:gd name="connsiteY16" fmla="*/ 2294770 h 5310352"/>
              <a:gd name="connsiteX17" fmla="*/ 1730492 w 2036049"/>
              <a:gd name="connsiteY17" fmla="*/ 1758294 h 5310352"/>
              <a:gd name="connsiteX18" fmla="*/ 506968 w 2036049"/>
              <a:gd name="connsiteY18" fmla="*/ 1758294 h 5310352"/>
              <a:gd name="connsiteX19" fmla="*/ 506968 w 2036049"/>
              <a:gd name="connsiteY19" fmla="*/ 1292158 h 5310352"/>
              <a:gd name="connsiteX20" fmla="*/ 1738347 w 2036049"/>
              <a:gd name="connsiteY20" fmla="*/ 1292158 h 5310352"/>
              <a:gd name="connsiteX21" fmla="*/ 1744204 w 2036049"/>
              <a:gd name="connsiteY21" fmla="*/ 915330 h 5310352"/>
              <a:gd name="connsiteX22" fmla="*/ 1744724 w 2036049"/>
              <a:gd name="connsiteY22" fmla="*/ 915330 h 5310352"/>
              <a:gd name="connsiteX23" fmla="*/ 1529212 w 2036049"/>
              <a:gd name="connsiteY23" fmla="*/ 502948 h 5310352"/>
              <a:gd name="connsiteX24" fmla="*/ 2032192 w 2036049"/>
              <a:gd name="connsiteY24" fmla="*/ 0 h 5310352"/>
              <a:gd name="connsiteX25" fmla="*/ 1714727 w 2036049"/>
              <a:gd name="connsiteY25" fmla="*/ 2652767 h 5310352"/>
              <a:gd name="connsiteX26" fmla="*/ 1706406 w 2036049"/>
              <a:gd name="connsiteY26" fmla="*/ 3086224 h 5310352"/>
              <a:gd name="connsiteX27" fmla="*/ 1714727 w 2036049"/>
              <a:gd name="connsiteY27" fmla="*/ 2652767 h 5310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036049" h="5310352">
                <a:moveTo>
                  <a:pt x="2032192" y="0"/>
                </a:moveTo>
                <a:lnTo>
                  <a:pt x="2036049" y="329"/>
                </a:lnTo>
                <a:lnTo>
                  <a:pt x="2036049" y="292973"/>
                </a:lnTo>
                <a:lnTo>
                  <a:pt x="2032192" y="292584"/>
                </a:lnTo>
                <a:cubicBezTo>
                  <a:pt x="1916006" y="292584"/>
                  <a:pt x="1821826" y="386791"/>
                  <a:pt x="1821826" y="502948"/>
                </a:cubicBezTo>
                <a:cubicBezTo>
                  <a:pt x="1821826" y="619133"/>
                  <a:pt x="1916006" y="713313"/>
                  <a:pt x="2032192" y="713313"/>
                </a:cubicBezTo>
                <a:lnTo>
                  <a:pt x="2036049" y="712924"/>
                </a:lnTo>
                <a:lnTo>
                  <a:pt x="2036049" y="5301227"/>
                </a:lnTo>
                <a:lnTo>
                  <a:pt x="2030823" y="5310352"/>
                </a:lnTo>
                <a:cubicBezTo>
                  <a:pt x="1962672" y="5127713"/>
                  <a:pt x="746839" y="4726991"/>
                  <a:pt x="373375" y="3909180"/>
                </a:cubicBezTo>
                <a:cubicBezTo>
                  <a:pt x="357008" y="3928257"/>
                  <a:pt x="288856" y="3993671"/>
                  <a:pt x="223441" y="4056375"/>
                </a:cubicBezTo>
                <a:cubicBezTo>
                  <a:pt x="2620" y="3846476"/>
                  <a:pt x="-46455" y="3173123"/>
                  <a:pt x="40774" y="2889626"/>
                </a:cubicBezTo>
                <a:cubicBezTo>
                  <a:pt x="112812" y="2943517"/>
                  <a:pt x="749576" y="3383022"/>
                  <a:pt x="1019445" y="3606579"/>
                </a:cubicBezTo>
                <a:cubicBezTo>
                  <a:pt x="984001" y="3609316"/>
                  <a:pt x="738656" y="3658363"/>
                  <a:pt x="675157" y="3666546"/>
                </a:cubicBezTo>
                <a:cubicBezTo>
                  <a:pt x="698887" y="3688360"/>
                  <a:pt x="943028" y="3986773"/>
                  <a:pt x="1071257" y="4048191"/>
                </a:cubicBezTo>
                <a:cubicBezTo>
                  <a:pt x="1409058" y="4210057"/>
                  <a:pt x="1585266" y="4121105"/>
                  <a:pt x="1669566" y="3523594"/>
                </a:cubicBezTo>
                <a:cubicBezTo>
                  <a:pt x="812445" y="3324040"/>
                  <a:pt x="725709" y="2551992"/>
                  <a:pt x="1721159" y="2294770"/>
                </a:cubicBezTo>
                <a:cubicBezTo>
                  <a:pt x="1724279" y="2118015"/>
                  <a:pt x="1727481" y="1933214"/>
                  <a:pt x="1730492" y="1758294"/>
                </a:cubicBezTo>
                <a:lnTo>
                  <a:pt x="506968" y="1758294"/>
                </a:lnTo>
                <a:lnTo>
                  <a:pt x="506968" y="1292158"/>
                </a:lnTo>
                <a:lnTo>
                  <a:pt x="1738347" y="1292158"/>
                </a:lnTo>
                <a:cubicBezTo>
                  <a:pt x="1741905" y="1078919"/>
                  <a:pt x="1744204" y="931177"/>
                  <a:pt x="1744204" y="915330"/>
                </a:cubicBezTo>
                <a:lnTo>
                  <a:pt x="1744724" y="915330"/>
                </a:lnTo>
                <a:cubicBezTo>
                  <a:pt x="1614552" y="824434"/>
                  <a:pt x="1529212" y="673763"/>
                  <a:pt x="1529212" y="502948"/>
                </a:cubicBezTo>
                <a:cubicBezTo>
                  <a:pt x="1529212" y="225172"/>
                  <a:pt x="1754413" y="0"/>
                  <a:pt x="2032192" y="0"/>
                </a:cubicBezTo>
                <a:close/>
                <a:moveTo>
                  <a:pt x="1714727" y="2652767"/>
                </a:moveTo>
                <a:cubicBezTo>
                  <a:pt x="1372519" y="2767392"/>
                  <a:pt x="1373586" y="2979016"/>
                  <a:pt x="1706406" y="3086224"/>
                </a:cubicBezTo>
                <a:cubicBezTo>
                  <a:pt x="1708431" y="2990019"/>
                  <a:pt x="1711360" y="2835872"/>
                  <a:pt x="1714727" y="2652767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6468555-7C91-4DC4-852B-128263D97165}"/>
              </a:ext>
            </a:extLst>
          </p:cNvPr>
          <p:cNvSpPr/>
          <p:nvPr/>
        </p:nvSpPr>
        <p:spPr>
          <a:xfrm>
            <a:off x="304800" y="773907"/>
            <a:ext cx="2025597" cy="5300898"/>
          </a:xfrm>
          <a:custGeom>
            <a:avLst/>
            <a:gdLst>
              <a:gd name="connsiteX0" fmla="*/ 0 w 2025597"/>
              <a:gd name="connsiteY0" fmla="*/ 0 h 5300898"/>
              <a:gd name="connsiteX1" fmla="*/ 82086 w 2025597"/>
              <a:gd name="connsiteY1" fmla="*/ 6998 h 5300898"/>
              <a:gd name="connsiteX2" fmla="*/ 482728 w 2025597"/>
              <a:gd name="connsiteY2" fmla="*/ 377402 h 5300898"/>
              <a:gd name="connsiteX3" fmla="*/ 1197880 w 2025597"/>
              <a:gd name="connsiteY3" fmla="*/ 1291829 h 5300898"/>
              <a:gd name="connsiteX4" fmla="*/ 1521394 w 2025597"/>
              <a:gd name="connsiteY4" fmla="*/ 1291829 h 5300898"/>
              <a:gd name="connsiteX5" fmla="*/ 1521394 w 2025597"/>
              <a:gd name="connsiteY5" fmla="*/ 1757965 h 5300898"/>
              <a:gd name="connsiteX6" fmla="*/ 1184222 w 2025597"/>
              <a:gd name="connsiteY6" fmla="*/ 1757965 h 5300898"/>
              <a:gd name="connsiteX7" fmla="*/ 308736 w 2025597"/>
              <a:gd name="connsiteY7" fmla="*/ 2534502 h 5300898"/>
              <a:gd name="connsiteX8" fmla="*/ 321929 w 2025597"/>
              <a:gd name="connsiteY8" fmla="*/ 3191898 h 5300898"/>
              <a:gd name="connsiteX9" fmla="*/ 324502 w 2025597"/>
              <a:gd name="connsiteY9" fmla="*/ 3224687 h 5300898"/>
              <a:gd name="connsiteX10" fmla="*/ 1084212 w 2025597"/>
              <a:gd name="connsiteY10" fmla="*/ 3949687 h 5300898"/>
              <a:gd name="connsiteX11" fmla="*/ 1350441 w 2025597"/>
              <a:gd name="connsiteY11" fmla="*/ 3666217 h 5300898"/>
              <a:gd name="connsiteX12" fmla="*/ 1006180 w 2025597"/>
              <a:gd name="connsiteY12" fmla="*/ 3606250 h 5300898"/>
              <a:gd name="connsiteX13" fmla="*/ 1984824 w 2025597"/>
              <a:gd name="connsiteY13" fmla="*/ 2889297 h 5300898"/>
              <a:gd name="connsiteX14" fmla="*/ 1802184 w 2025597"/>
              <a:gd name="connsiteY14" fmla="*/ 4056046 h 5300898"/>
              <a:gd name="connsiteX15" fmla="*/ 1652223 w 2025597"/>
              <a:gd name="connsiteY15" fmla="*/ 3908851 h 5300898"/>
              <a:gd name="connsiteX16" fmla="*/ 1191831 w 2025597"/>
              <a:gd name="connsiteY16" fmla="*/ 4495223 h 5300898"/>
              <a:gd name="connsiteX17" fmla="*/ 809882 w 2025597"/>
              <a:gd name="connsiteY17" fmla="*/ 5131489 h 5300898"/>
              <a:gd name="connsiteX18" fmla="*/ 893771 w 2025597"/>
              <a:gd name="connsiteY18" fmla="*/ 4726033 h 5300898"/>
              <a:gd name="connsiteX19" fmla="*/ 6748 w 2025597"/>
              <a:gd name="connsiteY19" fmla="*/ 5289114 h 5300898"/>
              <a:gd name="connsiteX20" fmla="*/ 0 w 2025597"/>
              <a:gd name="connsiteY20" fmla="*/ 5300898 h 5300898"/>
              <a:gd name="connsiteX21" fmla="*/ 0 w 2025597"/>
              <a:gd name="connsiteY21" fmla="*/ 712595 h 5300898"/>
              <a:gd name="connsiteX22" fmla="*/ 38541 w 2025597"/>
              <a:gd name="connsiteY22" fmla="*/ 708710 h 5300898"/>
              <a:gd name="connsiteX23" fmla="*/ 206537 w 2025597"/>
              <a:gd name="connsiteY23" fmla="*/ 502619 h 5300898"/>
              <a:gd name="connsiteX24" fmla="*/ 38541 w 2025597"/>
              <a:gd name="connsiteY24" fmla="*/ 296530 h 5300898"/>
              <a:gd name="connsiteX25" fmla="*/ 0 w 2025597"/>
              <a:gd name="connsiteY25" fmla="*/ 292644 h 5300898"/>
              <a:gd name="connsiteX26" fmla="*/ 0 w 2025597"/>
              <a:gd name="connsiteY26" fmla="*/ 0 h 5300898"/>
              <a:gd name="connsiteX27" fmla="*/ 419394 w 2025597"/>
              <a:gd name="connsiteY27" fmla="*/ 773635 h 5300898"/>
              <a:gd name="connsiteX28" fmla="*/ 281421 w 2025597"/>
              <a:gd name="connsiteY28" fmla="*/ 916643 h 5300898"/>
              <a:gd name="connsiteX29" fmla="*/ 287251 w 2025597"/>
              <a:gd name="connsiteY29" fmla="*/ 1291829 h 5300898"/>
              <a:gd name="connsiteX30" fmla="*/ 809554 w 2025597"/>
              <a:gd name="connsiteY30" fmla="*/ 1291829 h 5300898"/>
              <a:gd name="connsiteX31" fmla="*/ 419394 w 2025597"/>
              <a:gd name="connsiteY31" fmla="*/ 773635 h 5300898"/>
              <a:gd name="connsiteX32" fmla="*/ 295106 w 2025597"/>
              <a:gd name="connsiteY32" fmla="*/ 1757965 h 5300898"/>
              <a:gd name="connsiteX33" fmla="*/ 302250 w 2025597"/>
              <a:gd name="connsiteY33" fmla="*/ 2169060 h 5300898"/>
              <a:gd name="connsiteX34" fmla="*/ 777120 w 2025597"/>
              <a:gd name="connsiteY34" fmla="*/ 1757965 h 5300898"/>
              <a:gd name="connsiteX35" fmla="*/ 295106 w 2025597"/>
              <a:gd name="connsiteY35" fmla="*/ 1757965 h 5300898"/>
              <a:gd name="connsiteX36" fmla="*/ 384086 w 2025597"/>
              <a:gd name="connsiteY36" fmla="*/ 3687456 h 5300898"/>
              <a:gd name="connsiteX37" fmla="*/ 749340 w 2025597"/>
              <a:gd name="connsiteY37" fmla="*/ 4116041 h 5300898"/>
              <a:gd name="connsiteX38" fmla="*/ 384086 w 2025597"/>
              <a:gd name="connsiteY38" fmla="*/ 3687456 h 5300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025597" h="5300898">
                <a:moveTo>
                  <a:pt x="0" y="0"/>
                </a:moveTo>
                <a:lnTo>
                  <a:pt x="82086" y="6998"/>
                </a:lnTo>
                <a:cubicBezTo>
                  <a:pt x="277519" y="40718"/>
                  <a:pt x="433968" y="187466"/>
                  <a:pt x="482728" y="377402"/>
                </a:cubicBezTo>
                <a:cubicBezTo>
                  <a:pt x="724351" y="483105"/>
                  <a:pt x="1113334" y="798104"/>
                  <a:pt x="1197880" y="1291829"/>
                </a:cubicBezTo>
                <a:lnTo>
                  <a:pt x="1521394" y="1291829"/>
                </a:lnTo>
                <a:lnTo>
                  <a:pt x="1521394" y="1757965"/>
                </a:lnTo>
                <a:lnTo>
                  <a:pt x="1184222" y="1757965"/>
                </a:lnTo>
                <a:cubicBezTo>
                  <a:pt x="1097432" y="2124228"/>
                  <a:pt x="820310" y="2408847"/>
                  <a:pt x="308736" y="2534502"/>
                </a:cubicBezTo>
                <a:cubicBezTo>
                  <a:pt x="315223" y="2893567"/>
                  <a:pt x="320642" y="3174628"/>
                  <a:pt x="321929" y="3191898"/>
                </a:cubicBezTo>
                <a:cubicBezTo>
                  <a:pt x="322750" y="3203120"/>
                  <a:pt x="323653" y="3213684"/>
                  <a:pt x="324502" y="3224687"/>
                </a:cubicBezTo>
                <a:cubicBezTo>
                  <a:pt x="657787" y="3357923"/>
                  <a:pt x="937427" y="3635070"/>
                  <a:pt x="1084212" y="3949687"/>
                </a:cubicBezTo>
                <a:cubicBezTo>
                  <a:pt x="1203655" y="3839003"/>
                  <a:pt x="1333471" y="3681818"/>
                  <a:pt x="1350441" y="3666217"/>
                </a:cubicBezTo>
                <a:cubicBezTo>
                  <a:pt x="1286942" y="3658034"/>
                  <a:pt x="1041597" y="3608987"/>
                  <a:pt x="1006180" y="3606250"/>
                </a:cubicBezTo>
                <a:cubicBezTo>
                  <a:pt x="1276049" y="3382693"/>
                  <a:pt x="1912813" y="2943188"/>
                  <a:pt x="1984824" y="2889297"/>
                </a:cubicBezTo>
                <a:cubicBezTo>
                  <a:pt x="2072052" y="3172794"/>
                  <a:pt x="2022978" y="3846147"/>
                  <a:pt x="1802184" y="4056046"/>
                </a:cubicBezTo>
                <a:cubicBezTo>
                  <a:pt x="1736742" y="3993342"/>
                  <a:pt x="1668618" y="3927928"/>
                  <a:pt x="1652223" y="3908851"/>
                </a:cubicBezTo>
                <a:cubicBezTo>
                  <a:pt x="1549065" y="4134734"/>
                  <a:pt x="1381588" y="4328787"/>
                  <a:pt x="1191831" y="4495223"/>
                </a:cubicBezTo>
                <a:cubicBezTo>
                  <a:pt x="1171714" y="4733641"/>
                  <a:pt x="1055063" y="4959963"/>
                  <a:pt x="809882" y="5131489"/>
                </a:cubicBezTo>
                <a:cubicBezTo>
                  <a:pt x="867715" y="5032055"/>
                  <a:pt x="896043" y="4887542"/>
                  <a:pt x="893771" y="4726033"/>
                </a:cubicBezTo>
                <a:cubicBezTo>
                  <a:pt x="493612" y="5003306"/>
                  <a:pt x="88642" y="5180100"/>
                  <a:pt x="6748" y="5289114"/>
                </a:cubicBezTo>
                <a:lnTo>
                  <a:pt x="0" y="5300898"/>
                </a:lnTo>
                <a:lnTo>
                  <a:pt x="0" y="712595"/>
                </a:lnTo>
                <a:lnTo>
                  <a:pt x="38541" y="708710"/>
                </a:lnTo>
                <a:cubicBezTo>
                  <a:pt x="134409" y="689095"/>
                  <a:pt x="206537" y="604281"/>
                  <a:pt x="206537" y="502619"/>
                </a:cubicBezTo>
                <a:cubicBezTo>
                  <a:pt x="206537" y="400982"/>
                  <a:pt x="134409" y="316150"/>
                  <a:pt x="38541" y="296530"/>
                </a:cubicBezTo>
                <a:lnTo>
                  <a:pt x="0" y="292644"/>
                </a:lnTo>
                <a:lnTo>
                  <a:pt x="0" y="0"/>
                </a:lnTo>
                <a:close/>
                <a:moveTo>
                  <a:pt x="419394" y="773635"/>
                </a:moveTo>
                <a:cubicBezTo>
                  <a:pt x="383265" y="829963"/>
                  <a:pt x="336435" y="878681"/>
                  <a:pt x="281421" y="916643"/>
                </a:cubicBezTo>
                <a:cubicBezTo>
                  <a:pt x="281531" y="937991"/>
                  <a:pt x="283802" y="1083407"/>
                  <a:pt x="287251" y="1291829"/>
                </a:cubicBezTo>
                <a:lnTo>
                  <a:pt x="809554" y="1291829"/>
                </a:lnTo>
                <a:cubicBezTo>
                  <a:pt x="773343" y="1102648"/>
                  <a:pt x="664876" y="921542"/>
                  <a:pt x="419394" y="773635"/>
                </a:cubicBezTo>
                <a:close/>
                <a:moveTo>
                  <a:pt x="295106" y="1757965"/>
                </a:moveTo>
                <a:cubicBezTo>
                  <a:pt x="297405" y="1891885"/>
                  <a:pt x="299841" y="2031581"/>
                  <a:pt x="302250" y="2169060"/>
                </a:cubicBezTo>
                <a:cubicBezTo>
                  <a:pt x="595246" y="2071076"/>
                  <a:pt x="721586" y="1905680"/>
                  <a:pt x="777120" y="1757965"/>
                </a:cubicBezTo>
                <a:lnTo>
                  <a:pt x="295106" y="1757965"/>
                </a:lnTo>
                <a:close/>
                <a:moveTo>
                  <a:pt x="384086" y="3687456"/>
                </a:moveTo>
                <a:cubicBezTo>
                  <a:pt x="453770" y="4023449"/>
                  <a:pt x="568451" y="4139962"/>
                  <a:pt x="749340" y="4116041"/>
                </a:cubicBezTo>
                <a:cubicBezTo>
                  <a:pt x="665286" y="3942023"/>
                  <a:pt x="544037" y="3787520"/>
                  <a:pt x="384086" y="3687456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0011220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-ti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146820610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-title and a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181C5CAE-6039-4CD8-899D-F995448B72D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17571" y="2057400"/>
            <a:ext cx="2469627" cy="3771900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100624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5788152" cy="70173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SLIDE’S HEADING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93BAD73E-AB62-4742-9117-73D1A1AD77C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799" y="1031272"/>
            <a:ext cx="5791199" cy="1251699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concise. Do your best to not exceed three lines.</a:t>
            </a:r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8E81E912-B839-4D85-B263-26B7C475C55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2391515"/>
            <a:ext cx="5791200" cy="3437785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848981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cial Media - Pictures and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E1A59FBD-C82A-4C52-8A4C-A71F70141DC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2057400"/>
            <a:ext cx="2584498" cy="2584498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CB7EC3FD-1533-4AF8-AA1D-4C511B0A3AB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297614" y="2063887"/>
            <a:ext cx="2584498" cy="2584498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AE7A9FB1-400D-4CAA-99DF-4675C397727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96915" y="2063887"/>
            <a:ext cx="2584498" cy="2584498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EC9A474B-0150-45E2-BAAE-F9C6BF0B608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296216" y="2063887"/>
            <a:ext cx="2584498" cy="2584498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69037110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- Table Char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6C82EEC8-190C-4B35-AAD0-CBAF1C0ACFA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132490" y="2057399"/>
            <a:ext cx="3754711" cy="1710013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32274517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Sub-ti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83BEAE8-F93C-4D0C-B8D8-2472AE46BB29}"/>
              </a:ext>
            </a:extLst>
          </p:cNvPr>
          <p:cNvSpPr/>
          <p:nvPr/>
        </p:nvSpPr>
        <p:spPr>
          <a:xfrm>
            <a:off x="304800" y="0"/>
            <a:ext cx="5788152" cy="582672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9192" y="172857"/>
            <a:ext cx="5122416" cy="70173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HEADING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9192" y="1031273"/>
            <a:ext cx="5122416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over here. Do your best to not exceed two lines.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82163AD-4A13-48AB-A487-B47BA230B483}"/>
              </a:ext>
            </a:extLst>
          </p:cNvPr>
          <p:cNvCxnSpPr/>
          <p:nvPr/>
        </p:nvCxnSpPr>
        <p:spPr>
          <a:xfrm>
            <a:off x="716287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107022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ptop Mockup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000A5D3-CBD7-40DA-B6C6-0106631BE6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34461" y="2494195"/>
            <a:ext cx="4426133" cy="2768600"/>
          </a:xfrm>
          <a:custGeom>
            <a:avLst/>
            <a:gdLst>
              <a:gd name="connsiteX0" fmla="*/ 0 w 4426133"/>
              <a:gd name="connsiteY0" fmla="*/ 0 h 2768600"/>
              <a:gd name="connsiteX1" fmla="*/ 4426133 w 4426133"/>
              <a:gd name="connsiteY1" fmla="*/ 0 h 2768600"/>
              <a:gd name="connsiteX2" fmla="*/ 4426133 w 4426133"/>
              <a:gd name="connsiteY2" fmla="*/ 2768600 h 2768600"/>
              <a:gd name="connsiteX3" fmla="*/ 0 w 4426133"/>
              <a:gd name="connsiteY3" fmla="*/ 2768600 h 276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26133" h="2768600">
                <a:moveTo>
                  <a:pt x="0" y="0"/>
                </a:moveTo>
                <a:lnTo>
                  <a:pt x="4426133" y="0"/>
                </a:lnTo>
                <a:lnTo>
                  <a:pt x="4426133" y="2768600"/>
                </a:lnTo>
                <a:lnTo>
                  <a:pt x="0" y="2768600"/>
                </a:lnTo>
                <a:close/>
              </a:path>
            </a:pathLst>
          </a:cu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30316056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sktop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E73281B-957A-4450-932A-7935A2D2C5C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48100" y="2255520"/>
            <a:ext cx="4495800" cy="2567940"/>
          </a:xfrm>
          <a:custGeom>
            <a:avLst/>
            <a:gdLst>
              <a:gd name="connsiteX0" fmla="*/ 0 w 4495800"/>
              <a:gd name="connsiteY0" fmla="*/ 0 h 2567940"/>
              <a:gd name="connsiteX1" fmla="*/ 4495800 w 4495800"/>
              <a:gd name="connsiteY1" fmla="*/ 0 h 2567940"/>
              <a:gd name="connsiteX2" fmla="*/ 4495800 w 4495800"/>
              <a:gd name="connsiteY2" fmla="*/ 2567940 h 2567940"/>
              <a:gd name="connsiteX3" fmla="*/ 0 w 4495800"/>
              <a:gd name="connsiteY3" fmla="*/ 2567940 h 2567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800" h="2567940">
                <a:moveTo>
                  <a:pt x="0" y="0"/>
                </a:moveTo>
                <a:lnTo>
                  <a:pt x="4495800" y="0"/>
                </a:lnTo>
                <a:lnTo>
                  <a:pt x="4495800" y="2567940"/>
                </a:lnTo>
                <a:lnTo>
                  <a:pt x="0" y="2567940"/>
                </a:lnTo>
                <a:close/>
              </a:path>
            </a:pathLst>
          </a:cu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28266084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ptop Contr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7D3379F5-E8B4-4D18-AFEB-0F1C1FD066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5790" y="959254"/>
            <a:ext cx="6406935" cy="4007616"/>
          </a:xfrm>
          <a:custGeom>
            <a:avLst/>
            <a:gdLst>
              <a:gd name="connsiteX0" fmla="*/ 0 w 6406935"/>
              <a:gd name="connsiteY0" fmla="*/ 0 h 4007616"/>
              <a:gd name="connsiteX1" fmla="*/ 6406935 w 6406935"/>
              <a:gd name="connsiteY1" fmla="*/ 0 h 4007616"/>
              <a:gd name="connsiteX2" fmla="*/ 6406935 w 6406935"/>
              <a:gd name="connsiteY2" fmla="*/ 4007616 h 4007616"/>
              <a:gd name="connsiteX3" fmla="*/ 0 w 6406935"/>
              <a:gd name="connsiteY3" fmla="*/ 4007616 h 4007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06935" h="4007616">
                <a:moveTo>
                  <a:pt x="0" y="0"/>
                </a:moveTo>
                <a:lnTo>
                  <a:pt x="6406935" y="0"/>
                </a:lnTo>
                <a:lnTo>
                  <a:pt x="6406935" y="4007616"/>
                </a:lnTo>
                <a:lnTo>
                  <a:pt x="0" y="4007616"/>
                </a:lnTo>
                <a:close/>
              </a:path>
            </a:pathLst>
          </a:cu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D804BB7-23CE-4D0D-BED9-76340ED3117D}"/>
              </a:ext>
            </a:extLst>
          </p:cNvPr>
          <p:cNvGrpSpPr/>
          <p:nvPr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EFFC64D-F2EF-43F6-B0C4-9614C5AC3E79}"/>
                </a:ext>
              </a:extLst>
            </p:cNvPr>
            <p:cNvSpPr/>
            <p:nvPr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14E35AC8-6A53-4C18-91F6-B3FD147E3FD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1DE9EEA-05BA-4CFC-9DED-CB90365BA0A5}"/>
                </a:ext>
              </a:extLst>
            </p:cNvPr>
            <p:cNvCxnSpPr>
              <a:cxnSpLocks/>
            </p:cNvCxnSpPr>
            <p:nvPr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8A09199C-FAAA-4E68-A512-C7652A2FACC3}"/>
                </a:ext>
              </a:extLst>
            </p:cNvPr>
            <p:cNvCxnSpPr>
              <a:cxnSpLocks/>
            </p:cNvCxnSpPr>
            <p:nvPr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1E0404-1886-4A51-A3DF-16EBBC2C6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E7757F-229C-4082-AC04-8AFC6341E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9162F-D10A-44C6-8C5D-0D86283BB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9627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hone Contr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4C12B0C2-6102-4D4C-8F14-801B3A57894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17489" y="443883"/>
            <a:ext cx="2445150" cy="5191215"/>
          </a:xfrm>
          <a:custGeom>
            <a:avLst/>
            <a:gdLst>
              <a:gd name="connsiteX0" fmla="*/ 0 w 2445150"/>
              <a:gd name="connsiteY0" fmla="*/ 0 h 5191215"/>
              <a:gd name="connsiteX1" fmla="*/ 2445150 w 2445150"/>
              <a:gd name="connsiteY1" fmla="*/ 0 h 5191215"/>
              <a:gd name="connsiteX2" fmla="*/ 2445150 w 2445150"/>
              <a:gd name="connsiteY2" fmla="*/ 5191215 h 5191215"/>
              <a:gd name="connsiteX3" fmla="*/ 0 w 2445150"/>
              <a:gd name="connsiteY3" fmla="*/ 5191215 h 5191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5150" h="5191215">
                <a:moveTo>
                  <a:pt x="0" y="0"/>
                </a:moveTo>
                <a:lnTo>
                  <a:pt x="2445150" y="0"/>
                </a:lnTo>
                <a:lnTo>
                  <a:pt x="2445150" y="5191215"/>
                </a:lnTo>
                <a:lnTo>
                  <a:pt x="0" y="5191215"/>
                </a:lnTo>
                <a:close/>
              </a:path>
            </a:pathLst>
          </a:cu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5552D79-A0ED-46F2-B952-9312641222F3}"/>
              </a:ext>
            </a:extLst>
          </p:cNvPr>
          <p:cNvCxnSpPr/>
          <p:nvPr/>
        </p:nvCxnSpPr>
        <p:spPr>
          <a:xfrm>
            <a:off x="6096000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A724727F-8E60-4DE9-9156-70DF0E1249E7}"/>
              </a:ext>
            </a:extLst>
          </p:cNvPr>
          <p:cNvGrpSpPr/>
          <p:nvPr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1AFCAE8-E49C-46FA-9098-87740AA47818}"/>
                </a:ext>
              </a:extLst>
            </p:cNvPr>
            <p:cNvSpPr/>
            <p:nvPr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2" name="Graphic 11">
              <a:extLst>
                <a:ext uri="{FF2B5EF4-FFF2-40B4-BE49-F238E27FC236}">
                  <a16:creationId xmlns:a16="http://schemas.microsoft.com/office/drawing/2014/main" id="{937E0768-65F7-4B01-804B-BCAE95941F6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C72F61-0E5D-4E32-B81A-FC7789364908}"/>
                </a:ext>
              </a:extLst>
            </p:cNvPr>
            <p:cNvCxnSpPr>
              <a:cxnSpLocks/>
            </p:cNvCxnSpPr>
            <p:nvPr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5B68235-C101-4417-947B-BE53725C557F}"/>
                </a:ext>
              </a:extLst>
            </p:cNvPr>
            <p:cNvCxnSpPr>
              <a:cxnSpLocks/>
            </p:cNvCxnSpPr>
            <p:nvPr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09552" y="172857"/>
            <a:ext cx="5977647" cy="70173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SLIDE’S HEADER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09552" y="1031273"/>
            <a:ext cx="5977647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1406611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ransi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28">
            <a:extLst>
              <a:ext uri="{FF2B5EF4-FFF2-40B4-BE49-F238E27FC236}">
                <a16:creationId xmlns:a16="http://schemas.microsoft.com/office/drawing/2014/main" id="{88B42F85-A718-4224-9501-A2799D699649}"/>
              </a:ext>
            </a:extLst>
          </p:cNvPr>
          <p:cNvSpPr/>
          <p:nvPr/>
        </p:nvSpPr>
        <p:spPr>
          <a:xfrm>
            <a:off x="304800" y="304800"/>
            <a:ext cx="11582400" cy="6248400"/>
          </a:xfrm>
          <a:prstGeom prst="rect">
            <a:avLst/>
          </a:prstGeom>
          <a:solidFill>
            <a:srgbClr val="8FBA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3737D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99050D-984C-4E19-9E1A-4CD292383A0D}"/>
              </a:ext>
            </a:extLst>
          </p:cNvPr>
          <p:cNvCxnSpPr/>
          <p:nvPr/>
        </p:nvCxnSpPr>
        <p:spPr>
          <a:xfrm>
            <a:off x="5797019" y="3429000"/>
            <a:ext cx="597962" cy="0"/>
          </a:xfrm>
          <a:prstGeom prst="line">
            <a:avLst/>
          </a:prstGeom>
          <a:ln w="76200">
            <a:solidFill>
              <a:srgbClr val="FFC7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11">
            <a:extLst>
              <a:ext uri="{FF2B5EF4-FFF2-40B4-BE49-F238E27FC236}">
                <a16:creationId xmlns:a16="http://schemas.microsoft.com/office/drawing/2014/main" id="{1EBAECF7-164D-4419-B7CB-E458C2AC3121}"/>
              </a:ext>
            </a:extLst>
          </p:cNvPr>
          <p:cNvSpPr/>
          <p:nvPr/>
        </p:nvSpPr>
        <p:spPr>
          <a:xfrm>
            <a:off x="5639445" y="5895975"/>
            <a:ext cx="913111" cy="413727"/>
          </a:xfrm>
          <a:prstGeom prst="rect">
            <a:avLst/>
          </a:prstGeom>
          <a:solidFill>
            <a:srgbClr val="FFC7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4" name="Graphic 23">
            <a:extLst>
              <a:ext uri="{FF2B5EF4-FFF2-40B4-BE49-F238E27FC236}">
                <a16:creationId xmlns:a16="http://schemas.microsoft.com/office/drawing/2014/main" id="{3FED0EC0-A31A-4FFB-823C-FF0072D8F4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23994" y="5944798"/>
            <a:ext cx="744012" cy="3160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8BD7FE-5910-4840-9838-A66DCA5ABA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61397" y="1822430"/>
            <a:ext cx="5074920" cy="1311128"/>
          </a:xfrm>
        </p:spPr>
        <p:txBody>
          <a:bodyPr anchor="t"/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YOUR TRANSITION’S TITLE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0323D5-16CF-4643-8ED4-144A2183D00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56635" y="3589021"/>
            <a:ext cx="5074920" cy="1581912"/>
          </a:xfrm>
        </p:spPr>
        <p:txBody>
          <a:bodyPr>
            <a:noAutofit/>
          </a:bodyPr>
          <a:lstStyle>
            <a:lvl1pPr marL="0" indent="0" algn="ctr">
              <a:buNone/>
              <a:defRPr sz="27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And your transition’s sub-title can go here. This one can go up to three lines!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51EAE2C-00FD-4ECA-B759-9E1521EBD5D8}"/>
              </a:ext>
            </a:extLst>
          </p:cNvPr>
          <p:cNvSpPr/>
          <p:nvPr/>
        </p:nvSpPr>
        <p:spPr>
          <a:xfrm>
            <a:off x="9851151" y="773578"/>
            <a:ext cx="2036049" cy="5310352"/>
          </a:xfrm>
          <a:custGeom>
            <a:avLst/>
            <a:gdLst>
              <a:gd name="connsiteX0" fmla="*/ 2032192 w 2036049"/>
              <a:gd name="connsiteY0" fmla="*/ 0 h 5310352"/>
              <a:gd name="connsiteX1" fmla="*/ 2036049 w 2036049"/>
              <a:gd name="connsiteY1" fmla="*/ 329 h 5310352"/>
              <a:gd name="connsiteX2" fmla="*/ 2036049 w 2036049"/>
              <a:gd name="connsiteY2" fmla="*/ 292973 h 5310352"/>
              <a:gd name="connsiteX3" fmla="*/ 2032192 w 2036049"/>
              <a:gd name="connsiteY3" fmla="*/ 292584 h 5310352"/>
              <a:gd name="connsiteX4" fmla="*/ 1821826 w 2036049"/>
              <a:gd name="connsiteY4" fmla="*/ 502948 h 5310352"/>
              <a:gd name="connsiteX5" fmla="*/ 2032192 w 2036049"/>
              <a:gd name="connsiteY5" fmla="*/ 713313 h 5310352"/>
              <a:gd name="connsiteX6" fmla="*/ 2036049 w 2036049"/>
              <a:gd name="connsiteY6" fmla="*/ 712924 h 5310352"/>
              <a:gd name="connsiteX7" fmla="*/ 2036049 w 2036049"/>
              <a:gd name="connsiteY7" fmla="*/ 5301227 h 5310352"/>
              <a:gd name="connsiteX8" fmla="*/ 2030823 w 2036049"/>
              <a:gd name="connsiteY8" fmla="*/ 5310352 h 5310352"/>
              <a:gd name="connsiteX9" fmla="*/ 373375 w 2036049"/>
              <a:gd name="connsiteY9" fmla="*/ 3909180 h 5310352"/>
              <a:gd name="connsiteX10" fmla="*/ 223441 w 2036049"/>
              <a:gd name="connsiteY10" fmla="*/ 4056375 h 5310352"/>
              <a:gd name="connsiteX11" fmla="*/ 40774 w 2036049"/>
              <a:gd name="connsiteY11" fmla="*/ 2889626 h 5310352"/>
              <a:gd name="connsiteX12" fmla="*/ 1019445 w 2036049"/>
              <a:gd name="connsiteY12" fmla="*/ 3606579 h 5310352"/>
              <a:gd name="connsiteX13" fmla="*/ 675157 w 2036049"/>
              <a:gd name="connsiteY13" fmla="*/ 3666546 h 5310352"/>
              <a:gd name="connsiteX14" fmla="*/ 1071257 w 2036049"/>
              <a:gd name="connsiteY14" fmla="*/ 4048191 h 5310352"/>
              <a:gd name="connsiteX15" fmla="*/ 1669566 w 2036049"/>
              <a:gd name="connsiteY15" fmla="*/ 3523594 h 5310352"/>
              <a:gd name="connsiteX16" fmla="*/ 1721159 w 2036049"/>
              <a:gd name="connsiteY16" fmla="*/ 2294770 h 5310352"/>
              <a:gd name="connsiteX17" fmla="*/ 1730492 w 2036049"/>
              <a:gd name="connsiteY17" fmla="*/ 1758294 h 5310352"/>
              <a:gd name="connsiteX18" fmla="*/ 506968 w 2036049"/>
              <a:gd name="connsiteY18" fmla="*/ 1758294 h 5310352"/>
              <a:gd name="connsiteX19" fmla="*/ 506968 w 2036049"/>
              <a:gd name="connsiteY19" fmla="*/ 1292158 h 5310352"/>
              <a:gd name="connsiteX20" fmla="*/ 1738347 w 2036049"/>
              <a:gd name="connsiteY20" fmla="*/ 1292158 h 5310352"/>
              <a:gd name="connsiteX21" fmla="*/ 1744204 w 2036049"/>
              <a:gd name="connsiteY21" fmla="*/ 915330 h 5310352"/>
              <a:gd name="connsiteX22" fmla="*/ 1744724 w 2036049"/>
              <a:gd name="connsiteY22" fmla="*/ 915330 h 5310352"/>
              <a:gd name="connsiteX23" fmla="*/ 1529212 w 2036049"/>
              <a:gd name="connsiteY23" fmla="*/ 502948 h 5310352"/>
              <a:gd name="connsiteX24" fmla="*/ 2032192 w 2036049"/>
              <a:gd name="connsiteY24" fmla="*/ 0 h 5310352"/>
              <a:gd name="connsiteX25" fmla="*/ 1714727 w 2036049"/>
              <a:gd name="connsiteY25" fmla="*/ 2652767 h 5310352"/>
              <a:gd name="connsiteX26" fmla="*/ 1706406 w 2036049"/>
              <a:gd name="connsiteY26" fmla="*/ 3086224 h 5310352"/>
              <a:gd name="connsiteX27" fmla="*/ 1714727 w 2036049"/>
              <a:gd name="connsiteY27" fmla="*/ 2652767 h 5310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036049" h="5310352">
                <a:moveTo>
                  <a:pt x="2032192" y="0"/>
                </a:moveTo>
                <a:lnTo>
                  <a:pt x="2036049" y="329"/>
                </a:lnTo>
                <a:lnTo>
                  <a:pt x="2036049" y="292973"/>
                </a:lnTo>
                <a:lnTo>
                  <a:pt x="2032192" y="292584"/>
                </a:lnTo>
                <a:cubicBezTo>
                  <a:pt x="1916006" y="292584"/>
                  <a:pt x="1821826" y="386791"/>
                  <a:pt x="1821826" y="502948"/>
                </a:cubicBezTo>
                <a:cubicBezTo>
                  <a:pt x="1821826" y="619133"/>
                  <a:pt x="1916006" y="713313"/>
                  <a:pt x="2032192" y="713313"/>
                </a:cubicBezTo>
                <a:lnTo>
                  <a:pt x="2036049" y="712924"/>
                </a:lnTo>
                <a:lnTo>
                  <a:pt x="2036049" y="5301227"/>
                </a:lnTo>
                <a:lnTo>
                  <a:pt x="2030823" y="5310352"/>
                </a:lnTo>
                <a:cubicBezTo>
                  <a:pt x="1962672" y="5127713"/>
                  <a:pt x="746839" y="4726991"/>
                  <a:pt x="373375" y="3909180"/>
                </a:cubicBezTo>
                <a:cubicBezTo>
                  <a:pt x="357008" y="3928257"/>
                  <a:pt x="288856" y="3993671"/>
                  <a:pt x="223441" y="4056375"/>
                </a:cubicBezTo>
                <a:cubicBezTo>
                  <a:pt x="2620" y="3846476"/>
                  <a:pt x="-46455" y="3173123"/>
                  <a:pt x="40774" y="2889626"/>
                </a:cubicBezTo>
                <a:cubicBezTo>
                  <a:pt x="112812" y="2943517"/>
                  <a:pt x="749576" y="3383022"/>
                  <a:pt x="1019445" y="3606579"/>
                </a:cubicBezTo>
                <a:cubicBezTo>
                  <a:pt x="984001" y="3609316"/>
                  <a:pt x="738656" y="3658363"/>
                  <a:pt x="675157" y="3666546"/>
                </a:cubicBezTo>
                <a:cubicBezTo>
                  <a:pt x="698887" y="3688360"/>
                  <a:pt x="943028" y="3986773"/>
                  <a:pt x="1071257" y="4048191"/>
                </a:cubicBezTo>
                <a:cubicBezTo>
                  <a:pt x="1409058" y="4210057"/>
                  <a:pt x="1585266" y="4121105"/>
                  <a:pt x="1669566" y="3523594"/>
                </a:cubicBezTo>
                <a:cubicBezTo>
                  <a:pt x="812445" y="3324040"/>
                  <a:pt x="725709" y="2551992"/>
                  <a:pt x="1721159" y="2294770"/>
                </a:cubicBezTo>
                <a:cubicBezTo>
                  <a:pt x="1724279" y="2118015"/>
                  <a:pt x="1727481" y="1933214"/>
                  <a:pt x="1730492" y="1758294"/>
                </a:cubicBezTo>
                <a:lnTo>
                  <a:pt x="506968" y="1758294"/>
                </a:lnTo>
                <a:lnTo>
                  <a:pt x="506968" y="1292158"/>
                </a:lnTo>
                <a:lnTo>
                  <a:pt x="1738347" y="1292158"/>
                </a:lnTo>
                <a:cubicBezTo>
                  <a:pt x="1741905" y="1078919"/>
                  <a:pt x="1744204" y="931177"/>
                  <a:pt x="1744204" y="915330"/>
                </a:cubicBezTo>
                <a:lnTo>
                  <a:pt x="1744724" y="915330"/>
                </a:lnTo>
                <a:cubicBezTo>
                  <a:pt x="1614552" y="824434"/>
                  <a:pt x="1529212" y="673763"/>
                  <a:pt x="1529212" y="502948"/>
                </a:cubicBezTo>
                <a:cubicBezTo>
                  <a:pt x="1529212" y="225172"/>
                  <a:pt x="1754413" y="0"/>
                  <a:pt x="2032192" y="0"/>
                </a:cubicBezTo>
                <a:close/>
                <a:moveTo>
                  <a:pt x="1714727" y="2652767"/>
                </a:moveTo>
                <a:cubicBezTo>
                  <a:pt x="1372519" y="2767392"/>
                  <a:pt x="1373586" y="2979016"/>
                  <a:pt x="1706406" y="3086224"/>
                </a:cubicBezTo>
                <a:cubicBezTo>
                  <a:pt x="1708431" y="2990019"/>
                  <a:pt x="1711360" y="2835872"/>
                  <a:pt x="1714727" y="2652767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66B2957-0EBB-4DDE-BE9C-E4A4317CC92A}"/>
              </a:ext>
            </a:extLst>
          </p:cNvPr>
          <p:cNvSpPr/>
          <p:nvPr/>
        </p:nvSpPr>
        <p:spPr>
          <a:xfrm>
            <a:off x="304800" y="773907"/>
            <a:ext cx="2025597" cy="5300898"/>
          </a:xfrm>
          <a:custGeom>
            <a:avLst/>
            <a:gdLst>
              <a:gd name="connsiteX0" fmla="*/ 0 w 2025597"/>
              <a:gd name="connsiteY0" fmla="*/ 0 h 5300898"/>
              <a:gd name="connsiteX1" fmla="*/ 82086 w 2025597"/>
              <a:gd name="connsiteY1" fmla="*/ 6998 h 5300898"/>
              <a:gd name="connsiteX2" fmla="*/ 482728 w 2025597"/>
              <a:gd name="connsiteY2" fmla="*/ 377402 h 5300898"/>
              <a:gd name="connsiteX3" fmla="*/ 1197880 w 2025597"/>
              <a:gd name="connsiteY3" fmla="*/ 1291829 h 5300898"/>
              <a:gd name="connsiteX4" fmla="*/ 1521394 w 2025597"/>
              <a:gd name="connsiteY4" fmla="*/ 1291829 h 5300898"/>
              <a:gd name="connsiteX5" fmla="*/ 1521394 w 2025597"/>
              <a:gd name="connsiteY5" fmla="*/ 1757965 h 5300898"/>
              <a:gd name="connsiteX6" fmla="*/ 1184222 w 2025597"/>
              <a:gd name="connsiteY6" fmla="*/ 1757965 h 5300898"/>
              <a:gd name="connsiteX7" fmla="*/ 308736 w 2025597"/>
              <a:gd name="connsiteY7" fmla="*/ 2534502 h 5300898"/>
              <a:gd name="connsiteX8" fmla="*/ 321929 w 2025597"/>
              <a:gd name="connsiteY8" fmla="*/ 3191898 h 5300898"/>
              <a:gd name="connsiteX9" fmla="*/ 324502 w 2025597"/>
              <a:gd name="connsiteY9" fmla="*/ 3224687 h 5300898"/>
              <a:gd name="connsiteX10" fmla="*/ 1084212 w 2025597"/>
              <a:gd name="connsiteY10" fmla="*/ 3949687 h 5300898"/>
              <a:gd name="connsiteX11" fmla="*/ 1350441 w 2025597"/>
              <a:gd name="connsiteY11" fmla="*/ 3666217 h 5300898"/>
              <a:gd name="connsiteX12" fmla="*/ 1006180 w 2025597"/>
              <a:gd name="connsiteY12" fmla="*/ 3606250 h 5300898"/>
              <a:gd name="connsiteX13" fmla="*/ 1984824 w 2025597"/>
              <a:gd name="connsiteY13" fmla="*/ 2889297 h 5300898"/>
              <a:gd name="connsiteX14" fmla="*/ 1802184 w 2025597"/>
              <a:gd name="connsiteY14" fmla="*/ 4056046 h 5300898"/>
              <a:gd name="connsiteX15" fmla="*/ 1652223 w 2025597"/>
              <a:gd name="connsiteY15" fmla="*/ 3908851 h 5300898"/>
              <a:gd name="connsiteX16" fmla="*/ 1191831 w 2025597"/>
              <a:gd name="connsiteY16" fmla="*/ 4495223 h 5300898"/>
              <a:gd name="connsiteX17" fmla="*/ 809882 w 2025597"/>
              <a:gd name="connsiteY17" fmla="*/ 5131489 h 5300898"/>
              <a:gd name="connsiteX18" fmla="*/ 893771 w 2025597"/>
              <a:gd name="connsiteY18" fmla="*/ 4726033 h 5300898"/>
              <a:gd name="connsiteX19" fmla="*/ 6748 w 2025597"/>
              <a:gd name="connsiteY19" fmla="*/ 5289114 h 5300898"/>
              <a:gd name="connsiteX20" fmla="*/ 0 w 2025597"/>
              <a:gd name="connsiteY20" fmla="*/ 5300898 h 5300898"/>
              <a:gd name="connsiteX21" fmla="*/ 0 w 2025597"/>
              <a:gd name="connsiteY21" fmla="*/ 712595 h 5300898"/>
              <a:gd name="connsiteX22" fmla="*/ 38541 w 2025597"/>
              <a:gd name="connsiteY22" fmla="*/ 708710 h 5300898"/>
              <a:gd name="connsiteX23" fmla="*/ 206537 w 2025597"/>
              <a:gd name="connsiteY23" fmla="*/ 502619 h 5300898"/>
              <a:gd name="connsiteX24" fmla="*/ 38541 w 2025597"/>
              <a:gd name="connsiteY24" fmla="*/ 296530 h 5300898"/>
              <a:gd name="connsiteX25" fmla="*/ 0 w 2025597"/>
              <a:gd name="connsiteY25" fmla="*/ 292644 h 5300898"/>
              <a:gd name="connsiteX26" fmla="*/ 0 w 2025597"/>
              <a:gd name="connsiteY26" fmla="*/ 0 h 5300898"/>
              <a:gd name="connsiteX27" fmla="*/ 419394 w 2025597"/>
              <a:gd name="connsiteY27" fmla="*/ 773635 h 5300898"/>
              <a:gd name="connsiteX28" fmla="*/ 281421 w 2025597"/>
              <a:gd name="connsiteY28" fmla="*/ 916643 h 5300898"/>
              <a:gd name="connsiteX29" fmla="*/ 287251 w 2025597"/>
              <a:gd name="connsiteY29" fmla="*/ 1291829 h 5300898"/>
              <a:gd name="connsiteX30" fmla="*/ 809554 w 2025597"/>
              <a:gd name="connsiteY30" fmla="*/ 1291829 h 5300898"/>
              <a:gd name="connsiteX31" fmla="*/ 419394 w 2025597"/>
              <a:gd name="connsiteY31" fmla="*/ 773635 h 5300898"/>
              <a:gd name="connsiteX32" fmla="*/ 295106 w 2025597"/>
              <a:gd name="connsiteY32" fmla="*/ 1757965 h 5300898"/>
              <a:gd name="connsiteX33" fmla="*/ 302250 w 2025597"/>
              <a:gd name="connsiteY33" fmla="*/ 2169060 h 5300898"/>
              <a:gd name="connsiteX34" fmla="*/ 777120 w 2025597"/>
              <a:gd name="connsiteY34" fmla="*/ 1757965 h 5300898"/>
              <a:gd name="connsiteX35" fmla="*/ 295106 w 2025597"/>
              <a:gd name="connsiteY35" fmla="*/ 1757965 h 5300898"/>
              <a:gd name="connsiteX36" fmla="*/ 384086 w 2025597"/>
              <a:gd name="connsiteY36" fmla="*/ 3687456 h 5300898"/>
              <a:gd name="connsiteX37" fmla="*/ 749340 w 2025597"/>
              <a:gd name="connsiteY37" fmla="*/ 4116041 h 5300898"/>
              <a:gd name="connsiteX38" fmla="*/ 384086 w 2025597"/>
              <a:gd name="connsiteY38" fmla="*/ 3687456 h 5300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025597" h="5300898">
                <a:moveTo>
                  <a:pt x="0" y="0"/>
                </a:moveTo>
                <a:lnTo>
                  <a:pt x="82086" y="6998"/>
                </a:lnTo>
                <a:cubicBezTo>
                  <a:pt x="277519" y="40718"/>
                  <a:pt x="433968" y="187466"/>
                  <a:pt x="482728" y="377402"/>
                </a:cubicBezTo>
                <a:cubicBezTo>
                  <a:pt x="724351" y="483105"/>
                  <a:pt x="1113334" y="798104"/>
                  <a:pt x="1197880" y="1291829"/>
                </a:cubicBezTo>
                <a:lnTo>
                  <a:pt x="1521394" y="1291829"/>
                </a:lnTo>
                <a:lnTo>
                  <a:pt x="1521394" y="1757965"/>
                </a:lnTo>
                <a:lnTo>
                  <a:pt x="1184222" y="1757965"/>
                </a:lnTo>
                <a:cubicBezTo>
                  <a:pt x="1097432" y="2124228"/>
                  <a:pt x="820310" y="2408847"/>
                  <a:pt x="308736" y="2534502"/>
                </a:cubicBezTo>
                <a:cubicBezTo>
                  <a:pt x="315223" y="2893567"/>
                  <a:pt x="320642" y="3174628"/>
                  <a:pt x="321929" y="3191898"/>
                </a:cubicBezTo>
                <a:cubicBezTo>
                  <a:pt x="322750" y="3203120"/>
                  <a:pt x="323653" y="3213684"/>
                  <a:pt x="324502" y="3224687"/>
                </a:cubicBezTo>
                <a:cubicBezTo>
                  <a:pt x="657787" y="3357923"/>
                  <a:pt x="937427" y="3635070"/>
                  <a:pt x="1084212" y="3949687"/>
                </a:cubicBezTo>
                <a:cubicBezTo>
                  <a:pt x="1203655" y="3839003"/>
                  <a:pt x="1333471" y="3681818"/>
                  <a:pt x="1350441" y="3666217"/>
                </a:cubicBezTo>
                <a:cubicBezTo>
                  <a:pt x="1286942" y="3658034"/>
                  <a:pt x="1041597" y="3608987"/>
                  <a:pt x="1006180" y="3606250"/>
                </a:cubicBezTo>
                <a:cubicBezTo>
                  <a:pt x="1276049" y="3382693"/>
                  <a:pt x="1912813" y="2943188"/>
                  <a:pt x="1984824" y="2889297"/>
                </a:cubicBezTo>
                <a:cubicBezTo>
                  <a:pt x="2072052" y="3172794"/>
                  <a:pt x="2022978" y="3846147"/>
                  <a:pt x="1802184" y="4056046"/>
                </a:cubicBezTo>
                <a:cubicBezTo>
                  <a:pt x="1736742" y="3993342"/>
                  <a:pt x="1668618" y="3927928"/>
                  <a:pt x="1652223" y="3908851"/>
                </a:cubicBezTo>
                <a:cubicBezTo>
                  <a:pt x="1549065" y="4134734"/>
                  <a:pt x="1381588" y="4328787"/>
                  <a:pt x="1191831" y="4495223"/>
                </a:cubicBezTo>
                <a:cubicBezTo>
                  <a:pt x="1171714" y="4733641"/>
                  <a:pt x="1055063" y="4959963"/>
                  <a:pt x="809882" y="5131489"/>
                </a:cubicBezTo>
                <a:cubicBezTo>
                  <a:pt x="867715" y="5032055"/>
                  <a:pt x="896043" y="4887542"/>
                  <a:pt x="893771" y="4726033"/>
                </a:cubicBezTo>
                <a:cubicBezTo>
                  <a:pt x="493612" y="5003306"/>
                  <a:pt x="88642" y="5180100"/>
                  <a:pt x="6748" y="5289114"/>
                </a:cubicBezTo>
                <a:lnTo>
                  <a:pt x="0" y="5300898"/>
                </a:lnTo>
                <a:lnTo>
                  <a:pt x="0" y="712595"/>
                </a:lnTo>
                <a:lnTo>
                  <a:pt x="38541" y="708710"/>
                </a:lnTo>
                <a:cubicBezTo>
                  <a:pt x="134409" y="689095"/>
                  <a:pt x="206537" y="604281"/>
                  <a:pt x="206537" y="502619"/>
                </a:cubicBezTo>
                <a:cubicBezTo>
                  <a:pt x="206537" y="400982"/>
                  <a:pt x="134409" y="316150"/>
                  <a:pt x="38541" y="296530"/>
                </a:cubicBezTo>
                <a:lnTo>
                  <a:pt x="0" y="292644"/>
                </a:lnTo>
                <a:lnTo>
                  <a:pt x="0" y="0"/>
                </a:lnTo>
                <a:close/>
                <a:moveTo>
                  <a:pt x="419394" y="773635"/>
                </a:moveTo>
                <a:cubicBezTo>
                  <a:pt x="383265" y="829963"/>
                  <a:pt x="336435" y="878681"/>
                  <a:pt x="281421" y="916643"/>
                </a:cubicBezTo>
                <a:cubicBezTo>
                  <a:pt x="281531" y="937991"/>
                  <a:pt x="283802" y="1083407"/>
                  <a:pt x="287251" y="1291829"/>
                </a:cubicBezTo>
                <a:lnTo>
                  <a:pt x="809554" y="1291829"/>
                </a:lnTo>
                <a:cubicBezTo>
                  <a:pt x="773343" y="1102648"/>
                  <a:pt x="664876" y="921542"/>
                  <a:pt x="419394" y="773635"/>
                </a:cubicBezTo>
                <a:close/>
                <a:moveTo>
                  <a:pt x="295106" y="1757965"/>
                </a:moveTo>
                <a:cubicBezTo>
                  <a:pt x="297405" y="1891885"/>
                  <a:pt x="299841" y="2031581"/>
                  <a:pt x="302250" y="2169060"/>
                </a:cubicBezTo>
                <a:cubicBezTo>
                  <a:pt x="595246" y="2071076"/>
                  <a:pt x="721586" y="1905680"/>
                  <a:pt x="777120" y="1757965"/>
                </a:cubicBezTo>
                <a:lnTo>
                  <a:pt x="295106" y="1757965"/>
                </a:lnTo>
                <a:close/>
                <a:moveTo>
                  <a:pt x="384086" y="3687456"/>
                </a:moveTo>
                <a:cubicBezTo>
                  <a:pt x="453770" y="4023449"/>
                  <a:pt x="568451" y="4139962"/>
                  <a:pt x="749340" y="4116041"/>
                </a:cubicBezTo>
                <a:cubicBezTo>
                  <a:pt x="665286" y="3942023"/>
                  <a:pt x="544037" y="3787520"/>
                  <a:pt x="384086" y="3687456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195186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ne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BB31B51-AFCD-49A3-8B3E-0CA88E8A75A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959658" y="2175029"/>
            <a:ext cx="2272684" cy="3947467"/>
          </a:xfrm>
          <a:custGeom>
            <a:avLst/>
            <a:gdLst>
              <a:gd name="connsiteX0" fmla="*/ 0 w 2272684"/>
              <a:gd name="connsiteY0" fmla="*/ 0 h 3947467"/>
              <a:gd name="connsiteX1" fmla="*/ 2272684 w 2272684"/>
              <a:gd name="connsiteY1" fmla="*/ 0 h 3947467"/>
              <a:gd name="connsiteX2" fmla="*/ 2272684 w 2272684"/>
              <a:gd name="connsiteY2" fmla="*/ 3947467 h 3947467"/>
              <a:gd name="connsiteX3" fmla="*/ 0 w 2272684"/>
              <a:gd name="connsiteY3" fmla="*/ 3947467 h 3947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2684" h="3947467">
                <a:moveTo>
                  <a:pt x="0" y="0"/>
                </a:moveTo>
                <a:lnTo>
                  <a:pt x="2272684" y="0"/>
                </a:lnTo>
                <a:lnTo>
                  <a:pt x="2272684" y="3947467"/>
                </a:lnTo>
                <a:lnTo>
                  <a:pt x="0" y="3947467"/>
                </a:lnTo>
                <a:close/>
              </a:path>
            </a:pathLst>
          </a:cu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320900805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AD804BB7-23CE-4D0D-BED9-76340ED3117D}"/>
              </a:ext>
            </a:extLst>
          </p:cNvPr>
          <p:cNvGrpSpPr/>
          <p:nvPr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EFFC64D-F2EF-43F6-B0C4-9614C5AC3E79}"/>
                </a:ext>
              </a:extLst>
            </p:cNvPr>
            <p:cNvSpPr/>
            <p:nvPr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14E35AC8-6A53-4C18-91F6-B3FD147E3FD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1DE9EEA-05BA-4CFC-9DED-CB90365BA0A5}"/>
                </a:ext>
              </a:extLst>
            </p:cNvPr>
            <p:cNvCxnSpPr>
              <a:cxnSpLocks/>
            </p:cNvCxnSpPr>
            <p:nvPr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8A09199C-FAAA-4E68-A512-C7652A2FACC3}"/>
                </a:ext>
              </a:extLst>
            </p:cNvPr>
            <p:cNvCxnSpPr>
              <a:cxnSpLocks/>
            </p:cNvCxnSpPr>
            <p:nvPr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1E0404-1886-4A51-A3DF-16EBBC2C6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E7757F-229C-4082-AC04-8AFC6341E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9162F-D10A-44C6-8C5D-0D86283BB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8717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Green half">
    <p:bg bwMode="grayWhite"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8" t="8741" r="101" b="27"/>
          <a:stretch/>
        </p:blipFill>
        <p:spPr bwMode="ltGray">
          <a:xfrm flipH="1">
            <a:off x="5689582" y="0"/>
            <a:ext cx="416951" cy="68580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3" name="Picture Placeholder 18"/>
          <p:cNvSpPr>
            <a:spLocks noGrp="1"/>
          </p:cNvSpPr>
          <p:nvPr>
            <p:ph type="pic" sz="quarter" idx="14" hasCustomPrompt="1"/>
          </p:nvPr>
        </p:nvSpPr>
        <p:spPr>
          <a:xfrm>
            <a:off x="6092021" y="0"/>
            <a:ext cx="6099977" cy="6858000"/>
          </a:xfrm>
          <a:prstGeom prst="rect">
            <a:avLst/>
          </a:prstGeom>
          <a:noFill/>
        </p:spPr>
        <p:txBody>
          <a:bodyPr lIns="914400" tIns="914400" rIns="914400" bIns="914400"/>
          <a:lstStyle>
            <a:lvl1pPr algn="ctr">
              <a:defRPr sz="1800" baseline="0">
                <a:latin typeface="Trebuchet MS" panose="020B0603020202020204" pitchFamily="34" charset="0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icon below to insert an image or remove this placeholder to use the whitespace in another way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630000" y="1785600"/>
            <a:ext cx="4388400" cy="3286800"/>
          </a:xfrm>
          <a:prstGeom prst="rect">
            <a:avLst/>
          </a:prstGeom>
          <a:noFill/>
        </p:spPr>
        <p:txBody>
          <a:bodyPr wrap="square" lIns="0" tIns="0" rIns="320040" bIns="0" anchor="ctr">
            <a:noAutofit/>
          </a:bodyPr>
          <a:lstStyle>
            <a:lvl1pPr>
              <a:defRPr sz="4400">
                <a:solidFill>
                  <a:schemeClr val="bg1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16" name="Date Placeholder 2"/>
          <p:cNvSpPr>
            <a:spLocks noGrp="1"/>
          </p:cNvSpPr>
          <p:nvPr>
            <p:ph type="dt" sz="half" idx="15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1/19/2021</a:t>
            </a:r>
          </a:p>
        </p:txBody>
      </p:sp>
      <p:sp>
        <p:nvSpPr>
          <p:cNvPr id="21" name="Copyright"/>
          <p:cNvSpPr txBox="1"/>
          <p:nvPr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F2A0CE-18CD-4290-B465-1C0CC55EC358}"/>
              </a:ext>
            </a:extLst>
          </p:cNvPr>
          <p:cNvSpPr/>
          <p:nvPr/>
        </p:nvSpPr>
        <p:spPr>
          <a:xfrm>
            <a:off x="3572943" y="76200"/>
            <a:ext cx="5046115" cy="434283"/>
          </a:xfrm>
          <a:prstGeom prst="rect">
            <a:avLst/>
          </a:prstGeom>
          <a:solidFill>
            <a:schemeClr val="bg1"/>
          </a:solidFill>
          <a:ln w="9525" cap="rnd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Confidential Working Document Draft RIGL §38-2-2(4)(E),(K)</a:t>
            </a:r>
          </a:p>
          <a:p>
            <a:pPr algn="ctr"/>
            <a:r>
              <a:rPr lang="en-US" sz="1400" dirty="0">
                <a:solidFill>
                  <a:srgbClr val="FF0000"/>
                </a:solidFill>
              </a:rPr>
              <a:t>For client use only, not for distribution</a:t>
            </a:r>
          </a:p>
        </p:txBody>
      </p:sp>
    </p:spTree>
    <p:extLst>
      <p:ext uri="{BB962C8B-B14F-4D97-AF65-F5344CB8AC3E}">
        <p14:creationId xmlns:p14="http://schemas.microsoft.com/office/powerpoint/2010/main" val="2209603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BDF11-CD7B-474C-BAE8-0C06736B36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5AFAA7-27D1-4276-A481-283E6BD9ED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EF313-93F9-44D1-A775-5E08F0F61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36A3D-438D-4C91-8C92-3AC90F592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A909DB-398E-4C9C-9DBA-AE6A6F747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8042C-8F59-4C3F-B706-94E1733DE2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602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ransi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28">
            <a:extLst>
              <a:ext uri="{FF2B5EF4-FFF2-40B4-BE49-F238E27FC236}">
                <a16:creationId xmlns:a16="http://schemas.microsoft.com/office/drawing/2014/main" id="{88B42F85-A718-4224-9501-A2799D699649}"/>
              </a:ext>
            </a:extLst>
          </p:cNvPr>
          <p:cNvSpPr/>
          <p:nvPr/>
        </p:nvSpPr>
        <p:spPr>
          <a:xfrm>
            <a:off x="304800" y="304800"/>
            <a:ext cx="11582400" cy="6248400"/>
          </a:xfrm>
          <a:prstGeom prst="rect">
            <a:avLst/>
          </a:prstGeom>
          <a:solidFill>
            <a:srgbClr val="FFC7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3737D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99050D-984C-4E19-9E1A-4CD292383A0D}"/>
              </a:ext>
            </a:extLst>
          </p:cNvPr>
          <p:cNvCxnSpPr/>
          <p:nvPr/>
        </p:nvCxnSpPr>
        <p:spPr>
          <a:xfrm>
            <a:off x="5797019" y="3429000"/>
            <a:ext cx="597962" cy="0"/>
          </a:xfrm>
          <a:prstGeom prst="line">
            <a:avLst/>
          </a:prstGeom>
          <a:ln w="762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11">
            <a:extLst>
              <a:ext uri="{FF2B5EF4-FFF2-40B4-BE49-F238E27FC236}">
                <a16:creationId xmlns:a16="http://schemas.microsoft.com/office/drawing/2014/main" id="{1EBAECF7-164D-4419-B7CB-E458C2AC3121}"/>
              </a:ext>
            </a:extLst>
          </p:cNvPr>
          <p:cNvSpPr/>
          <p:nvPr/>
        </p:nvSpPr>
        <p:spPr>
          <a:xfrm>
            <a:off x="5639445" y="5895975"/>
            <a:ext cx="913111" cy="413727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4" name="Graphic 23">
            <a:extLst>
              <a:ext uri="{FF2B5EF4-FFF2-40B4-BE49-F238E27FC236}">
                <a16:creationId xmlns:a16="http://schemas.microsoft.com/office/drawing/2014/main" id="{3FED0EC0-A31A-4FFB-823C-FF0072D8F4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23994" y="5944798"/>
            <a:ext cx="744012" cy="3160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8BD7FE-5910-4840-9838-A66DCA5ABA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61397" y="1822430"/>
            <a:ext cx="5074920" cy="1311128"/>
          </a:xfrm>
        </p:spPr>
        <p:txBody>
          <a:bodyPr anchor="t"/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YOUR TRANSITION’S TITLE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0323D5-16CF-4643-8ED4-144A2183D00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56635" y="3589021"/>
            <a:ext cx="5074920" cy="1581912"/>
          </a:xfrm>
        </p:spPr>
        <p:txBody>
          <a:bodyPr>
            <a:noAutofit/>
          </a:bodyPr>
          <a:lstStyle>
            <a:lvl1pPr marL="0" indent="0" algn="ctr">
              <a:buNone/>
              <a:defRPr sz="27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And your transition’s sub-title can go here. This one can go up to three lines!</a:t>
            </a: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1B00F4F4-2DC0-444B-A711-A5D176996831}"/>
              </a:ext>
            </a:extLst>
          </p:cNvPr>
          <p:cNvSpPr/>
          <p:nvPr/>
        </p:nvSpPr>
        <p:spPr>
          <a:xfrm>
            <a:off x="9851151" y="773578"/>
            <a:ext cx="2036049" cy="5310352"/>
          </a:xfrm>
          <a:custGeom>
            <a:avLst/>
            <a:gdLst>
              <a:gd name="connsiteX0" fmla="*/ 2032192 w 2036049"/>
              <a:gd name="connsiteY0" fmla="*/ 0 h 5310352"/>
              <a:gd name="connsiteX1" fmla="*/ 2036049 w 2036049"/>
              <a:gd name="connsiteY1" fmla="*/ 329 h 5310352"/>
              <a:gd name="connsiteX2" fmla="*/ 2036049 w 2036049"/>
              <a:gd name="connsiteY2" fmla="*/ 292973 h 5310352"/>
              <a:gd name="connsiteX3" fmla="*/ 2032192 w 2036049"/>
              <a:gd name="connsiteY3" fmla="*/ 292584 h 5310352"/>
              <a:gd name="connsiteX4" fmla="*/ 1821826 w 2036049"/>
              <a:gd name="connsiteY4" fmla="*/ 502948 h 5310352"/>
              <a:gd name="connsiteX5" fmla="*/ 2032192 w 2036049"/>
              <a:gd name="connsiteY5" fmla="*/ 713313 h 5310352"/>
              <a:gd name="connsiteX6" fmla="*/ 2036049 w 2036049"/>
              <a:gd name="connsiteY6" fmla="*/ 712924 h 5310352"/>
              <a:gd name="connsiteX7" fmla="*/ 2036049 w 2036049"/>
              <a:gd name="connsiteY7" fmla="*/ 5301227 h 5310352"/>
              <a:gd name="connsiteX8" fmla="*/ 2030823 w 2036049"/>
              <a:gd name="connsiteY8" fmla="*/ 5310352 h 5310352"/>
              <a:gd name="connsiteX9" fmla="*/ 373375 w 2036049"/>
              <a:gd name="connsiteY9" fmla="*/ 3909180 h 5310352"/>
              <a:gd name="connsiteX10" fmla="*/ 223441 w 2036049"/>
              <a:gd name="connsiteY10" fmla="*/ 4056375 h 5310352"/>
              <a:gd name="connsiteX11" fmla="*/ 40774 w 2036049"/>
              <a:gd name="connsiteY11" fmla="*/ 2889626 h 5310352"/>
              <a:gd name="connsiteX12" fmla="*/ 1019445 w 2036049"/>
              <a:gd name="connsiteY12" fmla="*/ 3606579 h 5310352"/>
              <a:gd name="connsiteX13" fmla="*/ 675157 w 2036049"/>
              <a:gd name="connsiteY13" fmla="*/ 3666546 h 5310352"/>
              <a:gd name="connsiteX14" fmla="*/ 1071257 w 2036049"/>
              <a:gd name="connsiteY14" fmla="*/ 4048191 h 5310352"/>
              <a:gd name="connsiteX15" fmla="*/ 1669566 w 2036049"/>
              <a:gd name="connsiteY15" fmla="*/ 3523594 h 5310352"/>
              <a:gd name="connsiteX16" fmla="*/ 1721159 w 2036049"/>
              <a:gd name="connsiteY16" fmla="*/ 2294770 h 5310352"/>
              <a:gd name="connsiteX17" fmla="*/ 1730492 w 2036049"/>
              <a:gd name="connsiteY17" fmla="*/ 1758294 h 5310352"/>
              <a:gd name="connsiteX18" fmla="*/ 506968 w 2036049"/>
              <a:gd name="connsiteY18" fmla="*/ 1758294 h 5310352"/>
              <a:gd name="connsiteX19" fmla="*/ 506968 w 2036049"/>
              <a:gd name="connsiteY19" fmla="*/ 1292158 h 5310352"/>
              <a:gd name="connsiteX20" fmla="*/ 1738347 w 2036049"/>
              <a:gd name="connsiteY20" fmla="*/ 1292158 h 5310352"/>
              <a:gd name="connsiteX21" fmla="*/ 1744204 w 2036049"/>
              <a:gd name="connsiteY21" fmla="*/ 915330 h 5310352"/>
              <a:gd name="connsiteX22" fmla="*/ 1744724 w 2036049"/>
              <a:gd name="connsiteY22" fmla="*/ 915330 h 5310352"/>
              <a:gd name="connsiteX23" fmla="*/ 1529212 w 2036049"/>
              <a:gd name="connsiteY23" fmla="*/ 502948 h 5310352"/>
              <a:gd name="connsiteX24" fmla="*/ 2032192 w 2036049"/>
              <a:gd name="connsiteY24" fmla="*/ 0 h 5310352"/>
              <a:gd name="connsiteX25" fmla="*/ 1714727 w 2036049"/>
              <a:gd name="connsiteY25" fmla="*/ 2652767 h 5310352"/>
              <a:gd name="connsiteX26" fmla="*/ 1706406 w 2036049"/>
              <a:gd name="connsiteY26" fmla="*/ 3086224 h 5310352"/>
              <a:gd name="connsiteX27" fmla="*/ 1714727 w 2036049"/>
              <a:gd name="connsiteY27" fmla="*/ 2652767 h 5310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036049" h="5310352">
                <a:moveTo>
                  <a:pt x="2032192" y="0"/>
                </a:moveTo>
                <a:lnTo>
                  <a:pt x="2036049" y="329"/>
                </a:lnTo>
                <a:lnTo>
                  <a:pt x="2036049" y="292973"/>
                </a:lnTo>
                <a:lnTo>
                  <a:pt x="2032192" y="292584"/>
                </a:lnTo>
                <a:cubicBezTo>
                  <a:pt x="1916006" y="292584"/>
                  <a:pt x="1821826" y="386791"/>
                  <a:pt x="1821826" y="502948"/>
                </a:cubicBezTo>
                <a:cubicBezTo>
                  <a:pt x="1821826" y="619133"/>
                  <a:pt x="1916006" y="713313"/>
                  <a:pt x="2032192" y="713313"/>
                </a:cubicBezTo>
                <a:lnTo>
                  <a:pt x="2036049" y="712924"/>
                </a:lnTo>
                <a:lnTo>
                  <a:pt x="2036049" y="5301227"/>
                </a:lnTo>
                <a:lnTo>
                  <a:pt x="2030823" y="5310352"/>
                </a:lnTo>
                <a:cubicBezTo>
                  <a:pt x="1962672" y="5127713"/>
                  <a:pt x="746839" y="4726991"/>
                  <a:pt x="373375" y="3909180"/>
                </a:cubicBezTo>
                <a:cubicBezTo>
                  <a:pt x="357008" y="3928257"/>
                  <a:pt x="288856" y="3993671"/>
                  <a:pt x="223441" y="4056375"/>
                </a:cubicBezTo>
                <a:cubicBezTo>
                  <a:pt x="2620" y="3846476"/>
                  <a:pt x="-46455" y="3173123"/>
                  <a:pt x="40774" y="2889626"/>
                </a:cubicBezTo>
                <a:cubicBezTo>
                  <a:pt x="112812" y="2943517"/>
                  <a:pt x="749576" y="3383022"/>
                  <a:pt x="1019445" y="3606579"/>
                </a:cubicBezTo>
                <a:cubicBezTo>
                  <a:pt x="984001" y="3609316"/>
                  <a:pt x="738656" y="3658363"/>
                  <a:pt x="675157" y="3666546"/>
                </a:cubicBezTo>
                <a:cubicBezTo>
                  <a:pt x="698887" y="3688360"/>
                  <a:pt x="943028" y="3986773"/>
                  <a:pt x="1071257" y="4048191"/>
                </a:cubicBezTo>
                <a:cubicBezTo>
                  <a:pt x="1409058" y="4210057"/>
                  <a:pt x="1585266" y="4121105"/>
                  <a:pt x="1669566" y="3523594"/>
                </a:cubicBezTo>
                <a:cubicBezTo>
                  <a:pt x="812445" y="3324040"/>
                  <a:pt x="725709" y="2551992"/>
                  <a:pt x="1721159" y="2294770"/>
                </a:cubicBezTo>
                <a:cubicBezTo>
                  <a:pt x="1724279" y="2118015"/>
                  <a:pt x="1727481" y="1933214"/>
                  <a:pt x="1730492" y="1758294"/>
                </a:cubicBezTo>
                <a:lnTo>
                  <a:pt x="506968" y="1758294"/>
                </a:lnTo>
                <a:lnTo>
                  <a:pt x="506968" y="1292158"/>
                </a:lnTo>
                <a:lnTo>
                  <a:pt x="1738347" y="1292158"/>
                </a:lnTo>
                <a:cubicBezTo>
                  <a:pt x="1741905" y="1078919"/>
                  <a:pt x="1744204" y="931177"/>
                  <a:pt x="1744204" y="915330"/>
                </a:cubicBezTo>
                <a:lnTo>
                  <a:pt x="1744724" y="915330"/>
                </a:lnTo>
                <a:cubicBezTo>
                  <a:pt x="1614552" y="824434"/>
                  <a:pt x="1529212" y="673763"/>
                  <a:pt x="1529212" y="502948"/>
                </a:cubicBezTo>
                <a:cubicBezTo>
                  <a:pt x="1529212" y="225172"/>
                  <a:pt x="1754413" y="0"/>
                  <a:pt x="2032192" y="0"/>
                </a:cubicBezTo>
                <a:close/>
                <a:moveTo>
                  <a:pt x="1714727" y="2652767"/>
                </a:moveTo>
                <a:cubicBezTo>
                  <a:pt x="1372519" y="2767392"/>
                  <a:pt x="1373586" y="2979016"/>
                  <a:pt x="1706406" y="3086224"/>
                </a:cubicBezTo>
                <a:cubicBezTo>
                  <a:pt x="1708431" y="2990019"/>
                  <a:pt x="1711360" y="2835872"/>
                  <a:pt x="1714727" y="2652767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1921B63-C24B-40ED-85BE-26D49B86E047}"/>
              </a:ext>
            </a:extLst>
          </p:cNvPr>
          <p:cNvSpPr/>
          <p:nvPr/>
        </p:nvSpPr>
        <p:spPr>
          <a:xfrm>
            <a:off x="304800" y="773907"/>
            <a:ext cx="2025597" cy="5300898"/>
          </a:xfrm>
          <a:custGeom>
            <a:avLst/>
            <a:gdLst>
              <a:gd name="connsiteX0" fmla="*/ 0 w 2025597"/>
              <a:gd name="connsiteY0" fmla="*/ 0 h 5300898"/>
              <a:gd name="connsiteX1" fmla="*/ 82086 w 2025597"/>
              <a:gd name="connsiteY1" fmla="*/ 6998 h 5300898"/>
              <a:gd name="connsiteX2" fmla="*/ 482728 w 2025597"/>
              <a:gd name="connsiteY2" fmla="*/ 377402 h 5300898"/>
              <a:gd name="connsiteX3" fmla="*/ 1197880 w 2025597"/>
              <a:gd name="connsiteY3" fmla="*/ 1291829 h 5300898"/>
              <a:gd name="connsiteX4" fmla="*/ 1521394 w 2025597"/>
              <a:gd name="connsiteY4" fmla="*/ 1291829 h 5300898"/>
              <a:gd name="connsiteX5" fmla="*/ 1521394 w 2025597"/>
              <a:gd name="connsiteY5" fmla="*/ 1757965 h 5300898"/>
              <a:gd name="connsiteX6" fmla="*/ 1184222 w 2025597"/>
              <a:gd name="connsiteY6" fmla="*/ 1757965 h 5300898"/>
              <a:gd name="connsiteX7" fmla="*/ 308736 w 2025597"/>
              <a:gd name="connsiteY7" fmla="*/ 2534502 h 5300898"/>
              <a:gd name="connsiteX8" fmla="*/ 321929 w 2025597"/>
              <a:gd name="connsiteY8" fmla="*/ 3191898 h 5300898"/>
              <a:gd name="connsiteX9" fmla="*/ 324502 w 2025597"/>
              <a:gd name="connsiteY9" fmla="*/ 3224687 h 5300898"/>
              <a:gd name="connsiteX10" fmla="*/ 1084212 w 2025597"/>
              <a:gd name="connsiteY10" fmla="*/ 3949687 h 5300898"/>
              <a:gd name="connsiteX11" fmla="*/ 1350441 w 2025597"/>
              <a:gd name="connsiteY11" fmla="*/ 3666217 h 5300898"/>
              <a:gd name="connsiteX12" fmla="*/ 1006180 w 2025597"/>
              <a:gd name="connsiteY12" fmla="*/ 3606250 h 5300898"/>
              <a:gd name="connsiteX13" fmla="*/ 1984824 w 2025597"/>
              <a:gd name="connsiteY13" fmla="*/ 2889297 h 5300898"/>
              <a:gd name="connsiteX14" fmla="*/ 1802184 w 2025597"/>
              <a:gd name="connsiteY14" fmla="*/ 4056046 h 5300898"/>
              <a:gd name="connsiteX15" fmla="*/ 1652223 w 2025597"/>
              <a:gd name="connsiteY15" fmla="*/ 3908851 h 5300898"/>
              <a:gd name="connsiteX16" fmla="*/ 1191831 w 2025597"/>
              <a:gd name="connsiteY16" fmla="*/ 4495223 h 5300898"/>
              <a:gd name="connsiteX17" fmla="*/ 809882 w 2025597"/>
              <a:gd name="connsiteY17" fmla="*/ 5131489 h 5300898"/>
              <a:gd name="connsiteX18" fmla="*/ 893771 w 2025597"/>
              <a:gd name="connsiteY18" fmla="*/ 4726033 h 5300898"/>
              <a:gd name="connsiteX19" fmla="*/ 6748 w 2025597"/>
              <a:gd name="connsiteY19" fmla="*/ 5289114 h 5300898"/>
              <a:gd name="connsiteX20" fmla="*/ 0 w 2025597"/>
              <a:gd name="connsiteY20" fmla="*/ 5300898 h 5300898"/>
              <a:gd name="connsiteX21" fmla="*/ 0 w 2025597"/>
              <a:gd name="connsiteY21" fmla="*/ 712595 h 5300898"/>
              <a:gd name="connsiteX22" fmla="*/ 38541 w 2025597"/>
              <a:gd name="connsiteY22" fmla="*/ 708710 h 5300898"/>
              <a:gd name="connsiteX23" fmla="*/ 206537 w 2025597"/>
              <a:gd name="connsiteY23" fmla="*/ 502619 h 5300898"/>
              <a:gd name="connsiteX24" fmla="*/ 38541 w 2025597"/>
              <a:gd name="connsiteY24" fmla="*/ 296530 h 5300898"/>
              <a:gd name="connsiteX25" fmla="*/ 0 w 2025597"/>
              <a:gd name="connsiteY25" fmla="*/ 292644 h 5300898"/>
              <a:gd name="connsiteX26" fmla="*/ 0 w 2025597"/>
              <a:gd name="connsiteY26" fmla="*/ 0 h 5300898"/>
              <a:gd name="connsiteX27" fmla="*/ 419394 w 2025597"/>
              <a:gd name="connsiteY27" fmla="*/ 773635 h 5300898"/>
              <a:gd name="connsiteX28" fmla="*/ 281421 w 2025597"/>
              <a:gd name="connsiteY28" fmla="*/ 916643 h 5300898"/>
              <a:gd name="connsiteX29" fmla="*/ 287251 w 2025597"/>
              <a:gd name="connsiteY29" fmla="*/ 1291829 h 5300898"/>
              <a:gd name="connsiteX30" fmla="*/ 809554 w 2025597"/>
              <a:gd name="connsiteY30" fmla="*/ 1291829 h 5300898"/>
              <a:gd name="connsiteX31" fmla="*/ 419394 w 2025597"/>
              <a:gd name="connsiteY31" fmla="*/ 773635 h 5300898"/>
              <a:gd name="connsiteX32" fmla="*/ 295106 w 2025597"/>
              <a:gd name="connsiteY32" fmla="*/ 1757965 h 5300898"/>
              <a:gd name="connsiteX33" fmla="*/ 302250 w 2025597"/>
              <a:gd name="connsiteY33" fmla="*/ 2169060 h 5300898"/>
              <a:gd name="connsiteX34" fmla="*/ 777120 w 2025597"/>
              <a:gd name="connsiteY34" fmla="*/ 1757965 h 5300898"/>
              <a:gd name="connsiteX35" fmla="*/ 295106 w 2025597"/>
              <a:gd name="connsiteY35" fmla="*/ 1757965 h 5300898"/>
              <a:gd name="connsiteX36" fmla="*/ 384086 w 2025597"/>
              <a:gd name="connsiteY36" fmla="*/ 3687456 h 5300898"/>
              <a:gd name="connsiteX37" fmla="*/ 749340 w 2025597"/>
              <a:gd name="connsiteY37" fmla="*/ 4116041 h 5300898"/>
              <a:gd name="connsiteX38" fmla="*/ 384086 w 2025597"/>
              <a:gd name="connsiteY38" fmla="*/ 3687456 h 5300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025597" h="5300898">
                <a:moveTo>
                  <a:pt x="0" y="0"/>
                </a:moveTo>
                <a:lnTo>
                  <a:pt x="82086" y="6998"/>
                </a:lnTo>
                <a:cubicBezTo>
                  <a:pt x="277519" y="40718"/>
                  <a:pt x="433968" y="187466"/>
                  <a:pt x="482728" y="377402"/>
                </a:cubicBezTo>
                <a:cubicBezTo>
                  <a:pt x="724351" y="483105"/>
                  <a:pt x="1113334" y="798104"/>
                  <a:pt x="1197880" y="1291829"/>
                </a:cubicBezTo>
                <a:lnTo>
                  <a:pt x="1521394" y="1291829"/>
                </a:lnTo>
                <a:lnTo>
                  <a:pt x="1521394" y="1757965"/>
                </a:lnTo>
                <a:lnTo>
                  <a:pt x="1184222" y="1757965"/>
                </a:lnTo>
                <a:cubicBezTo>
                  <a:pt x="1097432" y="2124228"/>
                  <a:pt x="820310" y="2408847"/>
                  <a:pt x="308736" y="2534502"/>
                </a:cubicBezTo>
                <a:cubicBezTo>
                  <a:pt x="315223" y="2893567"/>
                  <a:pt x="320642" y="3174628"/>
                  <a:pt x="321929" y="3191898"/>
                </a:cubicBezTo>
                <a:cubicBezTo>
                  <a:pt x="322750" y="3203120"/>
                  <a:pt x="323653" y="3213684"/>
                  <a:pt x="324502" y="3224687"/>
                </a:cubicBezTo>
                <a:cubicBezTo>
                  <a:pt x="657787" y="3357923"/>
                  <a:pt x="937427" y="3635070"/>
                  <a:pt x="1084212" y="3949687"/>
                </a:cubicBezTo>
                <a:cubicBezTo>
                  <a:pt x="1203655" y="3839003"/>
                  <a:pt x="1333471" y="3681818"/>
                  <a:pt x="1350441" y="3666217"/>
                </a:cubicBezTo>
                <a:cubicBezTo>
                  <a:pt x="1286942" y="3658034"/>
                  <a:pt x="1041597" y="3608987"/>
                  <a:pt x="1006180" y="3606250"/>
                </a:cubicBezTo>
                <a:cubicBezTo>
                  <a:pt x="1276049" y="3382693"/>
                  <a:pt x="1912813" y="2943188"/>
                  <a:pt x="1984824" y="2889297"/>
                </a:cubicBezTo>
                <a:cubicBezTo>
                  <a:pt x="2072052" y="3172794"/>
                  <a:pt x="2022978" y="3846147"/>
                  <a:pt x="1802184" y="4056046"/>
                </a:cubicBezTo>
                <a:cubicBezTo>
                  <a:pt x="1736742" y="3993342"/>
                  <a:pt x="1668618" y="3927928"/>
                  <a:pt x="1652223" y="3908851"/>
                </a:cubicBezTo>
                <a:cubicBezTo>
                  <a:pt x="1549065" y="4134734"/>
                  <a:pt x="1381588" y="4328787"/>
                  <a:pt x="1191831" y="4495223"/>
                </a:cubicBezTo>
                <a:cubicBezTo>
                  <a:pt x="1171714" y="4733641"/>
                  <a:pt x="1055063" y="4959963"/>
                  <a:pt x="809882" y="5131489"/>
                </a:cubicBezTo>
                <a:cubicBezTo>
                  <a:pt x="867715" y="5032055"/>
                  <a:pt x="896043" y="4887542"/>
                  <a:pt x="893771" y="4726033"/>
                </a:cubicBezTo>
                <a:cubicBezTo>
                  <a:pt x="493612" y="5003306"/>
                  <a:pt x="88642" y="5180100"/>
                  <a:pt x="6748" y="5289114"/>
                </a:cubicBezTo>
                <a:lnTo>
                  <a:pt x="0" y="5300898"/>
                </a:lnTo>
                <a:lnTo>
                  <a:pt x="0" y="712595"/>
                </a:lnTo>
                <a:lnTo>
                  <a:pt x="38541" y="708710"/>
                </a:lnTo>
                <a:cubicBezTo>
                  <a:pt x="134409" y="689095"/>
                  <a:pt x="206537" y="604281"/>
                  <a:pt x="206537" y="502619"/>
                </a:cubicBezTo>
                <a:cubicBezTo>
                  <a:pt x="206537" y="400982"/>
                  <a:pt x="134409" y="316150"/>
                  <a:pt x="38541" y="296530"/>
                </a:cubicBezTo>
                <a:lnTo>
                  <a:pt x="0" y="292644"/>
                </a:lnTo>
                <a:lnTo>
                  <a:pt x="0" y="0"/>
                </a:lnTo>
                <a:close/>
                <a:moveTo>
                  <a:pt x="419394" y="773635"/>
                </a:moveTo>
                <a:cubicBezTo>
                  <a:pt x="383265" y="829963"/>
                  <a:pt x="336435" y="878681"/>
                  <a:pt x="281421" y="916643"/>
                </a:cubicBezTo>
                <a:cubicBezTo>
                  <a:pt x="281531" y="937991"/>
                  <a:pt x="283802" y="1083407"/>
                  <a:pt x="287251" y="1291829"/>
                </a:cubicBezTo>
                <a:lnTo>
                  <a:pt x="809554" y="1291829"/>
                </a:lnTo>
                <a:cubicBezTo>
                  <a:pt x="773343" y="1102648"/>
                  <a:pt x="664876" y="921542"/>
                  <a:pt x="419394" y="773635"/>
                </a:cubicBezTo>
                <a:close/>
                <a:moveTo>
                  <a:pt x="295106" y="1757965"/>
                </a:moveTo>
                <a:cubicBezTo>
                  <a:pt x="297405" y="1891885"/>
                  <a:pt x="299841" y="2031581"/>
                  <a:pt x="302250" y="2169060"/>
                </a:cubicBezTo>
                <a:cubicBezTo>
                  <a:pt x="595246" y="2071076"/>
                  <a:pt x="721586" y="1905680"/>
                  <a:pt x="777120" y="1757965"/>
                </a:cubicBezTo>
                <a:lnTo>
                  <a:pt x="295106" y="1757965"/>
                </a:lnTo>
                <a:close/>
                <a:moveTo>
                  <a:pt x="384086" y="3687456"/>
                </a:moveTo>
                <a:cubicBezTo>
                  <a:pt x="453770" y="4023449"/>
                  <a:pt x="568451" y="4139962"/>
                  <a:pt x="749340" y="4116041"/>
                </a:cubicBezTo>
                <a:cubicBezTo>
                  <a:pt x="665286" y="3942023"/>
                  <a:pt x="544037" y="3787520"/>
                  <a:pt x="384086" y="3687456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11584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YOUR SLIDE’S TITLE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3EC81-5AD8-430D-8FD1-210064968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1525647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ra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4800" y="2087878"/>
            <a:ext cx="11582400" cy="370332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0628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 Para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4800" y="2087878"/>
            <a:ext cx="11582400" cy="3703320"/>
          </a:xfrm>
        </p:spPr>
        <p:txBody>
          <a:bodyPr numCol="2" spcCol="914400"/>
          <a:lstStyle>
            <a:lvl1pPr marL="0" indent="0">
              <a:buNone/>
              <a:tabLst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4052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image" Target="../media/image2.svg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B2E97E-15DE-483A-BC27-7919C8F1A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2857"/>
            <a:ext cx="11582400" cy="7017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6DC98E-7479-4F84-A93B-DC74ECFC0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2085975"/>
            <a:ext cx="11582399" cy="37052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3BF3AD1-F051-48A5-AB7D-BDA84812B4BB}"/>
              </a:ext>
            </a:extLst>
          </p:cNvPr>
          <p:cNvCxnSpPr/>
          <p:nvPr/>
        </p:nvCxnSpPr>
        <p:spPr>
          <a:xfrm>
            <a:off x="396691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9799997D-9151-4456-8CAB-50AC1F60D7A4}"/>
              </a:ext>
            </a:extLst>
          </p:cNvPr>
          <p:cNvGrpSpPr/>
          <p:nvPr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53E2499-F978-4E01-86C9-1D087E586B53}"/>
                </a:ext>
              </a:extLst>
            </p:cNvPr>
            <p:cNvSpPr/>
            <p:nvPr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9" name="Graphic 28">
              <a:extLst>
                <a:ext uri="{FF2B5EF4-FFF2-40B4-BE49-F238E27FC236}">
                  <a16:creationId xmlns:a16="http://schemas.microsoft.com/office/drawing/2014/main" id="{F24C7791-83CB-425B-A392-60C4676C8977}"/>
                </a:ext>
              </a:extLst>
            </p:cNvPr>
            <p:cNvPicPr>
              <a:picLocks noChangeAspect="1"/>
            </p:cNvPicPr>
            <p:nvPr/>
          </p:nvPicPr>
          <p:blipFill>
            <a:blip r:embed="rId55">
              <a:extLst>
                <a:ext uri="{96DAC541-7B7A-43D3-8B79-37D633B846F1}">
                  <asvg:svgBlip xmlns:asvg="http://schemas.microsoft.com/office/drawing/2016/SVG/main" r:embed="rId56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74664AB-B457-4A4B-8D7F-46B20E66F28D}"/>
                </a:ext>
              </a:extLst>
            </p:cNvPr>
            <p:cNvCxnSpPr>
              <a:cxnSpLocks/>
            </p:cNvCxnSpPr>
            <p:nvPr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DB490B93-C18D-4D67-8A52-86F2EF210033}"/>
                </a:ext>
              </a:extLst>
            </p:cNvPr>
            <p:cNvCxnSpPr>
              <a:cxnSpLocks/>
            </p:cNvCxnSpPr>
            <p:nvPr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EE57A-77BE-438D-9286-6127CD6E56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0" y="6157275"/>
            <a:ext cx="9771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BCE5C-2F54-4920-9F7A-D0ABAFE3C9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6320" y="6157275"/>
            <a:ext cx="7741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NHTP - MFP Business Process Presentation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37B5FA36-E07C-467A-96D0-EB674B669A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47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0" r:id="rId20"/>
    <p:sldLayoutId id="2147483671" r:id="rId21"/>
    <p:sldLayoutId id="2147483672" r:id="rId22"/>
    <p:sldLayoutId id="2147483673" r:id="rId23"/>
    <p:sldLayoutId id="2147483674" r:id="rId24"/>
    <p:sldLayoutId id="2147483675" r:id="rId25"/>
    <p:sldLayoutId id="2147483676" r:id="rId26"/>
    <p:sldLayoutId id="2147483677" r:id="rId27"/>
    <p:sldLayoutId id="2147483678" r:id="rId28"/>
    <p:sldLayoutId id="2147483679" r:id="rId29"/>
    <p:sldLayoutId id="2147483680" r:id="rId30"/>
    <p:sldLayoutId id="2147483681" r:id="rId31"/>
    <p:sldLayoutId id="2147483682" r:id="rId32"/>
    <p:sldLayoutId id="2147483683" r:id="rId33"/>
    <p:sldLayoutId id="2147483684" r:id="rId34"/>
    <p:sldLayoutId id="2147483685" r:id="rId35"/>
    <p:sldLayoutId id="2147483686" r:id="rId36"/>
    <p:sldLayoutId id="2147483687" r:id="rId37"/>
    <p:sldLayoutId id="2147483688" r:id="rId38"/>
    <p:sldLayoutId id="2147483689" r:id="rId39"/>
    <p:sldLayoutId id="2147483690" r:id="rId40"/>
    <p:sldLayoutId id="2147483691" r:id="rId41"/>
    <p:sldLayoutId id="2147483692" r:id="rId42"/>
    <p:sldLayoutId id="2147483693" r:id="rId43"/>
    <p:sldLayoutId id="2147483694" r:id="rId44"/>
    <p:sldLayoutId id="2147483695" r:id="rId45"/>
    <p:sldLayoutId id="2147483696" r:id="rId46"/>
    <p:sldLayoutId id="2147483697" r:id="rId47"/>
    <p:sldLayoutId id="2147483698" r:id="rId48"/>
    <p:sldLayoutId id="2147483699" r:id="rId49"/>
    <p:sldLayoutId id="2147483700" r:id="rId50"/>
    <p:sldLayoutId id="2147483701" r:id="rId51"/>
    <p:sldLayoutId id="2147483702" r:id="rId52"/>
    <p:sldLayoutId id="2147483703" r:id="rId5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3000"/>
        </a:lnSpc>
        <a:spcBef>
          <a:spcPts val="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3000"/>
        </a:lnSpc>
        <a:spcBef>
          <a:spcPts val="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3000"/>
        </a:lnSpc>
        <a:spcBef>
          <a:spcPts val="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3000"/>
        </a:lnSpc>
        <a:spcBef>
          <a:spcPts val="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3000"/>
        </a:lnSpc>
        <a:spcBef>
          <a:spcPts val="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2">
          <p15:clr>
            <a:srgbClr val="F26B43"/>
          </p15:clr>
        </p15:guide>
        <p15:guide id="2" pos="7488">
          <p15:clr>
            <a:srgbClr val="F26B43"/>
          </p15:clr>
        </p15:guide>
        <p15:guide id="3" orient="horz" pos="4128">
          <p15:clr>
            <a:srgbClr val="F26B43"/>
          </p15:clr>
        </p15:guide>
        <p15:guide id="4" orient="horz" pos="19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OHHS.OCP@ohhs.ri.gov" TargetMode="External"/><Relationship Id="rId2" Type="http://schemas.openxmlformats.org/officeDocument/2006/relationships/hyperlink" Target="mailto:DHS.LTSS@dhs.ri.gov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0F1A3-B811-40A7-AA66-491243EEB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28252"/>
            <a:ext cx="11582400" cy="701731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Home Care Provider Referral Portal – Summary</a:t>
            </a:r>
            <a:br>
              <a:rPr lang="en-US" sz="4000" dirty="0"/>
            </a:br>
            <a:r>
              <a:rPr lang="en-US" sz="1300" dirty="0">
                <a:solidFill>
                  <a:srgbClr val="656666"/>
                </a:solidFill>
                <a:latin typeface="+mn-lt"/>
              </a:rPr>
              <a:t>NOTE:  Data does not include referrals for the </a:t>
            </a:r>
            <a:r>
              <a:rPr lang="en-US" sz="1300" dirty="0" err="1">
                <a:solidFill>
                  <a:srgbClr val="656666"/>
                </a:solidFill>
                <a:latin typeface="+mn-lt"/>
              </a:rPr>
              <a:t>OHA@Home</a:t>
            </a:r>
            <a:r>
              <a:rPr lang="en-US" sz="1300" dirty="0">
                <a:solidFill>
                  <a:srgbClr val="656666"/>
                </a:solidFill>
                <a:latin typeface="+mn-lt"/>
              </a:rPr>
              <a:t> Cost Share program or managed care.</a:t>
            </a:r>
            <a:br>
              <a:rPr lang="en-US" sz="1600" dirty="0">
                <a:solidFill>
                  <a:srgbClr val="656666"/>
                </a:solidFill>
              </a:rPr>
            </a:br>
            <a:br>
              <a:rPr lang="en-US" sz="4000" dirty="0"/>
            </a:br>
            <a:br>
              <a:rPr lang="en-US" sz="4000" dirty="0"/>
            </a:br>
            <a:endParaRPr lang="en-US" sz="4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E75FA-DA66-431B-A683-31DF5321C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F84B-C6E0-4237-8292-AD6332EF7C1F}" type="slidenum">
              <a:rPr lang="en-US" smtClean="0"/>
              <a:t>1</a:t>
            </a:fld>
            <a:endParaRPr lang="en-US" dirty="0"/>
          </a:p>
        </p:txBody>
      </p:sp>
      <p:graphicFrame>
        <p:nvGraphicFramePr>
          <p:cNvPr id="10" name="Table 14">
            <a:extLst>
              <a:ext uri="{FF2B5EF4-FFF2-40B4-BE49-F238E27FC236}">
                <a16:creationId xmlns:a16="http://schemas.microsoft.com/office/drawing/2014/main" id="{70FBF3B8-7AF4-4D13-8731-078A793FD2C4}"/>
              </a:ext>
            </a:extLst>
          </p:cNvPr>
          <p:cNvGraphicFramePr>
            <a:graphicFrameLocks noGrp="1"/>
          </p:cNvGraphicFramePr>
          <p:nvPr/>
        </p:nvGraphicFramePr>
        <p:xfrm>
          <a:off x="381528" y="4415883"/>
          <a:ext cx="2462033" cy="80926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99579">
                  <a:extLst>
                    <a:ext uri="{9D8B030D-6E8A-4147-A177-3AD203B41FA5}">
                      <a16:colId xmlns:a16="http://schemas.microsoft.com/office/drawing/2014/main" val="2476022434"/>
                    </a:ext>
                  </a:extLst>
                </a:gridCol>
                <a:gridCol w="662454">
                  <a:extLst>
                    <a:ext uri="{9D8B030D-6E8A-4147-A177-3AD203B41FA5}">
                      <a16:colId xmlns:a16="http://schemas.microsoft.com/office/drawing/2014/main" val="1014987367"/>
                    </a:ext>
                  </a:extLst>
                </a:gridCol>
              </a:tblGrid>
              <a:tr h="80926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Percent of Total Referrals Processed </a:t>
                      </a: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(within past six months)</a:t>
                      </a:r>
                      <a:endParaRPr lang="en-US" sz="1200" b="0" i="1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68%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063771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98EDB1A-CDEA-4459-B338-632D0E17E7A3}"/>
              </a:ext>
            </a:extLst>
          </p:cNvPr>
          <p:cNvGraphicFramePr>
            <a:graphicFrameLocks noGrp="1"/>
          </p:cNvGraphicFramePr>
          <p:nvPr/>
        </p:nvGraphicFramePr>
        <p:xfrm>
          <a:off x="381527" y="1358142"/>
          <a:ext cx="2462034" cy="2243192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462034">
                  <a:extLst>
                    <a:ext uri="{9D8B030D-6E8A-4147-A177-3AD203B41FA5}">
                      <a16:colId xmlns:a16="http://schemas.microsoft.com/office/drawing/2014/main" val="936332196"/>
                    </a:ext>
                  </a:extLst>
                </a:gridCol>
              </a:tblGrid>
              <a:tr h="3228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April 25, 2025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291611"/>
                  </a:ext>
                </a:extLst>
              </a:tr>
              <a:tr h="348529">
                <a:tc>
                  <a:txBody>
                    <a:bodyPr/>
                    <a:lstStyle/>
                    <a:p>
                      <a:pPr marL="11112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492 Total Referrals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2048606"/>
                  </a:ext>
                </a:extLst>
              </a:tr>
              <a:tr h="373859">
                <a:tc>
                  <a:txBody>
                    <a:bodyPr/>
                    <a:lstStyle/>
                    <a:p>
                      <a:pPr marL="346075" marR="0" lvl="0" indent="-1666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72 Available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173401"/>
                  </a:ext>
                </a:extLst>
              </a:tr>
              <a:tr h="373858">
                <a:tc>
                  <a:txBody>
                    <a:bodyPr/>
                    <a:lstStyle/>
                    <a:p>
                      <a:pPr marL="346075" marR="0" lvl="0" indent="-1666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83 Selected 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(for review by provider)</a:t>
                      </a:r>
                      <a:endParaRPr kumimoji="0" lang="en-US" sz="12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85250"/>
                  </a:ext>
                </a:extLst>
              </a:tr>
              <a:tr h="710273">
                <a:tc>
                  <a:txBody>
                    <a:bodyPr/>
                    <a:lstStyle/>
                    <a:p>
                      <a:pPr marL="346075" marR="0" lvl="0" indent="-1666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solidFill>
                            <a:prstClr val="black"/>
                          </a:solidFill>
                          <a:latin typeface="+mn-lt"/>
                        </a:rPr>
                        <a:t>337 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Processed </a:t>
                      </a: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(with service authorized in the past six months)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56666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860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4A5C4F5-2198-4D15-9199-7CB8EF384779}"/>
              </a:ext>
            </a:extLst>
          </p:cNvPr>
          <p:cNvSpPr txBox="1"/>
          <p:nvPr/>
        </p:nvSpPr>
        <p:spPr>
          <a:xfrm>
            <a:off x="4394831" y="5099497"/>
            <a:ext cx="6530782" cy="90556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23000"/>
              </a:lnSpc>
            </a:pPr>
            <a:r>
              <a:rPr lang="en-US" sz="1100" u="sng" dirty="0">
                <a:solidFill>
                  <a:schemeClr val="accent2"/>
                </a:solidFill>
              </a:rPr>
              <a:t>Referrals Entered (red bar)</a:t>
            </a:r>
            <a:r>
              <a:rPr lang="en-US" sz="1100" dirty="0">
                <a:solidFill>
                  <a:schemeClr val="accent2"/>
                </a:solidFill>
              </a:rPr>
              <a:t>:  Referrals entered during the week by case managers requesting service</a:t>
            </a:r>
          </a:p>
          <a:p>
            <a:pPr algn="l">
              <a:lnSpc>
                <a:spcPct val="123000"/>
              </a:lnSpc>
            </a:pPr>
            <a:r>
              <a:rPr lang="en-US" sz="1100" u="sng" dirty="0">
                <a:solidFill>
                  <a:schemeClr val="accent2"/>
                </a:solidFill>
              </a:rPr>
              <a:t>Total Referrals Processed (blue bar)</a:t>
            </a:r>
            <a:r>
              <a:rPr lang="en-US" sz="1100" dirty="0">
                <a:solidFill>
                  <a:schemeClr val="accent2"/>
                </a:solidFill>
              </a:rPr>
              <a:t>:  Referrals accepted for service by providers, during the week</a:t>
            </a:r>
          </a:p>
          <a:p>
            <a:pPr algn="l">
              <a:lnSpc>
                <a:spcPct val="123000"/>
              </a:lnSpc>
            </a:pPr>
            <a:r>
              <a:rPr lang="en-US" sz="1100" u="sng" dirty="0">
                <a:solidFill>
                  <a:schemeClr val="accent2"/>
                </a:solidFill>
              </a:rPr>
              <a:t>Repeat Referral (pink bar with shield shaped number)</a:t>
            </a:r>
            <a:r>
              <a:rPr lang="en-US" sz="1100" dirty="0">
                <a:solidFill>
                  <a:schemeClr val="accent2"/>
                </a:solidFill>
              </a:rPr>
              <a:t>:  Referrals previously accepted with service initiated; service ended; case managers re-entered onto referral portal during week seeking service again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F41EDE28-3D19-48E7-8FAF-ED3542A8849D}"/>
              </a:ext>
            </a:extLst>
          </p:cNvPr>
          <p:cNvSpPr txBox="1">
            <a:spLocks/>
          </p:cNvSpPr>
          <p:nvPr/>
        </p:nvSpPr>
        <p:spPr>
          <a:xfrm>
            <a:off x="381527" y="6147925"/>
            <a:ext cx="7741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Home Care Provider Referral Portal Update 4/18/2025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236E728-A9EC-439C-9DDA-88DED33B8B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7050686"/>
              </p:ext>
            </p:extLst>
          </p:nvPr>
        </p:nvGraphicFramePr>
        <p:xfrm>
          <a:off x="4072070" y="1231873"/>
          <a:ext cx="7176303" cy="3588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6526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0F1A3-B811-40A7-AA66-491243EEB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Home Care Provider Referral Portal – Available Referrals</a:t>
            </a:r>
            <a:br>
              <a:rPr lang="en-US" sz="4000" dirty="0"/>
            </a:br>
            <a:r>
              <a:rPr lang="en-US" sz="1300" dirty="0">
                <a:solidFill>
                  <a:srgbClr val="656666"/>
                </a:solidFill>
                <a:latin typeface="+mn-lt"/>
              </a:rPr>
              <a:t>NOTE:  Data does not include referrals for the </a:t>
            </a:r>
            <a:r>
              <a:rPr lang="en-US" sz="1300" dirty="0" err="1">
                <a:solidFill>
                  <a:srgbClr val="656666"/>
                </a:solidFill>
                <a:latin typeface="+mn-lt"/>
              </a:rPr>
              <a:t>OHA@Home</a:t>
            </a:r>
            <a:r>
              <a:rPr lang="en-US" sz="1300" dirty="0">
                <a:solidFill>
                  <a:srgbClr val="656666"/>
                </a:solidFill>
                <a:latin typeface="+mn-lt"/>
              </a:rPr>
              <a:t> Cost Share program or managed care.</a:t>
            </a:r>
            <a:br>
              <a:rPr lang="en-US" sz="1300" dirty="0">
                <a:solidFill>
                  <a:srgbClr val="656666"/>
                </a:solidFill>
                <a:latin typeface="+mn-lt"/>
              </a:rPr>
            </a:br>
            <a:endParaRPr lang="en-US" sz="1300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E75FA-DA66-431B-A683-31DF5321C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F84B-C6E0-4237-8292-AD6332EF7C1F}" type="slidenum">
              <a:rPr lang="en-US" smtClean="0"/>
              <a:t>2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8E1B3E-EBF1-4806-AE1C-7626B4173466}"/>
              </a:ext>
            </a:extLst>
          </p:cNvPr>
          <p:cNvSpPr txBox="1"/>
          <p:nvPr/>
        </p:nvSpPr>
        <p:spPr>
          <a:xfrm>
            <a:off x="3220452" y="1024328"/>
            <a:ext cx="5751095" cy="401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chemeClr val="accent2"/>
                </a:solidFill>
              </a:rPr>
              <a:t>156 individuals waiting for total of 4,024 hours of service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81E1837E-51D6-417B-8576-3E31E99D39BD}"/>
              </a:ext>
            </a:extLst>
          </p:cNvPr>
          <p:cNvSpPr txBox="1">
            <a:spLocks/>
          </p:cNvSpPr>
          <p:nvPr/>
        </p:nvSpPr>
        <p:spPr>
          <a:xfrm>
            <a:off x="459754" y="6157274"/>
            <a:ext cx="7741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Home Care Provider Referral Portal Update 4/18/2025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9F87CEA-43C8-4120-9855-36DCB3B95E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6544982"/>
              </p:ext>
            </p:extLst>
          </p:nvPr>
        </p:nvGraphicFramePr>
        <p:xfrm>
          <a:off x="304800" y="1575074"/>
          <a:ext cx="11501377" cy="4385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79628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0F1A3-B811-40A7-AA66-491243EEB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Home Care Provider Referral Portal – Aging of Referrals</a:t>
            </a:r>
            <a:br>
              <a:rPr lang="en-US" sz="4000" dirty="0"/>
            </a:br>
            <a:r>
              <a:rPr lang="en-US" sz="1300" dirty="0">
                <a:solidFill>
                  <a:srgbClr val="656666"/>
                </a:solidFill>
                <a:latin typeface="+mn-lt"/>
              </a:rPr>
              <a:t>NOTE:  Data does not include referrals for the </a:t>
            </a:r>
            <a:r>
              <a:rPr lang="en-US" sz="1300" dirty="0" err="1">
                <a:solidFill>
                  <a:srgbClr val="656666"/>
                </a:solidFill>
                <a:latin typeface="+mn-lt"/>
              </a:rPr>
              <a:t>OHA@Home</a:t>
            </a:r>
            <a:r>
              <a:rPr lang="en-US" sz="1300" dirty="0">
                <a:solidFill>
                  <a:srgbClr val="656666"/>
                </a:solidFill>
                <a:latin typeface="+mn-lt"/>
              </a:rPr>
              <a:t> Cost Share program or managed care.</a:t>
            </a:r>
            <a:br>
              <a:rPr lang="en-US" sz="1300" dirty="0">
                <a:solidFill>
                  <a:srgbClr val="656666"/>
                </a:solidFill>
                <a:latin typeface="+mn-lt"/>
              </a:rPr>
            </a:br>
            <a:endParaRPr lang="en-US" sz="1300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E75FA-DA66-431B-A683-31DF5321C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F84B-C6E0-4237-8292-AD6332EF7C1F}" type="slidenum">
              <a:rPr lang="en-US" smtClean="0"/>
              <a:t>3</a:t>
            </a:fld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8FDEB90-D31C-4073-A86C-B8591F132D03}"/>
              </a:ext>
            </a:extLst>
          </p:cNvPr>
          <p:cNvSpPr txBox="1"/>
          <p:nvPr/>
        </p:nvSpPr>
        <p:spPr>
          <a:xfrm>
            <a:off x="1880838" y="5170404"/>
            <a:ext cx="2442117" cy="752257"/>
          </a:xfrm>
          <a:prstGeom prst="rect">
            <a:avLst/>
          </a:prstGeom>
          <a:noFill/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66688" indent="-166688"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85% of individuals referred have been waiting over two months for service.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F1A199-F4BB-40B6-8536-F7F716D6B666}"/>
              </a:ext>
            </a:extLst>
          </p:cNvPr>
          <p:cNvSpPr txBox="1"/>
          <p:nvPr/>
        </p:nvSpPr>
        <p:spPr>
          <a:xfrm>
            <a:off x="2185661" y="976997"/>
            <a:ext cx="7820678" cy="36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>
                <a:solidFill>
                  <a:schemeClr val="accent2"/>
                </a:solidFill>
              </a:rPr>
              <a:t>Case managers assign referrals an urgency level of 2 days, 5 days, or 14 days to be filled.</a:t>
            </a:r>
          </a:p>
        </p:txBody>
      </p:sp>
      <p:sp>
        <p:nvSpPr>
          <p:cNvPr id="17" name="Footer Placeholder 3">
            <a:extLst>
              <a:ext uri="{FF2B5EF4-FFF2-40B4-BE49-F238E27FC236}">
                <a16:creationId xmlns:a16="http://schemas.microsoft.com/office/drawing/2014/main" id="{55C7EB74-7441-471A-A42C-5BDF5CA88125}"/>
              </a:ext>
            </a:extLst>
          </p:cNvPr>
          <p:cNvSpPr txBox="1">
            <a:spLocks/>
          </p:cNvSpPr>
          <p:nvPr/>
        </p:nvSpPr>
        <p:spPr>
          <a:xfrm>
            <a:off x="452035" y="6152419"/>
            <a:ext cx="7741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Home Care Provider Referral Portal Update 4/18/2025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98415CF-2777-48C0-9F1C-E25A644182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9920794"/>
              </p:ext>
            </p:extLst>
          </p:nvPr>
        </p:nvGraphicFramePr>
        <p:xfrm>
          <a:off x="304801" y="1708777"/>
          <a:ext cx="5553306" cy="3349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AB076F9-1CCE-442A-8114-3F5A1F9383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9408845"/>
              </p:ext>
            </p:extLst>
          </p:nvPr>
        </p:nvGraphicFramePr>
        <p:xfrm>
          <a:off x="6333893" y="1708777"/>
          <a:ext cx="5553306" cy="4172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43430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622E9-ADB2-4BFE-AFB0-2B5773646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-51651"/>
            <a:ext cx="11582400" cy="920867"/>
          </a:xfrm>
        </p:spPr>
        <p:txBody>
          <a:bodyPr>
            <a:noAutofit/>
          </a:bodyPr>
          <a:lstStyle/>
          <a:p>
            <a:r>
              <a:rPr lang="en-US" sz="3600" dirty="0"/>
              <a:t>Home Care Provider Referral Portal </a:t>
            </a:r>
            <a:r>
              <a:rPr lang="en-US" sz="3800" dirty="0"/>
              <a:t>– </a:t>
            </a:r>
            <a:r>
              <a:rPr lang="en-US" sz="2800" dirty="0"/>
              <a:t>Referrals Available and Processed By Zip Code                 </a:t>
            </a:r>
            <a:r>
              <a:rPr lang="en-US" sz="1200" dirty="0">
                <a:solidFill>
                  <a:srgbClr val="656666"/>
                </a:solidFill>
                <a:latin typeface="+mn-lt"/>
              </a:rPr>
              <a:t>NOTE:  Data does not include referrals for the </a:t>
            </a:r>
            <a:r>
              <a:rPr lang="en-US" sz="1200" dirty="0" err="1">
                <a:solidFill>
                  <a:srgbClr val="656666"/>
                </a:solidFill>
                <a:latin typeface="+mn-lt"/>
              </a:rPr>
              <a:t>OHA@Home</a:t>
            </a:r>
            <a:r>
              <a:rPr lang="en-US" sz="1200" dirty="0">
                <a:solidFill>
                  <a:srgbClr val="656666"/>
                </a:solidFill>
                <a:latin typeface="+mn-lt"/>
              </a:rPr>
              <a:t> Cost Share program or managed care.</a:t>
            </a:r>
            <a:br>
              <a:rPr lang="en-US" sz="1200" dirty="0">
                <a:solidFill>
                  <a:srgbClr val="656666"/>
                </a:solidFill>
                <a:latin typeface="+mn-lt"/>
              </a:rPr>
            </a:br>
            <a:endParaRPr lang="en-US" sz="1200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5E7E4-D925-4043-A27C-FB70232C1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F84B-C6E0-4237-8292-AD6332EF7C1F}" type="slidenum">
              <a:rPr lang="en-US" smtClean="0"/>
              <a:t>4</a:t>
            </a:fld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0636245-9754-4C91-A152-2F23719DC21D}"/>
              </a:ext>
            </a:extLst>
          </p:cNvPr>
          <p:cNvSpPr txBox="1"/>
          <p:nvPr/>
        </p:nvSpPr>
        <p:spPr>
          <a:xfrm>
            <a:off x="127545" y="6494947"/>
            <a:ext cx="115824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1050" i="1" dirty="0"/>
              <a:t>The red shaded columns show numbers of referrals currently available out of the total entered into the referral portal since its 3/2021 inception.  The blue shaded column shows number of referrals processed in the past six months.  No referrals have been received in postal code areas that are not listed. </a:t>
            </a:r>
          </a:p>
        </p:txBody>
      </p:sp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5159C7CF-1BC8-42D6-9C2E-3828086CC1D7}"/>
              </a:ext>
            </a:extLst>
          </p:cNvPr>
          <p:cNvSpPr txBox="1">
            <a:spLocks/>
          </p:cNvSpPr>
          <p:nvPr/>
        </p:nvSpPr>
        <p:spPr>
          <a:xfrm>
            <a:off x="459754" y="6157274"/>
            <a:ext cx="7741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Home Care Provider Referral Portal Update 4/18/2025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98C0FE3-1B7B-6CC4-A8DA-5DF473E3C1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843777"/>
              </p:ext>
            </p:extLst>
          </p:nvPr>
        </p:nvGraphicFramePr>
        <p:xfrm>
          <a:off x="304800" y="1099593"/>
          <a:ext cx="5679311" cy="4984890"/>
        </p:xfrm>
        <a:graphic>
          <a:graphicData uri="http://schemas.openxmlformats.org/drawingml/2006/table">
            <a:tbl>
              <a:tblPr/>
              <a:tblGrid>
                <a:gridCol w="760071">
                  <a:extLst>
                    <a:ext uri="{9D8B030D-6E8A-4147-A177-3AD203B41FA5}">
                      <a16:colId xmlns:a16="http://schemas.microsoft.com/office/drawing/2014/main" val="1352533310"/>
                    </a:ext>
                  </a:extLst>
                </a:gridCol>
                <a:gridCol w="2569580">
                  <a:extLst>
                    <a:ext uri="{9D8B030D-6E8A-4147-A177-3AD203B41FA5}">
                      <a16:colId xmlns:a16="http://schemas.microsoft.com/office/drawing/2014/main" val="2144024579"/>
                    </a:ext>
                  </a:extLst>
                </a:gridCol>
                <a:gridCol w="1134319">
                  <a:extLst>
                    <a:ext uri="{9D8B030D-6E8A-4147-A177-3AD203B41FA5}">
                      <a16:colId xmlns:a16="http://schemas.microsoft.com/office/drawing/2014/main" val="440630081"/>
                    </a:ext>
                  </a:extLst>
                </a:gridCol>
                <a:gridCol w="1215341">
                  <a:extLst>
                    <a:ext uri="{9D8B030D-6E8A-4147-A177-3AD203B41FA5}">
                      <a16:colId xmlns:a16="http://schemas.microsoft.com/office/drawing/2014/main" val="3784659830"/>
                    </a:ext>
                  </a:extLst>
                </a:gridCol>
              </a:tblGrid>
              <a:tr h="2131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Postal Code</a:t>
                      </a:r>
                    </a:p>
                  </a:txBody>
                  <a:tcPr marL="3322" marR="3322" marT="3322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Region Name</a:t>
                      </a:r>
                    </a:p>
                  </a:txBody>
                  <a:tcPr marL="3322" marR="3322" marT="3322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Available/Selected</a:t>
                      </a:r>
                    </a:p>
                  </a:txBody>
                  <a:tcPr marL="3322" marR="3322" marT="3322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Processed</a:t>
                      </a:r>
                    </a:p>
                  </a:txBody>
                  <a:tcPr marL="3322" marR="3322" marT="3322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4895509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02806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Barrington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DF2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8471630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02809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Bristol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7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5720767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02813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Charlestown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7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9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32435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02814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Chepachet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0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9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4204007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02816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Coventry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9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DC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168872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02817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West Greenwich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754989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02818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East Greenwich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F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1793336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02825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Foster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7295546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02828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Greenville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E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606181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02830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Harrisville/Burrillville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9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052294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02831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Hope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679142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02832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Hope Valley, Richmond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7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B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645071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02835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Jamestown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06883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02840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Newport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95237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02852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North Kingstown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9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748527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02859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Pascoag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9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866002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02860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Pawtucket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3AD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024001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02861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Pawtucket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507378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02863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Central Falls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7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DE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5290151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02864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Cumberland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4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8995609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02865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Lincoln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F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557750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02871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Portsmouth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E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2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6265155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02878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Tiverton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9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2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414562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02879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Wakefield/Narragansett/S Kingstown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A8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2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1814543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02882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Narragansett/Point Judith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7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F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0805309"/>
                  </a:ext>
                </a:extLst>
              </a:tr>
              <a:tr h="183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02885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Warren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84912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7522499-B974-3048-369A-447E3258B6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165877"/>
              </p:ext>
            </p:extLst>
          </p:nvPr>
        </p:nvGraphicFramePr>
        <p:xfrm>
          <a:off x="6207888" y="1099594"/>
          <a:ext cx="5679310" cy="4942385"/>
        </p:xfrm>
        <a:graphic>
          <a:graphicData uri="http://schemas.openxmlformats.org/drawingml/2006/table">
            <a:tbl>
              <a:tblPr/>
              <a:tblGrid>
                <a:gridCol w="771646">
                  <a:extLst>
                    <a:ext uri="{9D8B030D-6E8A-4147-A177-3AD203B41FA5}">
                      <a16:colId xmlns:a16="http://schemas.microsoft.com/office/drawing/2014/main" val="1352533310"/>
                    </a:ext>
                  </a:extLst>
                </a:gridCol>
                <a:gridCol w="2419109">
                  <a:extLst>
                    <a:ext uri="{9D8B030D-6E8A-4147-A177-3AD203B41FA5}">
                      <a16:colId xmlns:a16="http://schemas.microsoft.com/office/drawing/2014/main" val="2144024579"/>
                    </a:ext>
                  </a:extLst>
                </a:gridCol>
                <a:gridCol w="1250066">
                  <a:extLst>
                    <a:ext uri="{9D8B030D-6E8A-4147-A177-3AD203B41FA5}">
                      <a16:colId xmlns:a16="http://schemas.microsoft.com/office/drawing/2014/main" val="440630081"/>
                    </a:ext>
                  </a:extLst>
                </a:gridCol>
                <a:gridCol w="1238489">
                  <a:extLst>
                    <a:ext uri="{9D8B030D-6E8A-4147-A177-3AD203B41FA5}">
                      <a16:colId xmlns:a16="http://schemas.microsoft.com/office/drawing/2014/main" val="3784659830"/>
                    </a:ext>
                  </a:extLst>
                </a:gridCol>
              </a:tblGrid>
              <a:tr h="1885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Postal Code</a:t>
                      </a:r>
                    </a:p>
                  </a:txBody>
                  <a:tcPr marL="3322" marR="3322" marT="3322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Region Name</a:t>
                      </a:r>
                    </a:p>
                  </a:txBody>
                  <a:tcPr marL="3322" marR="3322" marT="3322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Available/Selected</a:t>
                      </a:r>
                    </a:p>
                  </a:txBody>
                  <a:tcPr marL="3322" marR="3322" marT="3322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Processed</a:t>
                      </a:r>
                    </a:p>
                  </a:txBody>
                  <a:tcPr marL="3322" marR="3322" marT="3322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4895509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02886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Warwick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E7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D0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516610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02888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Warwick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4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2610623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02889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Warwick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9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821444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02891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Westerly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B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7747663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02892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West Kingston/Richmond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9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9202075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02893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West Warwick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9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168564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02895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Woonsocket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9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99C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0076638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02896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North Smithfield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E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2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318064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02898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Wyoming/Richmond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996012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02903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Providence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E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DA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625194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02904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Providence/North Providence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4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E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638589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02905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Providence/Cranston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7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568130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02906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Providence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F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1292148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02907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Providence/Cranston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B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8B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65167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02908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Providence/North Providence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E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3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390193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02909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Providence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E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B8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732131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02910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Cranston/Providence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82144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02911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North Providence/Providence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8954830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02914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East Providence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E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4435656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02915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Riverside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213950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02916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Rumford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E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9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9530342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02917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Smithfield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E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8705642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02919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Johnston/Providence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0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8C5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255074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02920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Cranston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0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DA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087667"/>
                  </a:ext>
                </a:extLst>
              </a:tr>
              <a:tr h="1901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02921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Cranston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322" marR="3322" marT="3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1828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9641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8D014-3CB0-406F-B707-51B1B6EB9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80734"/>
            <a:ext cx="6312568" cy="729347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Home Care Provider Referral Portal</a:t>
            </a:r>
            <a:br>
              <a:rPr lang="en-US" sz="3100" dirty="0"/>
            </a:br>
            <a:r>
              <a:rPr lang="en-US" sz="1300" dirty="0">
                <a:solidFill>
                  <a:srgbClr val="656666"/>
                </a:solidFill>
                <a:latin typeface="+mn-lt"/>
              </a:rPr>
              <a:t>NOTE:  Data does not include referrals for the </a:t>
            </a:r>
            <a:r>
              <a:rPr lang="en-US" sz="1300" dirty="0" err="1">
                <a:solidFill>
                  <a:srgbClr val="656666"/>
                </a:solidFill>
                <a:latin typeface="+mn-lt"/>
              </a:rPr>
              <a:t>OHA@Home</a:t>
            </a:r>
            <a:r>
              <a:rPr lang="en-US" sz="1300" dirty="0">
                <a:solidFill>
                  <a:srgbClr val="656666"/>
                </a:solidFill>
                <a:latin typeface="+mn-lt"/>
              </a:rPr>
              <a:t> Cost Share program or managed care.</a:t>
            </a:r>
            <a:br>
              <a:rPr lang="en-US" sz="1300" dirty="0">
                <a:solidFill>
                  <a:srgbClr val="656666"/>
                </a:solidFill>
                <a:latin typeface="+mn-lt"/>
              </a:rPr>
            </a:br>
            <a:endParaRPr lang="en-US" sz="1300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950FD-A5D8-4433-81C0-EDA6CF969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F84B-C6E0-4237-8292-AD6332EF7C1F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AFD1C20-AE4D-48F4-80CB-DAD8D53DA3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314303"/>
              </p:ext>
            </p:extLst>
          </p:nvPr>
        </p:nvGraphicFramePr>
        <p:xfrm>
          <a:off x="304800" y="1383656"/>
          <a:ext cx="5583044" cy="4211709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2334384">
                  <a:extLst>
                    <a:ext uri="{9D8B030D-6E8A-4147-A177-3AD203B41FA5}">
                      <a16:colId xmlns:a16="http://schemas.microsoft.com/office/drawing/2014/main" val="749757488"/>
                    </a:ext>
                  </a:extLst>
                </a:gridCol>
                <a:gridCol w="1079147">
                  <a:extLst>
                    <a:ext uri="{9D8B030D-6E8A-4147-A177-3AD203B41FA5}">
                      <a16:colId xmlns:a16="http://schemas.microsoft.com/office/drawing/2014/main" val="245549806"/>
                    </a:ext>
                  </a:extLst>
                </a:gridCol>
                <a:gridCol w="1079147">
                  <a:extLst>
                    <a:ext uri="{9D8B030D-6E8A-4147-A177-3AD203B41FA5}">
                      <a16:colId xmlns:a16="http://schemas.microsoft.com/office/drawing/2014/main" val="537145425"/>
                    </a:ext>
                  </a:extLst>
                </a:gridCol>
                <a:gridCol w="1090366">
                  <a:extLst>
                    <a:ext uri="{9D8B030D-6E8A-4147-A177-3AD203B41FA5}">
                      <a16:colId xmlns:a16="http://schemas.microsoft.com/office/drawing/2014/main" val="439378569"/>
                    </a:ext>
                  </a:extLst>
                </a:gridCol>
              </a:tblGrid>
              <a:tr h="12653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FFFF"/>
                          </a:solidFill>
                          <a:effectLst/>
                        </a:rPr>
                        <a:t>Primary Diagnosis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FFFF"/>
                          </a:solidFill>
                          <a:effectLst/>
                        </a:rPr>
                        <a:t>Number Currently Available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FFFF"/>
                          </a:solidFill>
                          <a:effectLst/>
                        </a:rPr>
                        <a:t>Total Number Processed </a:t>
                      </a:r>
                      <a:r>
                        <a:rPr lang="en-US" sz="1200" b="0" u="none" strike="noStrike" dirty="0">
                          <a:solidFill>
                            <a:srgbClr val="FFFFFF"/>
                          </a:solidFill>
                          <a:effectLst/>
                        </a:rPr>
                        <a:t>(within past 6 months)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FFFF"/>
                          </a:solidFill>
                          <a:effectLst/>
                        </a:rPr>
                        <a:t>Percent Processed</a:t>
                      </a:r>
                    </a:p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(within past 6 months)</a:t>
                      </a: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653310"/>
                  </a:ext>
                </a:extLst>
              </a:tr>
              <a:tr h="23374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Behavioral disorders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92%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672190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Cardiovascular disorders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28806996"/>
                  </a:ext>
                </a:extLst>
              </a:tr>
              <a:tr h="2762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Dementia disorders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44%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6970"/>
                  </a:ext>
                </a:extLst>
              </a:tr>
              <a:tr h="2701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Developmental disorders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23623599"/>
                  </a:ext>
                </a:extLst>
              </a:tr>
              <a:tr h="2762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Endocrine disorders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73%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135275"/>
                  </a:ext>
                </a:extLst>
              </a:tr>
              <a:tr h="2497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Muscular/skeletal disorders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07256136"/>
                  </a:ext>
                </a:extLst>
              </a:tr>
              <a:tr h="2762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Neurological disorders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52%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596314"/>
                  </a:ext>
                </a:extLst>
              </a:tr>
              <a:tr h="274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Respiratory disorders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6243628"/>
                  </a:ext>
                </a:extLst>
              </a:tr>
              <a:tr h="3053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Urinary/reproductive disorders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63%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746655"/>
                  </a:ext>
                </a:extLst>
              </a:tr>
              <a:tr h="2348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Unknown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65339755"/>
                  </a:ext>
                </a:extLst>
              </a:tr>
              <a:tr h="2762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Grand 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155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337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68%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0400537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EF48A322-5242-4862-9DB9-384218A0E5CA}"/>
              </a:ext>
            </a:extLst>
          </p:cNvPr>
          <p:cNvSpPr txBox="1"/>
          <p:nvPr/>
        </p:nvSpPr>
        <p:spPr>
          <a:xfrm>
            <a:off x="304800" y="1016953"/>
            <a:ext cx="5661102" cy="36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b="1" dirty="0">
                <a:solidFill>
                  <a:schemeClr val="accent2"/>
                </a:solidFill>
              </a:rPr>
              <a:t>Referrals Available and Processed Based on Primary Diagnosis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46E3325-DAC1-4F18-89F0-228EDC08936D}"/>
              </a:ext>
            </a:extLst>
          </p:cNvPr>
          <p:cNvSpPr txBox="1"/>
          <p:nvPr/>
        </p:nvSpPr>
        <p:spPr>
          <a:xfrm>
            <a:off x="6755953" y="128217"/>
            <a:ext cx="4847063" cy="332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solidFill>
                  <a:schemeClr val="accent2"/>
                </a:solidFill>
              </a:rPr>
              <a:t>Referrals Available and Processed Based on Hours Requested</a:t>
            </a:r>
          </a:p>
        </p:txBody>
      </p:sp>
      <p:graphicFrame>
        <p:nvGraphicFramePr>
          <p:cNvPr id="18" name="Table 14">
            <a:extLst>
              <a:ext uri="{FF2B5EF4-FFF2-40B4-BE49-F238E27FC236}">
                <a16:creationId xmlns:a16="http://schemas.microsoft.com/office/drawing/2014/main" id="{9613E14F-B584-404D-A28D-26B4954045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424002"/>
              </p:ext>
            </p:extLst>
          </p:nvPr>
        </p:nvGraphicFramePr>
        <p:xfrm>
          <a:off x="6471777" y="412950"/>
          <a:ext cx="5415415" cy="2399493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612270">
                  <a:extLst>
                    <a:ext uri="{9D8B030D-6E8A-4147-A177-3AD203B41FA5}">
                      <a16:colId xmlns:a16="http://schemas.microsoft.com/office/drawing/2014/main" val="1565799229"/>
                    </a:ext>
                  </a:extLst>
                </a:gridCol>
                <a:gridCol w="1316483">
                  <a:extLst>
                    <a:ext uri="{9D8B030D-6E8A-4147-A177-3AD203B41FA5}">
                      <a16:colId xmlns:a16="http://schemas.microsoft.com/office/drawing/2014/main" val="2525274532"/>
                    </a:ext>
                  </a:extLst>
                </a:gridCol>
                <a:gridCol w="1249841">
                  <a:extLst>
                    <a:ext uri="{9D8B030D-6E8A-4147-A177-3AD203B41FA5}">
                      <a16:colId xmlns:a16="http://schemas.microsoft.com/office/drawing/2014/main" val="2764948644"/>
                    </a:ext>
                  </a:extLst>
                </a:gridCol>
                <a:gridCol w="1236821">
                  <a:extLst>
                    <a:ext uri="{9D8B030D-6E8A-4147-A177-3AD203B41FA5}">
                      <a16:colId xmlns:a16="http://schemas.microsoft.com/office/drawing/2014/main" val="363435837"/>
                    </a:ext>
                  </a:extLst>
                </a:gridCol>
              </a:tblGrid>
              <a:tr h="82789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Hours Per Week Requested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Referrals Currently  Available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Total Processed Referrals </a:t>
                      </a:r>
                      <a:r>
                        <a:rPr lang="en-US" sz="1200" b="0" u="none" strike="noStrike" dirty="0">
                          <a:solidFill>
                            <a:srgbClr val="FFFFFF"/>
                          </a:solidFill>
                          <a:effectLst/>
                        </a:rPr>
                        <a:t>(within past 6 months)</a:t>
                      </a:r>
                      <a:endParaRPr lang="en-US" sz="1200" b="0" dirty="0"/>
                    </a:p>
                    <a:p>
                      <a:pPr algn="ctr"/>
                      <a:r>
                        <a:rPr lang="en-US" sz="1400" dirty="0"/>
                        <a:t>Number        Percent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Percent Processed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044042"/>
                  </a:ext>
                </a:extLst>
              </a:tr>
              <a:tr h="260528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1-10 hours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143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80%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426159"/>
                  </a:ext>
                </a:extLst>
              </a:tr>
              <a:tr h="268246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11-20 hours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19457421"/>
                  </a:ext>
                </a:extLst>
              </a:tr>
              <a:tr h="260706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21-30 hours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58%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367689"/>
                  </a:ext>
                </a:extLst>
              </a:tr>
              <a:tr h="260706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31-40 hours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99856718"/>
                  </a:ext>
                </a:extLst>
              </a:tr>
              <a:tr h="260706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41 hours plus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67%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6609122"/>
                  </a:ext>
                </a:extLst>
              </a:tr>
              <a:tr h="260706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Grand 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2139688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5669635D-2157-47CC-9161-F576A3F622E1}"/>
              </a:ext>
            </a:extLst>
          </p:cNvPr>
          <p:cNvSpPr txBox="1"/>
          <p:nvPr/>
        </p:nvSpPr>
        <p:spPr>
          <a:xfrm>
            <a:off x="7040125" y="2776739"/>
            <a:ext cx="4847066" cy="5974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solidFill>
                  <a:schemeClr val="accent2"/>
                </a:solidFill>
              </a:rPr>
              <a:t>Referrals Available and Processed Based on Consumer Language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2C413F52-F474-479B-B85C-0EA2BC3357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606707"/>
              </p:ext>
            </p:extLst>
          </p:nvPr>
        </p:nvGraphicFramePr>
        <p:xfrm>
          <a:off x="6471777" y="3097176"/>
          <a:ext cx="5415414" cy="2945295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612270">
                  <a:extLst>
                    <a:ext uri="{9D8B030D-6E8A-4147-A177-3AD203B41FA5}">
                      <a16:colId xmlns:a16="http://schemas.microsoft.com/office/drawing/2014/main" val="1565799229"/>
                    </a:ext>
                  </a:extLst>
                </a:gridCol>
                <a:gridCol w="1361036">
                  <a:extLst>
                    <a:ext uri="{9D8B030D-6E8A-4147-A177-3AD203B41FA5}">
                      <a16:colId xmlns:a16="http://schemas.microsoft.com/office/drawing/2014/main" val="2525274532"/>
                    </a:ext>
                  </a:extLst>
                </a:gridCol>
                <a:gridCol w="1205287">
                  <a:extLst>
                    <a:ext uri="{9D8B030D-6E8A-4147-A177-3AD203B41FA5}">
                      <a16:colId xmlns:a16="http://schemas.microsoft.com/office/drawing/2014/main" val="2764948644"/>
                    </a:ext>
                  </a:extLst>
                </a:gridCol>
                <a:gridCol w="1236821">
                  <a:extLst>
                    <a:ext uri="{9D8B030D-6E8A-4147-A177-3AD203B41FA5}">
                      <a16:colId xmlns:a16="http://schemas.microsoft.com/office/drawing/2014/main" val="363435837"/>
                    </a:ext>
                  </a:extLst>
                </a:gridCol>
              </a:tblGrid>
              <a:tr h="66342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Primary Language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Referrals Currently  Available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Total Processed Referrals </a:t>
                      </a:r>
                      <a:r>
                        <a:rPr lang="en-US" sz="1200" b="0" u="none" strike="noStrike" dirty="0">
                          <a:solidFill>
                            <a:srgbClr val="FFFFFF"/>
                          </a:solidFill>
                          <a:effectLst/>
                        </a:rPr>
                        <a:t>(within past 6 months)</a:t>
                      </a:r>
                      <a:endParaRPr lang="en-US" sz="1200" b="0" dirty="0"/>
                    </a:p>
                    <a:p>
                      <a:pPr algn="ctr"/>
                      <a:r>
                        <a:rPr lang="en-US" sz="1400" dirty="0"/>
                        <a:t>Number        Percent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Percent Processed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044042"/>
                  </a:ext>
                </a:extLst>
              </a:tr>
              <a:tr h="202137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English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252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64%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426159"/>
                  </a:ext>
                </a:extLst>
              </a:tr>
              <a:tr h="202137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Spanish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19457421"/>
                  </a:ext>
                </a:extLst>
              </a:tr>
              <a:tr h="202137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Portuguese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64%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367689"/>
                  </a:ext>
                </a:extLst>
              </a:tr>
              <a:tr h="202137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Farsi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602892"/>
                  </a:ext>
                </a:extLst>
              </a:tr>
              <a:tr h="202137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Cambodian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195290"/>
                  </a:ext>
                </a:extLst>
              </a:tr>
              <a:tr h="202137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Russian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9522316"/>
                  </a:ext>
                </a:extLst>
              </a:tr>
              <a:tr h="202137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Mandarin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729723"/>
                  </a:ext>
                </a:extLst>
              </a:tr>
              <a:tr h="202137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Haitian Creole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8296906"/>
                  </a:ext>
                </a:extLst>
              </a:tr>
              <a:tr h="202137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Cantonese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262761"/>
                  </a:ext>
                </a:extLst>
              </a:tr>
              <a:tr h="202137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Laotian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971049"/>
                  </a:ext>
                </a:extLst>
              </a:tr>
              <a:tr h="110896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Grand Total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155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337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68%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2139688"/>
                  </a:ext>
                </a:extLst>
              </a:tr>
            </a:tbl>
          </a:graphicData>
        </a:graphic>
      </p:graphicFrame>
      <p:sp>
        <p:nvSpPr>
          <p:cNvPr id="21" name="Footer Placeholder 3">
            <a:extLst>
              <a:ext uri="{FF2B5EF4-FFF2-40B4-BE49-F238E27FC236}">
                <a16:creationId xmlns:a16="http://schemas.microsoft.com/office/drawing/2014/main" id="{AC2E96A7-721F-49EA-8518-1D3002F4CC0C}"/>
              </a:ext>
            </a:extLst>
          </p:cNvPr>
          <p:cNvSpPr txBox="1">
            <a:spLocks/>
          </p:cNvSpPr>
          <p:nvPr/>
        </p:nvSpPr>
        <p:spPr>
          <a:xfrm>
            <a:off x="459754" y="6157274"/>
            <a:ext cx="7741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Home Care Provider Referral Portal Update 4/18/2025</a:t>
            </a:r>
          </a:p>
        </p:txBody>
      </p:sp>
    </p:spTree>
    <p:extLst>
      <p:ext uri="{BB962C8B-B14F-4D97-AF65-F5344CB8AC3E}">
        <p14:creationId xmlns:p14="http://schemas.microsoft.com/office/powerpoint/2010/main" val="3861954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8D014-3CB0-406F-B707-51B1B6EB9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9" y="80734"/>
            <a:ext cx="11504341" cy="729347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Home Care Provider Referral Portal – Detail by Program</a:t>
            </a:r>
            <a:br>
              <a:rPr lang="en-US" sz="3100" dirty="0"/>
            </a:br>
            <a:br>
              <a:rPr lang="en-US" sz="1300" dirty="0">
                <a:solidFill>
                  <a:srgbClr val="656666"/>
                </a:solidFill>
                <a:latin typeface="+mn-lt"/>
              </a:rPr>
            </a:br>
            <a:endParaRPr lang="en-US" sz="1300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950FD-A5D8-4433-81C0-EDA6CF969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F84B-C6E0-4237-8292-AD6332EF7C1F}" type="slidenum">
              <a:rPr lang="en-US" smtClean="0"/>
              <a:t>6</a:t>
            </a:fld>
            <a:endParaRPr lang="en-US" dirty="0"/>
          </a:p>
        </p:txBody>
      </p:sp>
      <p:sp>
        <p:nvSpPr>
          <p:cNvPr id="21" name="Footer Placeholder 3">
            <a:extLst>
              <a:ext uri="{FF2B5EF4-FFF2-40B4-BE49-F238E27FC236}">
                <a16:creationId xmlns:a16="http://schemas.microsoft.com/office/drawing/2014/main" id="{AC2E96A7-721F-49EA-8518-1D3002F4CC0C}"/>
              </a:ext>
            </a:extLst>
          </p:cNvPr>
          <p:cNvSpPr txBox="1">
            <a:spLocks/>
          </p:cNvSpPr>
          <p:nvPr/>
        </p:nvSpPr>
        <p:spPr>
          <a:xfrm>
            <a:off x="459754" y="6157274"/>
            <a:ext cx="7741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Home Care Provider Referral Portal Update 4/18/2025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3D35A5-AC59-4C09-8225-84CD1D9ECF3C}"/>
              </a:ext>
            </a:extLst>
          </p:cNvPr>
          <p:cNvSpPr txBox="1"/>
          <p:nvPr/>
        </p:nvSpPr>
        <p:spPr>
          <a:xfrm>
            <a:off x="459755" y="995172"/>
            <a:ext cx="11271328" cy="5974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400" b="1" dirty="0"/>
              <a:t>Home Care referrals for </a:t>
            </a:r>
            <a:r>
              <a:rPr lang="en-US" sz="1400" b="1" dirty="0" err="1"/>
              <a:t>OHA@Home</a:t>
            </a:r>
            <a:r>
              <a:rPr lang="en-US" sz="1400" b="1" dirty="0"/>
              <a:t> Cost Share program participants and Neighborhood Health Plan of RI members are not tracked in the referral portal.  Information is gathered separately and shown in the charts below.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4FB26B6-69A9-4FB3-B033-057092E9BC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9613727"/>
              </p:ext>
            </p:extLst>
          </p:nvPr>
        </p:nvGraphicFramePr>
        <p:xfrm>
          <a:off x="304799" y="1708031"/>
          <a:ext cx="5517673" cy="43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69DEB192-8D9B-491F-A387-34BBF15497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6722891"/>
              </p:ext>
            </p:extLst>
          </p:nvPr>
        </p:nvGraphicFramePr>
        <p:xfrm>
          <a:off x="6218882" y="1708031"/>
          <a:ext cx="5668319" cy="43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69886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8D014-3CB0-406F-B707-51B1B6EB9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80734"/>
            <a:ext cx="11582400" cy="701731"/>
          </a:xfrm>
        </p:spPr>
        <p:txBody>
          <a:bodyPr>
            <a:normAutofit/>
          </a:bodyPr>
          <a:lstStyle/>
          <a:p>
            <a:r>
              <a:rPr lang="en-US" sz="3600" dirty="0"/>
              <a:t>Home Care Provider Referral Portal – Contact Information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950FD-A5D8-4433-81C0-EDA6CF969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F84B-C6E0-4237-8292-AD6332EF7C1F}" type="slidenum">
              <a:rPr lang="en-US" smtClean="0"/>
              <a:t>7</a:t>
            </a:fld>
            <a:endParaRPr lang="en-US" dirty="0"/>
          </a:p>
        </p:txBody>
      </p:sp>
      <p:sp>
        <p:nvSpPr>
          <p:cNvPr id="21" name="Footer Placeholder 3">
            <a:extLst>
              <a:ext uri="{FF2B5EF4-FFF2-40B4-BE49-F238E27FC236}">
                <a16:creationId xmlns:a16="http://schemas.microsoft.com/office/drawing/2014/main" id="{AC2E96A7-721F-49EA-8518-1D3002F4CC0C}"/>
              </a:ext>
            </a:extLst>
          </p:cNvPr>
          <p:cNvSpPr txBox="1">
            <a:spLocks/>
          </p:cNvSpPr>
          <p:nvPr/>
        </p:nvSpPr>
        <p:spPr>
          <a:xfrm>
            <a:off x="459754" y="6157274"/>
            <a:ext cx="7741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Home Care Provider Referral Portal Update 4/18/2025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AAA087E1-7AA3-45CF-A238-40580FBB6B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97549"/>
              </p:ext>
            </p:extLst>
          </p:nvPr>
        </p:nvGraphicFramePr>
        <p:xfrm>
          <a:off x="262269" y="1264165"/>
          <a:ext cx="11624931" cy="3358007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401805">
                  <a:extLst>
                    <a:ext uri="{9D8B030D-6E8A-4147-A177-3AD203B41FA5}">
                      <a16:colId xmlns:a16="http://schemas.microsoft.com/office/drawing/2014/main" val="35247793"/>
                    </a:ext>
                  </a:extLst>
                </a:gridCol>
                <a:gridCol w="4103220">
                  <a:extLst>
                    <a:ext uri="{9D8B030D-6E8A-4147-A177-3AD203B41FA5}">
                      <a16:colId xmlns:a16="http://schemas.microsoft.com/office/drawing/2014/main" val="3625873916"/>
                    </a:ext>
                  </a:extLst>
                </a:gridCol>
                <a:gridCol w="1822134">
                  <a:extLst>
                    <a:ext uri="{9D8B030D-6E8A-4147-A177-3AD203B41FA5}">
                      <a16:colId xmlns:a16="http://schemas.microsoft.com/office/drawing/2014/main" val="1768982981"/>
                    </a:ext>
                  </a:extLst>
                </a:gridCol>
                <a:gridCol w="3297772">
                  <a:extLst>
                    <a:ext uri="{9D8B030D-6E8A-4147-A177-3AD203B41FA5}">
                      <a16:colId xmlns:a16="http://schemas.microsoft.com/office/drawing/2014/main" val="3679469693"/>
                    </a:ext>
                  </a:extLst>
                </a:gridCol>
              </a:tblGrid>
              <a:tr h="38848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Agency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Contact About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Telephone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Email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8947894"/>
                  </a:ext>
                </a:extLst>
              </a:tr>
              <a:tr h="670537">
                <a:tc>
                  <a:txBody>
                    <a:bodyPr/>
                    <a:lstStyle/>
                    <a:p>
                      <a:r>
                        <a:rPr lang="en-US" sz="1600" b="0" dirty="0" err="1">
                          <a:solidFill>
                            <a:schemeClr val="accent2"/>
                          </a:solidFill>
                        </a:rPr>
                        <a:t>Gainwell</a:t>
                      </a:r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 Technologies Help Desk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Claim 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401-784-8100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2647935"/>
                  </a:ext>
                </a:extLst>
              </a:tr>
              <a:tr h="957910">
                <a:tc>
                  <a:txBody>
                    <a:bodyPr/>
                    <a:lstStyle/>
                    <a:p>
                      <a:r>
                        <a:rPr lang="en-US" sz="1600" b="0" dirty="0" err="1">
                          <a:solidFill>
                            <a:schemeClr val="accent2"/>
                          </a:solidFill>
                        </a:rPr>
                        <a:t>Gainwell</a:t>
                      </a:r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 Technologies</a:t>
                      </a:r>
                    </a:p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Marlene Lamoureux, Provider Representative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2"/>
                          </a:solidFill>
                        </a:rPr>
                        <a:t>Provider Education </a:t>
                      </a:r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and 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401-784-3805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Marlene.Lamoureux@gainwelltechnologies.com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0888307"/>
                  </a:ext>
                </a:extLst>
              </a:tr>
              <a:tr h="670537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Department of Human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Eligibility and Prior Authorizations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401-415-8455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DHS.LTSS@dhs.ri.gov</a:t>
                      </a:r>
                      <a:endParaRPr lang="en-US" sz="1600" b="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458329"/>
                  </a:ext>
                </a:extLst>
              </a:tr>
              <a:tr h="670537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Medicaid/Office of Community Programs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Prior Authorizations and general Home Care Provider Referral Portal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401-462-6393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OHHS.OCP@ohhs.ri.gov</a:t>
                      </a:r>
                      <a:endParaRPr lang="en-US" sz="1600" b="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7198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0828088"/>
      </p:ext>
    </p:extLst>
  </p:cSld>
  <p:clrMapOvr>
    <a:masterClrMapping/>
  </p:clrMapOvr>
</p:sld>
</file>

<file path=ppt/theme/theme1.xml><?xml version="1.0" encoding="utf-8"?>
<a:theme xmlns:a="http://schemas.openxmlformats.org/drawingml/2006/main" name="RI Branding">
  <a:themeElements>
    <a:clrScheme name="Rhode Island">
      <a:dk1>
        <a:sysClr val="windowText" lastClr="000000"/>
      </a:dk1>
      <a:lt1>
        <a:sysClr val="window" lastClr="FFFFFF"/>
      </a:lt1>
      <a:dk2>
        <a:srgbClr val="44546A"/>
      </a:dk2>
      <a:lt2>
        <a:srgbClr val="C4C4C4"/>
      </a:lt2>
      <a:accent1>
        <a:srgbClr val="EB5152"/>
      </a:accent1>
      <a:accent2>
        <a:srgbClr val="1E497F"/>
      </a:accent2>
      <a:accent3>
        <a:srgbClr val="8FBAE4"/>
      </a:accent3>
      <a:accent4>
        <a:srgbClr val="FFC709"/>
      </a:accent4>
      <a:accent5>
        <a:srgbClr val="404040"/>
      </a:accent5>
      <a:accent6>
        <a:srgbClr val="656565"/>
      </a:accent6>
      <a:hlink>
        <a:srgbClr val="0563C1"/>
      </a:hlink>
      <a:folHlink>
        <a:srgbClr val="954F72"/>
      </a:folHlink>
    </a:clrScheme>
    <a:fontScheme name="Rhode">
      <a:majorFont>
        <a:latin typeface="Franklin Gothic Demi Cond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1E497F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123000"/>
          </a:lnSpc>
          <a:spcBef>
            <a:spcPts val="600"/>
          </a:spcBef>
          <a:spcAft>
            <a:spcPts val="600"/>
          </a:spcAft>
          <a:defRPr sz="16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23000"/>
          </a:lnSpc>
          <a:spcBef>
            <a:spcPts val="600"/>
          </a:spcBef>
          <a:spcAft>
            <a:spcPts val="600"/>
          </a:spcAft>
          <a:defRPr sz="1600">
            <a:solidFill>
              <a:srgbClr val="656666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RI Branding" id="{1934AE36-DF28-4FA8-92D2-F039B8F1A079}" vid="{CD704D35-A323-45D0-AB87-BCFD7E9533A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E87EF686CCAA44BE008E9E81B3C4E5" ma:contentTypeVersion="10" ma:contentTypeDescription="Create a new document." ma:contentTypeScope="" ma:versionID="c03578363bf7e6c3af3b5834326053de">
  <xsd:schema xmlns:xsd="http://www.w3.org/2001/XMLSchema" xmlns:xs="http://www.w3.org/2001/XMLSchema" xmlns:p="http://schemas.microsoft.com/office/2006/metadata/properties" xmlns:ns3="9983c9db-6bda-4b6f-96cc-ec27f1fe6582" xmlns:ns4="4a4453ea-e422-4c22-bddd-64227edf7368" targetNamespace="http://schemas.microsoft.com/office/2006/metadata/properties" ma:root="true" ma:fieldsID="42ac919d6960fa496ec33163ad1134c7" ns3:_="" ns4:_="">
    <xsd:import namespace="9983c9db-6bda-4b6f-96cc-ec27f1fe6582"/>
    <xsd:import namespace="4a4453ea-e422-4c22-bddd-64227edf73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83c9db-6bda-4b6f-96cc-ec27f1fe65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4453ea-e422-4c22-bddd-64227edf736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7D8C62-B8C9-46F0-88EB-7D1075CE0A28}">
  <ds:schemaRefs>
    <ds:schemaRef ds:uri="http://schemas.microsoft.com/office/2006/documentManagement/types"/>
    <ds:schemaRef ds:uri="http://purl.org/dc/terms/"/>
    <ds:schemaRef ds:uri="4a4453ea-e422-4c22-bddd-64227edf7368"/>
    <ds:schemaRef ds:uri="9983c9db-6bda-4b6f-96cc-ec27f1fe6582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D9B222F-4344-4938-A882-AAE61357A0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83c9db-6bda-4b6f-96cc-ec27f1fe6582"/>
    <ds:schemaRef ds:uri="4a4453ea-e422-4c22-bddd-64227edf73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9CBF1A6-2A07-45BD-A581-EA6CA78F83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History timeline</Template>
  <TotalTime>0</TotalTime>
  <Words>1088</Words>
  <Application>Microsoft Office PowerPoint</Application>
  <PresentationFormat>Widescreen</PresentationFormat>
  <Paragraphs>412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Franklin Gothic Book</vt:lpstr>
      <vt:lpstr>Franklin Gothic Demi Cond</vt:lpstr>
      <vt:lpstr>Trebuchet MS</vt:lpstr>
      <vt:lpstr>Wingdings</vt:lpstr>
      <vt:lpstr>RI Branding</vt:lpstr>
      <vt:lpstr>Home Care Provider Referral Portal – Summary NOTE:  Data does not include referrals for the OHA@Home Cost Share program or managed care.   </vt:lpstr>
      <vt:lpstr>Home Care Provider Referral Portal – Available Referrals NOTE:  Data does not include referrals for the OHA@Home Cost Share program or managed care. </vt:lpstr>
      <vt:lpstr>Home Care Provider Referral Portal – Aging of Referrals NOTE:  Data does not include referrals for the OHA@Home Cost Share program or managed care. </vt:lpstr>
      <vt:lpstr>Home Care Provider Referral Portal – Referrals Available and Processed By Zip Code                 NOTE:  Data does not include referrals for the OHA@Home Cost Share program or managed care. </vt:lpstr>
      <vt:lpstr>Home Care Provider Referral Portal NOTE:  Data does not include referrals for the OHA@Home Cost Share program or managed care. </vt:lpstr>
      <vt:lpstr>Home Care Provider Referral Portal – Detail by Program  </vt:lpstr>
      <vt:lpstr>Home Care Provider Referral Portal – Contact Information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HCBS Program and Transition LTSS Workstream</dc:title>
  <dc:creator/>
  <cp:lastModifiedBy/>
  <cp:revision>229</cp:revision>
  <dcterms:created xsi:type="dcterms:W3CDTF">2021-02-01T15:02:50Z</dcterms:created>
  <dcterms:modified xsi:type="dcterms:W3CDTF">2025-04-25T21:43:21Z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0x01010059E87EF686CCAA44BE008E9E81B3C4E5</vt:lpwstr>
  </property>
</Properties>
</file>