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4"/>
  </p:sldMasterIdLst>
  <p:notesMasterIdLst>
    <p:notesMasterId r:id="rId12"/>
  </p:notesMasterIdLst>
  <p:sldIdLst>
    <p:sldId id="485" r:id="rId5"/>
    <p:sldId id="486" r:id="rId6"/>
    <p:sldId id="487" r:id="rId7"/>
    <p:sldId id="488" r:id="rId8"/>
    <p:sldId id="483" r:id="rId9"/>
    <p:sldId id="489" r:id="rId10"/>
    <p:sldId id="34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9E9"/>
    <a:srgbClr val="E6E6E6"/>
    <a:srgbClr val="F3AFBA"/>
    <a:srgbClr val="F7C9D1"/>
    <a:srgbClr val="BB6D05"/>
    <a:srgbClr val="B4001B"/>
    <a:srgbClr val="3B4D55"/>
    <a:srgbClr val="9399A1"/>
    <a:srgbClr val="DEE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A313B2-0344-4316-BC9A-AAD09A2DB646}" v="64" dt="2025-04-25T21:42:24.330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35" autoAdjust="0"/>
    <p:restoredTop sz="94274" autoAdjust="0"/>
  </p:normalViewPr>
  <p:slideViewPr>
    <p:cSldViewPr snapToGrid="0">
      <p:cViewPr varScale="1">
        <p:scale>
          <a:sx n="83" d="100"/>
          <a:sy n="83" d="100"/>
        </p:scale>
        <p:origin x="49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.statser\AppData\Local\Microsoft\Windows\INetCache\Content.Outlook\GCBS9WUU\Referral%20Metrics%202025-04-18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Inflow/Outflow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'Weekly Summary'!$A$10</c:f>
              <c:strCache>
                <c:ptCount val="1"/>
                <c:pt idx="0">
                  <c:v>Referrals Entered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3656672040099962E-17"/>
                  <c:y val="-3.24074074074074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D3-477E-92B0-A0E6FC67E8CE}"/>
                </c:ext>
              </c:extLst>
            </c:dLbl>
            <c:dLbl>
              <c:idx val="3"/>
              <c:layout>
                <c:manualLayout>
                  <c:x val="-6.3656672040099962E-17"/>
                  <c:y val="-4.16666666666666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D3-477E-92B0-A0E6FC67E8CE}"/>
                </c:ext>
              </c:extLst>
            </c:dLbl>
            <c:dLbl>
              <c:idx val="5"/>
              <c:layout>
                <c:manualLayout>
                  <c:x val="1.2029746281714786E-5"/>
                  <c:y val="-3.99533391659375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D3-477E-92B0-A0E6FC67E8CE}"/>
                </c:ext>
              </c:extLst>
            </c:dLbl>
            <c:dLbl>
              <c:idx val="7"/>
              <c:layout>
                <c:manualLayout>
                  <c:x val="-1.736111111111111E-3"/>
                  <c:y val="4.18562263050447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D3-477E-92B0-A0E6FC67E8CE}"/>
                </c:ext>
              </c:extLst>
            </c:dLbl>
            <c:dLbl>
              <c:idx val="8"/>
              <c:layout>
                <c:manualLayout>
                  <c:x val="-3.4601924759405074E-3"/>
                  <c:y val="3.805774278215222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D3-477E-92B0-A0E6FC67E8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Summary'!$B$10:$K$10</c:f>
              <c:numCache>
                <c:formatCode>General</c:formatCode>
                <c:ptCount val="10"/>
                <c:pt idx="0">
                  <c:v>15</c:v>
                </c:pt>
                <c:pt idx="1">
                  <c:v>19</c:v>
                </c:pt>
                <c:pt idx="2">
                  <c:v>21</c:v>
                </c:pt>
                <c:pt idx="3">
                  <c:v>15</c:v>
                </c:pt>
                <c:pt idx="4">
                  <c:v>3</c:v>
                </c:pt>
                <c:pt idx="5">
                  <c:v>11</c:v>
                </c:pt>
                <c:pt idx="6">
                  <c:v>20</c:v>
                </c:pt>
                <c:pt idx="7">
                  <c:v>10</c:v>
                </c:pt>
                <c:pt idx="8">
                  <c:v>14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8D3-477E-92B0-A0E6FC67E8CE}"/>
            </c:ext>
          </c:extLst>
        </c:ser>
        <c:ser>
          <c:idx val="1"/>
          <c:order val="1"/>
          <c:tx>
            <c:strRef>
              <c:f>'Weekly Summary'!$A$25</c:f>
              <c:strCache>
                <c:ptCount val="1"/>
                <c:pt idx="0">
                  <c:v>Total Referrals Processed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Summary'!$B$25:$K$25</c:f>
              <c:numCache>
                <c:formatCode>General</c:formatCode>
                <c:ptCount val="10"/>
                <c:pt idx="0">
                  <c:v>17</c:v>
                </c:pt>
                <c:pt idx="1">
                  <c:v>16</c:v>
                </c:pt>
                <c:pt idx="2">
                  <c:v>22</c:v>
                </c:pt>
                <c:pt idx="3">
                  <c:v>11</c:v>
                </c:pt>
                <c:pt idx="4">
                  <c:v>5</c:v>
                </c:pt>
                <c:pt idx="5">
                  <c:v>15</c:v>
                </c:pt>
                <c:pt idx="6">
                  <c:v>14</c:v>
                </c:pt>
                <c:pt idx="7">
                  <c:v>16</c:v>
                </c:pt>
                <c:pt idx="8">
                  <c:v>12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D3-477E-92B0-A0E6FC67E8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56267151"/>
        <c:axId val="1616763952"/>
      </c:barChart>
      <c:barChart>
        <c:barDir val="col"/>
        <c:grouping val="clustered"/>
        <c:varyColors val="0"/>
        <c:ser>
          <c:idx val="2"/>
          <c:order val="2"/>
          <c:tx>
            <c:strRef>
              <c:f>'Weekly Summary'!$A$24</c:f>
              <c:strCache>
                <c:ptCount val="1"/>
                <c:pt idx="0">
                  <c:v>Repeat Referral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1.73611111111111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D3-477E-92B0-A0E6FC67E8CE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flowChartOffpageConnector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Summary'!$B$24:$K$24</c:f>
              <c:numCache>
                <c:formatCode>General</c:formatCode>
                <c:ptCount val="1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D3-477E-92B0-A0E6FC67E8CE}"/>
            </c:ext>
          </c:extLst>
        </c:ser>
        <c:ser>
          <c:idx val="3"/>
          <c:order val="3"/>
          <c:tx>
            <c:v>Processed 2</c:v>
          </c:tx>
          <c:spPr>
            <a:noFill/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Summary'!$B$25:$K$25</c:f>
              <c:numCache>
                <c:formatCode>General</c:formatCode>
                <c:ptCount val="10"/>
                <c:pt idx="0">
                  <c:v>17</c:v>
                </c:pt>
                <c:pt idx="1">
                  <c:v>16</c:v>
                </c:pt>
                <c:pt idx="2">
                  <c:v>22</c:v>
                </c:pt>
                <c:pt idx="3">
                  <c:v>11</c:v>
                </c:pt>
                <c:pt idx="4">
                  <c:v>5</c:v>
                </c:pt>
                <c:pt idx="5">
                  <c:v>15</c:v>
                </c:pt>
                <c:pt idx="6">
                  <c:v>14</c:v>
                </c:pt>
                <c:pt idx="7">
                  <c:v>16</c:v>
                </c:pt>
                <c:pt idx="8">
                  <c:v>12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D3-477E-92B0-A0E6FC67E8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15059392"/>
        <c:axId val="415057728"/>
      </c:barChart>
      <c:catAx>
        <c:axId val="256267151"/>
        <c:scaling>
          <c:orientation val="minMax"/>
        </c:scaling>
        <c:delete val="0"/>
        <c:axPos val="b"/>
        <c:numFmt formatCode="mm/d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763952"/>
        <c:crosses val="autoZero"/>
        <c:auto val="0"/>
        <c:lblAlgn val="ctr"/>
        <c:lblOffset val="100"/>
        <c:noMultiLvlLbl val="0"/>
      </c:catAx>
      <c:valAx>
        <c:axId val="1616763952"/>
        <c:scaling>
          <c:orientation val="minMax"/>
          <c:max val="2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267151"/>
        <c:crosses val="autoZero"/>
        <c:crossBetween val="between"/>
      </c:valAx>
      <c:valAx>
        <c:axId val="415057728"/>
        <c:scaling>
          <c:orientation val="minMax"/>
          <c:max val="2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059392"/>
        <c:crosses val="max"/>
        <c:crossBetween val="between"/>
      </c:valAx>
      <c:dateAx>
        <c:axId val="415059392"/>
        <c:scaling>
          <c:orientation val="minMax"/>
        </c:scaling>
        <c:delete val="1"/>
        <c:axPos val="b"/>
        <c:numFmt formatCode="mm/dd/yyyy" sourceLinked="1"/>
        <c:majorTickMark val="out"/>
        <c:minorTickMark val="none"/>
        <c:tickLblPos val="nextTo"/>
        <c:crossAx val="41505772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Pool of Available Referrals</a:t>
            </a:r>
            <a:r>
              <a:rPr lang="en-US" baseline="0"/>
              <a:t> at Week Start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'Weekly Summary'!$A$26</c:f>
              <c:strCache>
                <c:ptCount val="1"/>
                <c:pt idx="0">
                  <c:v>Total Hours Available at Week Start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Summary'!$B$26:$K$26</c:f>
              <c:numCache>
                <c:formatCode>General</c:formatCode>
                <c:ptCount val="10"/>
                <c:pt idx="0">
                  <c:v>3934</c:v>
                </c:pt>
                <c:pt idx="1">
                  <c:v>3999</c:v>
                </c:pt>
                <c:pt idx="2">
                  <c:v>4060</c:v>
                </c:pt>
                <c:pt idx="3">
                  <c:v>4095</c:v>
                </c:pt>
                <c:pt idx="4">
                  <c:v>4110</c:v>
                </c:pt>
                <c:pt idx="5">
                  <c:v>4096</c:v>
                </c:pt>
                <c:pt idx="6">
                  <c:v>3940</c:v>
                </c:pt>
                <c:pt idx="7">
                  <c:v>4050</c:v>
                </c:pt>
                <c:pt idx="8">
                  <c:v>3928</c:v>
                </c:pt>
                <c:pt idx="9">
                  <c:v>4024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3-497A-8A4C-5F0146B1C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09999"/>
        <c:axId val="537117551"/>
      </c:barChart>
      <c:lineChart>
        <c:grouping val="standard"/>
        <c:varyColors val="0"/>
        <c:ser>
          <c:idx val="1"/>
          <c:order val="1"/>
          <c:tx>
            <c:strRef>
              <c:f>'Weekly Summary'!$A$27</c:f>
              <c:strCache>
                <c:ptCount val="1"/>
                <c:pt idx="0">
                  <c:v>Total Clients Available at Week Start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'Weekly Summary'!$B$9:$K$9</c:f>
              <c:numCache>
                <c:formatCode>mm/dd/yyyy</c:formatCode>
                <c:ptCount val="10"/>
                <c:pt idx="0">
                  <c:v>45697</c:v>
                </c:pt>
                <c:pt idx="1">
                  <c:v>45704</c:v>
                </c:pt>
                <c:pt idx="2">
                  <c:v>45711</c:v>
                </c:pt>
                <c:pt idx="3">
                  <c:v>45718</c:v>
                </c:pt>
                <c:pt idx="4">
                  <c:v>45725</c:v>
                </c:pt>
                <c:pt idx="5">
                  <c:v>45732</c:v>
                </c:pt>
                <c:pt idx="6">
                  <c:v>45739</c:v>
                </c:pt>
                <c:pt idx="7">
                  <c:v>45746</c:v>
                </c:pt>
                <c:pt idx="8">
                  <c:v>45753</c:v>
                </c:pt>
                <c:pt idx="9">
                  <c:v>45760</c:v>
                </c:pt>
              </c:numCache>
            </c:numRef>
          </c:cat>
          <c:val>
            <c:numRef>
              <c:f>'Weekly Summary'!$B$27:$K$27</c:f>
              <c:numCache>
                <c:formatCode>General</c:formatCode>
                <c:ptCount val="10"/>
                <c:pt idx="0">
                  <c:v>161</c:v>
                </c:pt>
                <c:pt idx="1">
                  <c:v>158</c:v>
                </c:pt>
                <c:pt idx="2">
                  <c:v>161</c:v>
                </c:pt>
                <c:pt idx="3">
                  <c:v>159</c:v>
                </c:pt>
                <c:pt idx="4">
                  <c:v>162</c:v>
                </c:pt>
                <c:pt idx="5">
                  <c:v>160</c:v>
                </c:pt>
                <c:pt idx="6">
                  <c:v>156</c:v>
                </c:pt>
                <c:pt idx="7">
                  <c:v>162</c:v>
                </c:pt>
                <c:pt idx="8">
                  <c:v>154</c:v>
                </c:pt>
                <c:pt idx="9">
                  <c:v>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03-497A-8A4C-5F0146B1C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397967"/>
        <c:axId val="537124623"/>
      </c:lineChart>
      <c:catAx>
        <c:axId val="253909999"/>
        <c:scaling>
          <c:orientation val="minMax"/>
        </c:scaling>
        <c:delete val="0"/>
        <c:axPos val="b"/>
        <c:numFmt formatCode="mm/d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7117551"/>
        <c:crosses val="autoZero"/>
        <c:auto val="0"/>
        <c:lblAlgn val="ctr"/>
        <c:lblOffset val="100"/>
        <c:noMultiLvlLbl val="0"/>
      </c:catAx>
      <c:valAx>
        <c:axId val="53711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Hours Available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909999"/>
        <c:crosses val="autoZero"/>
        <c:crossBetween val="between"/>
      </c:valAx>
      <c:valAx>
        <c:axId val="537124623"/>
        <c:scaling>
          <c:orientation val="minMax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Clients Available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397967"/>
        <c:crosses val="max"/>
        <c:crossBetween val="between"/>
      </c:valAx>
      <c:dateAx>
        <c:axId val="198397967"/>
        <c:scaling>
          <c:orientation val="minMax"/>
        </c:scaling>
        <c:delete val="1"/>
        <c:axPos val="b"/>
        <c:numFmt formatCode="mm/dd/yyyy" sourceLinked="1"/>
        <c:majorTickMark val="out"/>
        <c:minorTickMark val="none"/>
        <c:tickLblPos val="nextTo"/>
        <c:crossAx val="537124623"/>
        <c:crosses val="autoZero"/>
        <c:auto val="1"/>
        <c:lblOffset val="100"/>
        <c:baseTimeUnit val="days"/>
      </c:date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Current Aging of Available</a:t>
            </a:r>
            <a:r>
              <a:rPr lang="en-US" baseline="0"/>
              <a:t> Referrals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231879668887545E-2"/>
          <c:y val="0.15232648002333041"/>
          <c:w val="0.71172538528837759"/>
          <c:h val="0.73687190142898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'Urgency &amp; Aging'!$M$35</c:f>
              <c:strCache>
                <c:ptCount val="1"/>
                <c:pt idx="0">
                  <c:v>Less than 1 week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Aging'!$P$35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49-4821-B09B-CF938683A309}"/>
            </c:ext>
          </c:extLst>
        </c:ser>
        <c:ser>
          <c:idx val="1"/>
          <c:order val="1"/>
          <c:tx>
            <c:strRef>
              <c:f>'Urgency &amp; Aging'!$M$36</c:f>
              <c:strCache>
                <c:ptCount val="1"/>
                <c:pt idx="0">
                  <c:v>Between 1-2 weeks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Aging'!$P$36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49-4821-B09B-CF938683A309}"/>
            </c:ext>
          </c:extLst>
        </c:ser>
        <c:ser>
          <c:idx val="2"/>
          <c:order val="2"/>
          <c:tx>
            <c:strRef>
              <c:f>'Urgency &amp; Aging'!$M$37</c:f>
              <c:strCache>
                <c:ptCount val="1"/>
                <c:pt idx="0">
                  <c:v>Between 2-3 weeks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Aging'!$P$37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49-4821-B09B-CF938683A309}"/>
            </c:ext>
          </c:extLst>
        </c:ser>
        <c:ser>
          <c:idx val="3"/>
          <c:order val="3"/>
          <c:tx>
            <c:strRef>
              <c:f>'Urgency &amp; Aging'!$M$38</c:f>
              <c:strCache>
                <c:ptCount val="1"/>
                <c:pt idx="0">
                  <c:v>3 weeks to 1 month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Aging'!$P$38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49-4821-B09B-CF938683A309}"/>
            </c:ext>
          </c:extLst>
        </c:ser>
        <c:ser>
          <c:idx val="4"/>
          <c:order val="4"/>
          <c:tx>
            <c:strRef>
              <c:f>'Urgency &amp; Aging'!$M$39</c:f>
              <c:strCache>
                <c:ptCount val="1"/>
                <c:pt idx="0">
                  <c:v>Between 1 to 2 months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Aging'!$P$39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49-4821-B09B-CF938683A309}"/>
            </c:ext>
          </c:extLst>
        </c:ser>
        <c:ser>
          <c:idx val="5"/>
          <c:order val="5"/>
          <c:tx>
            <c:strRef>
              <c:f>'Urgency &amp; Aging'!$M$40</c:f>
              <c:strCache>
                <c:ptCount val="1"/>
                <c:pt idx="0">
                  <c:v>Between 2-3 Months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Aging'!$P$40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49-4821-B09B-CF938683A309}"/>
            </c:ext>
          </c:extLst>
        </c:ser>
        <c:ser>
          <c:idx val="6"/>
          <c:order val="6"/>
          <c:tx>
            <c:strRef>
              <c:f>'Urgency &amp; Aging'!$M$41</c:f>
              <c:strCache>
                <c:ptCount val="1"/>
                <c:pt idx="0">
                  <c:v>Over 3 months on Portal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'Urgency &amp; Aging'!$P$41</c:f>
              <c:numCache>
                <c:formatCode>General</c:formatCode>
                <c:ptCount val="1"/>
                <c:pt idx="0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49-4821-B09B-CF938683A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6817839"/>
        <c:axId val="258353215"/>
      </c:barChart>
      <c:catAx>
        <c:axId val="76817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353215"/>
        <c:crosses val="autoZero"/>
        <c:auto val="1"/>
        <c:lblAlgn val="ctr"/>
        <c:lblOffset val="100"/>
        <c:noMultiLvlLbl val="0"/>
      </c:catAx>
      <c:valAx>
        <c:axId val="258353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817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77888821589609"/>
          <c:y val="0.12873195538057741"/>
          <c:w val="0.22939060502052627"/>
          <c:h val="0.759445811461067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'Urgency &amp; Aging'!$M$5</c:f>
          <c:strCache>
            <c:ptCount val="1"/>
            <c:pt idx="0">
              <c:v>Aging when Processed</c:v>
            </c:pt>
          </c:strCache>
        </c:strRef>
      </c:tx>
      <c:layout>
        <c:manualLayout>
          <c:xMode val="edge"/>
          <c:yMode val="edge"/>
          <c:x val="0.34817548321666414"/>
          <c:y val="2.77777378310762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'Urgency &amp; Aging'!$M$6</c:f>
              <c:strCache>
                <c:ptCount val="1"/>
                <c:pt idx="0">
                  <c:v>Less than 1 week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Aging'!$N$6:$W$6</c:f>
              <c:numCache>
                <c:formatCode>General</c:formatCode>
                <c:ptCount val="10"/>
                <c:pt idx="0">
                  <c:v>13</c:v>
                </c:pt>
                <c:pt idx="1">
                  <c:v>8</c:v>
                </c:pt>
                <c:pt idx="2">
                  <c:v>12</c:v>
                </c:pt>
                <c:pt idx="3">
                  <c:v>8</c:v>
                </c:pt>
                <c:pt idx="4">
                  <c:v>4</c:v>
                </c:pt>
                <c:pt idx="5">
                  <c:v>9</c:v>
                </c:pt>
                <c:pt idx="6">
                  <c:v>6</c:v>
                </c:pt>
                <c:pt idx="7">
                  <c:v>8</c:v>
                </c:pt>
                <c:pt idx="8">
                  <c:v>8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7-4E2B-85A8-38ACA62A5349}"/>
            </c:ext>
          </c:extLst>
        </c:ser>
        <c:ser>
          <c:idx val="1"/>
          <c:order val="1"/>
          <c:tx>
            <c:strRef>
              <c:f>'Urgency &amp; Aging'!$M$7</c:f>
              <c:strCache>
                <c:ptCount val="1"/>
                <c:pt idx="0">
                  <c:v>Between 1-2 weeks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Aging'!$N$7:$W$7</c:f>
              <c:numCache>
                <c:formatCode>General</c:formatCode>
                <c:ptCount val="10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0</c:v>
                </c:pt>
                <c:pt idx="7">
                  <c:v>5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D7-4E2B-85A8-38ACA62A5349}"/>
            </c:ext>
          </c:extLst>
        </c:ser>
        <c:ser>
          <c:idx val="2"/>
          <c:order val="2"/>
          <c:tx>
            <c:strRef>
              <c:f>'Urgency &amp; Aging'!$M$8</c:f>
              <c:strCache>
                <c:ptCount val="1"/>
                <c:pt idx="0">
                  <c:v>Between 2-3 weeks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Aging'!$N$8:$W$8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D7-4E2B-85A8-38ACA62A5349}"/>
            </c:ext>
          </c:extLst>
        </c:ser>
        <c:ser>
          <c:idx val="3"/>
          <c:order val="3"/>
          <c:tx>
            <c:strRef>
              <c:f>'Urgency &amp; Aging'!$M$9</c:f>
              <c:strCache>
                <c:ptCount val="1"/>
                <c:pt idx="0">
                  <c:v>3 weeks to 1 month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Aging'!$N$9:$W$9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D7-4E2B-85A8-38ACA62A5349}"/>
            </c:ext>
          </c:extLst>
        </c:ser>
        <c:ser>
          <c:idx val="4"/>
          <c:order val="4"/>
          <c:tx>
            <c:strRef>
              <c:f>'Urgency &amp; Aging'!$M$10</c:f>
              <c:strCache>
                <c:ptCount val="1"/>
                <c:pt idx="0">
                  <c:v>Between 1 to 2 months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Aging'!$N$10:$W$10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D7-4E2B-85A8-38ACA62A5349}"/>
            </c:ext>
          </c:extLst>
        </c:ser>
        <c:ser>
          <c:idx val="5"/>
          <c:order val="5"/>
          <c:tx>
            <c:strRef>
              <c:f>'Urgency &amp; Aging'!$M$11</c:f>
              <c:strCache>
                <c:ptCount val="1"/>
                <c:pt idx="0">
                  <c:v>Between 2-3 Months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Aging'!$N$11:$W$11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0D7-4E2B-85A8-38ACA62A5349}"/>
            </c:ext>
          </c:extLst>
        </c:ser>
        <c:ser>
          <c:idx val="6"/>
          <c:order val="6"/>
          <c:tx>
            <c:strRef>
              <c:f>'Urgency &amp; Aging'!$M$12</c:f>
              <c:strCache>
                <c:ptCount val="1"/>
                <c:pt idx="0">
                  <c:v>Over 3 months on Portal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Aging'!$N$12:$W$12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D7-4E2B-85A8-38ACA62A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943471"/>
        <c:axId val="748435056"/>
      </c:barChart>
      <c:lineChart>
        <c:grouping val="standard"/>
        <c:varyColors val="0"/>
        <c:ser>
          <c:idx val="7"/>
          <c:order val="7"/>
          <c:tx>
            <c:strRef>
              <c:f>'Urgency &amp; Aging'!$M$13</c:f>
              <c:strCache>
                <c:ptCount val="1"/>
                <c:pt idx="0">
                  <c:v>Grand 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'Urgency &amp; Aging'!$N$5:$W$5</c:f>
              <c:strCache>
                <c:ptCount val="10"/>
                <c:pt idx="0">
                  <c:v>2/9/2025</c:v>
                </c:pt>
                <c:pt idx="1">
                  <c:v>2/16/2025</c:v>
                </c:pt>
                <c:pt idx="2">
                  <c:v>2/23/2025</c:v>
                </c:pt>
                <c:pt idx="3">
                  <c:v>3/2/2025</c:v>
                </c:pt>
                <c:pt idx="4">
                  <c:v>3/9/2025</c:v>
                </c:pt>
                <c:pt idx="5">
                  <c:v>3/16/2025</c:v>
                </c:pt>
                <c:pt idx="6">
                  <c:v>3/23/2025</c:v>
                </c:pt>
                <c:pt idx="7">
                  <c:v>3/30/2025</c:v>
                </c:pt>
                <c:pt idx="8">
                  <c:v>4/6/2025</c:v>
                </c:pt>
                <c:pt idx="9">
                  <c:v>4/13/2025</c:v>
                </c:pt>
              </c:strCache>
            </c:strRef>
          </c:cat>
          <c:val>
            <c:numRef>
              <c:f>'Urgency &amp; Aging'!$N$13:$W$13</c:f>
              <c:numCache>
                <c:formatCode>General</c:formatCode>
                <c:ptCount val="10"/>
                <c:pt idx="0">
                  <c:v>17</c:v>
                </c:pt>
                <c:pt idx="1">
                  <c:v>16</c:v>
                </c:pt>
                <c:pt idx="2">
                  <c:v>22</c:v>
                </c:pt>
                <c:pt idx="3">
                  <c:v>11</c:v>
                </c:pt>
                <c:pt idx="4">
                  <c:v>5</c:v>
                </c:pt>
                <c:pt idx="5">
                  <c:v>15</c:v>
                </c:pt>
                <c:pt idx="6">
                  <c:v>14</c:v>
                </c:pt>
                <c:pt idx="7">
                  <c:v>16</c:v>
                </c:pt>
                <c:pt idx="8">
                  <c:v>12</c:v>
                </c:pt>
                <c:pt idx="9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0D7-4E2B-85A8-38ACA62A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943471"/>
        <c:axId val="748435056"/>
      </c:lineChart>
      <c:catAx>
        <c:axId val="190943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35056"/>
        <c:crosses val="autoZero"/>
        <c:auto val="1"/>
        <c:lblAlgn val="ctr"/>
        <c:lblOffset val="100"/>
        <c:noMultiLvlLbl val="0"/>
      </c:catAx>
      <c:valAx>
        <c:axId val="7484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94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Home Care Clients Waiting &gt;30 Days by Agency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v>Medicaid FFS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'Monthly Combined'!$W$3:$Y$3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'Monthly Combined'!$W$17:$Y$17</c:f>
              <c:numCache>
                <c:formatCode>General</c:formatCode>
                <c:ptCount val="3"/>
                <c:pt idx="0">
                  <c:v>137</c:v>
                </c:pt>
                <c:pt idx="1">
                  <c:v>138</c:v>
                </c:pt>
                <c:pt idx="2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41-411A-821B-9EB33D416973}"/>
            </c:ext>
          </c:extLst>
        </c:ser>
        <c:ser>
          <c:idx val="2"/>
          <c:order val="2"/>
          <c:tx>
            <c:v>OHA@Home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'Monthly Combined'!$W$3:$Y$3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'Monthly Combined'!$W$20:$Y$20</c:f>
              <c:numCache>
                <c:formatCode>General</c:formatCode>
                <c:ptCount val="3"/>
                <c:pt idx="0">
                  <c:v>41</c:v>
                </c:pt>
                <c:pt idx="1">
                  <c:v>15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41-411A-821B-9EB33D416973}"/>
            </c:ext>
          </c:extLst>
        </c:ser>
        <c:ser>
          <c:idx val="3"/>
          <c:order val="3"/>
          <c:tx>
            <c:v>NHP MMP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2.3016949355280751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41-411A-821B-9EB33D4169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'Monthly Combined'!$W$3:$Y$3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'Monthly Combined'!$W$21:$Y$21</c:f>
              <c:numCache>
                <c:formatCode>General</c:formatCode>
                <c:ptCount val="3"/>
                <c:pt idx="0">
                  <c:v>29</c:v>
                </c:pt>
                <c:pt idx="1">
                  <c:v>11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41-411A-821B-9EB33D4169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87541696"/>
        <c:axId val="1042450912"/>
      </c:barChart>
      <c:lineChart>
        <c:grouping val="standard"/>
        <c:varyColors val="0"/>
        <c:ser>
          <c:idx val="0"/>
          <c:order val="0"/>
          <c:tx>
            <c:v>Total Referrals Waiting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51182790281346E-2"/>
                  <c:y val="-2.3443699471155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41-411A-821B-9EB33D416973}"/>
                </c:ext>
              </c:extLst>
            </c:dLbl>
            <c:dLbl>
              <c:idx val="2"/>
              <c:layout>
                <c:manualLayout>
                  <c:x val="-3.7511827902813377E-2"/>
                  <c:y val="-2.63741619050497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41-411A-821B-9EB33D4169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'Monthly Combined'!$W$3:$Y$3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'Monthly Combined'!$W$16:$Y$16</c:f>
              <c:numCache>
                <c:formatCode>General</c:formatCode>
                <c:ptCount val="3"/>
                <c:pt idx="0">
                  <c:v>207</c:v>
                </c:pt>
                <c:pt idx="1">
                  <c:v>164</c:v>
                </c:pt>
                <c:pt idx="2">
                  <c:v>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41-411A-821B-9EB33D4169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87541696"/>
        <c:axId val="1042450912"/>
      </c:lineChart>
      <c:dateAx>
        <c:axId val="208754169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2450912"/>
        <c:crosses val="autoZero"/>
        <c:auto val="1"/>
        <c:lblOffset val="100"/>
        <c:baseTimeUnit val="months"/>
      </c:dateAx>
      <c:valAx>
        <c:axId val="104245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54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Monthly</a:t>
            </a:r>
            <a:r>
              <a:rPr lang="en-US" sz="1800" baseline="0"/>
              <a:t> </a:t>
            </a:r>
            <a:r>
              <a:rPr lang="en-US" sz="1800"/>
              <a:t>Home Care Hours</a:t>
            </a:r>
            <a:r>
              <a:rPr lang="en-US" sz="1800" baseline="0"/>
              <a:t> Unfulfilled </a:t>
            </a:r>
            <a:r>
              <a:rPr lang="en-US" sz="1800"/>
              <a:t>by Agency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534776902887145E-2"/>
          <c:y val="0.18527954401629004"/>
          <c:w val="0.8709096675415573"/>
          <c:h val="0.54766921091112086"/>
        </c:manualLayout>
      </c:layout>
      <c:barChart>
        <c:barDir val="col"/>
        <c:grouping val="stacked"/>
        <c:varyColors val="0"/>
        <c:ser>
          <c:idx val="7"/>
          <c:order val="1"/>
          <c:tx>
            <c:v>Medicaid FFS</c:v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'[2]Monthly Combined'!$W$3:$Y$3</c:f>
              <c:numCache>
                <c:formatCode>General</c:formatCode>
                <c:ptCount val="3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</c:numCache>
            </c:numRef>
          </c:cat>
          <c:val>
            <c:numRef>
              <c:f>'Monthly Combined'!$W$11:$Y$11</c:f>
              <c:numCache>
                <c:formatCode>General</c:formatCode>
                <c:ptCount val="3"/>
                <c:pt idx="0">
                  <c:v>4214</c:v>
                </c:pt>
                <c:pt idx="1">
                  <c:v>3816</c:v>
                </c:pt>
                <c:pt idx="2">
                  <c:v>3994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0E-4E5B-810F-74723D95721A}"/>
            </c:ext>
          </c:extLst>
        </c:ser>
        <c:ser>
          <c:idx val="10"/>
          <c:order val="2"/>
          <c:tx>
            <c:v>OHA@Home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'[2]Monthly Combined'!$W$3:$Y$3</c:f>
              <c:numCache>
                <c:formatCode>General</c:formatCode>
                <c:ptCount val="3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</c:numCache>
            </c:numRef>
          </c:cat>
          <c:val>
            <c:numRef>
              <c:f>'Monthly Combined'!$W$14:$Y$14</c:f>
              <c:numCache>
                <c:formatCode>General</c:formatCode>
                <c:ptCount val="3"/>
                <c:pt idx="0">
                  <c:v>382</c:v>
                </c:pt>
                <c:pt idx="1">
                  <c:v>452</c:v>
                </c:pt>
                <c:pt idx="2">
                  <c:v>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0E-4E5B-810F-74723D95721A}"/>
            </c:ext>
          </c:extLst>
        </c:ser>
        <c:ser>
          <c:idx val="0"/>
          <c:order val="3"/>
          <c:tx>
            <c:v>NHP MMP</c:v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'[2]Monthly Combined'!$W$3:$Y$3</c:f>
              <c:numCache>
                <c:formatCode>General</c:formatCode>
                <c:ptCount val="3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</c:numCache>
            </c:numRef>
          </c:cat>
          <c:val>
            <c:numRef>
              <c:f>'Monthly Combined'!$W$15:$Y$15</c:f>
              <c:numCache>
                <c:formatCode>General</c:formatCode>
                <c:ptCount val="3"/>
                <c:pt idx="0">
                  <c:v>324</c:v>
                </c:pt>
                <c:pt idx="1">
                  <c:v>158</c:v>
                </c:pt>
                <c:pt idx="2">
                  <c:v>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0E-4E5B-810F-74723D957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3434255"/>
        <c:axId val="2103441743"/>
      </c:barChart>
      <c:lineChart>
        <c:grouping val="standard"/>
        <c:varyColors val="0"/>
        <c:ser>
          <c:idx val="6"/>
          <c:order val="0"/>
          <c:tx>
            <c:v>Total Weekly Hours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'Monthly Combined'!$W$3:$Y$3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'Monthly Combined'!$W$10:$Y$10</c:f>
              <c:numCache>
                <c:formatCode>General</c:formatCode>
                <c:ptCount val="3"/>
                <c:pt idx="0">
                  <c:v>4920</c:v>
                </c:pt>
                <c:pt idx="1">
                  <c:v>4426</c:v>
                </c:pt>
                <c:pt idx="2">
                  <c:v>4669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10E-4E5B-810F-74723D957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434255"/>
        <c:axId val="2103441743"/>
        <c:extLst/>
      </c:lineChart>
      <c:dateAx>
        <c:axId val="2103434255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441743"/>
        <c:crosses val="autoZero"/>
        <c:auto val="0"/>
        <c:lblOffset val="100"/>
        <c:baseTimeUnit val="months"/>
      </c:dateAx>
      <c:valAx>
        <c:axId val="210344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434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661126693822277"/>
          <c:y val="0.80678722789098767"/>
          <c:w val="0.6559934907069116"/>
          <c:h val="0.19088983774813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30EFF-4DEE-4E97-9D13-5D460C4E01D7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EB2E-2861-4439-B3C7-4B58EA3C4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/>
        </p:nvSpPr>
        <p:spPr>
          <a:xfrm>
            <a:off x="304800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/>
        </p:nvSpPr>
        <p:spPr>
          <a:xfrm>
            <a:off x="9526469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3271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/>
        </p:nvCxnSpPr>
        <p:spPr>
          <a:xfrm>
            <a:off x="730471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2817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817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16903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3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16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1158240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1565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554355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4A30C68-45E3-466C-92E1-DBE369D97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0602" y="2085975"/>
            <a:ext cx="5546598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320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39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33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335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89773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09909C-F8EB-4588-A2C4-BCA7B7D97A6C}"/>
              </a:ext>
            </a:extLst>
          </p:cNvPr>
          <p:cNvSpPr/>
          <p:nvPr/>
        </p:nvSpPr>
        <p:spPr>
          <a:xfrm>
            <a:off x="304800" y="304800"/>
            <a:ext cx="5791200" cy="548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574" y="724109"/>
            <a:ext cx="4736236" cy="123395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Use this box to bring in a key takeaway or summary into your slide. Do your best to keep things in three lines or less.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1661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204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s and Image on th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42184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s and Image on th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9267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387168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0661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/>
        </p:nvSpPr>
        <p:spPr>
          <a:xfrm>
            <a:off x="2992323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/>
        </p:nvSpPr>
        <p:spPr>
          <a:xfrm>
            <a:off x="304800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602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/>
        </p:nvCxnSpPr>
        <p:spPr>
          <a:xfrm>
            <a:off x="3417994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10340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10340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4156829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0" y="2085975"/>
            <a:ext cx="11582400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197701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Righ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1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49483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9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Lef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51504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320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718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opics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608162" y="2085975"/>
            <a:ext cx="4279037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050640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Top Cen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19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99556"/>
            <a:ext cx="11582400" cy="70173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7101" y="2157972"/>
            <a:ext cx="9574750" cy="850392"/>
          </a:xfrm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1752" y="4456590"/>
            <a:ext cx="11585448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824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Top C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B9E84-EAB5-4256-B0FC-EBDD2DE11CAA}"/>
              </a:ext>
            </a:extLst>
          </p:cNvPr>
          <p:cNvSpPr/>
          <p:nvPr/>
        </p:nvSpPr>
        <p:spPr>
          <a:xfrm>
            <a:off x="0" y="0"/>
            <a:ext cx="12192000" cy="24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5325" y="762000"/>
            <a:ext cx="10801350" cy="3357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4456590"/>
            <a:ext cx="10798302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3709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79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061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0F372CA-BA6E-4848-ACA8-D2B859CE96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19E8062-8734-42E6-9356-0CE8EC4F54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84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98052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FD4F58E7-6674-4D6D-B28B-4FB4B152A9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E5E5F7BD-6E72-44E3-8CFF-CC5897C0F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672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C170412-F504-4CF0-9253-A4F4151FF0F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229600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672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7B63177-0F26-4894-B6E8-CC20012E4D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29600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88011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73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8">
            <a:extLst>
              <a:ext uri="{FF2B5EF4-FFF2-40B4-BE49-F238E27FC236}">
                <a16:creationId xmlns:a16="http://schemas.microsoft.com/office/drawing/2014/main" id="{00F98947-48BE-4678-805E-54C7D3A5418A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458D1-E74D-4D21-9BE4-97F658C9ED21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699F4-DD53-46D4-8DD3-A8170FF960AE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1123FAC-05A1-4CB3-B8EA-CF7C5BFA7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2E6161-959F-4D97-A425-DEBED66A1D2A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10F7FB-D9D5-4C19-B7C0-F200AACFA448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9909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2076451"/>
            <a:ext cx="12192000" cy="4781549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59221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FC5AAE-3D9A-43D5-9205-F7B97E8DA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594F567-187D-4079-8719-D2AEA7A20E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672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697E9F4-C324-4115-9019-98FE38D323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4056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3200092"/>
            <a:ext cx="3467100" cy="26215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E0C94A59-C24A-40AC-B2F1-ED06DB4CD7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67200" y="3200091"/>
            <a:ext cx="76200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D21CA02-AC55-4DCD-98E6-9803C3AEFD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304800"/>
            <a:ext cx="3467100" cy="2621588"/>
          </a:xfrm>
        </p:spPr>
        <p:txBody>
          <a:bodyPr/>
          <a:lstStyle>
            <a:lvl1pPr marL="0" indent="0">
              <a:buNone/>
              <a:defRPr sz="2100"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Use this box to bring in a key takeaway or summary into your slide. Do your best to keep things in six lines or less.</a:t>
            </a:r>
          </a:p>
        </p:txBody>
      </p:sp>
    </p:spTree>
    <p:extLst>
      <p:ext uri="{BB962C8B-B14F-4D97-AF65-F5344CB8AC3E}">
        <p14:creationId xmlns:p14="http://schemas.microsoft.com/office/powerpoint/2010/main" val="24347296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fi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058" y="172857"/>
            <a:ext cx="7537142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058" y="1031273"/>
            <a:ext cx="753714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3716784" cy="548449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E3DF9E-32BA-4F96-ADC8-62FDD7755298}"/>
              </a:ext>
            </a:extLst>
          </p:cNvPr>
          <p:cNvCxnSpPr/>
          <p:nvPr/>
        </p:nvCxnSpPr>
        <p:spPr>
          <a:xfrm>
            <a:off x="445378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299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55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91F6218F-0AE1-41B7-9A6D-FDFFDD043C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573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291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2FF07AC-7092-489B-94B3-A93B15520D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009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2081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02AE9FC7-020F-4429-98DD-7566A70257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3549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40903F09-AEC9-4C51-A708-7B0D77FDD95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1204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45004"/>
            <a:ext cx="4533900" cy="701731"/>
          </a:xfrm>
        </p:spPr>
        <p:txBody>
          <a:bodyPr/>
          <a:lstStyle/>
          <a:p>
            <a:r>
              <a:rPr lang="en-US" dirty="0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103420"/>
            <a:ext cx="45339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over here. Do your best to not exceed two lines.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3549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DFF27-858C-41C4-B5B9-5EBDED84D8F2}"/>
              </a:ext>
            </a:extLst>
          </p:cNvPr>
          <p:cNvCxnSpPr>
            <a:cxnSpLocks/>
          </p:cNvCxnSpPr>
          <p:nvPr/>
        </p:nvCxnSpPr>
        <p:spPr>
          <a:xfrm>
            <a:off x="396690" y="2029341"/>
            <a:ext cx="594360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3C90BF-5129-4DC1-B611-EAAD5152C8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4800" y="3214645"/>
            <a:ext cx="4533900" cy="2195884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582F960-B68E-49E8-B5E8-8034429FE8F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1204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58712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9C621E84-0D3E-4509-8670-2C818793DE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1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5F2A6837-2507-49A2-A969-C00FAB4F05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26369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82E9A17-3A2F-4138-B0F2-5E9A4D740C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47240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EBB9A6D-504B-4A9A-824D-C3979E21280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70266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4DFDB56-31A9-4FC3-8A08-8D4BD9615C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801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C919B0EA-506E-4FDE-806A-5CE901AA84C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26369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3E65EBC1-D059-477E-B010-766E9C5C13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7240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98CFAAAF-1BF0-4BCC-B35E-6E5C300E3E9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0266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AE738E2-1AD5-4BE0-A645-649A5757E9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79565" y="2057399"/>
            <a:ext cx="3507628" cy="3769327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5576FA9-FAE9-4C83-9E94-4E1C1FB86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47D52BE-8B1D-4EF7-946A-61833B80F6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B082CB-D429-4D38-A541-C6243F2D2697}"/>
              </a:ext>
            </a:extLst>
          </p:cNvPr>
          <p:cNvCxnSpPr/>
          <p:nvPr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3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Imag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4340" y="2249648"/>
            <a:ext cx="3703320" cy="337597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55835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072E94-8669-4C9E-B4CE-CEF8B2E922BE}"/>
              </a:ext>
            </a:extLst>
          </p:cNvPr>
          <p:cNvSpPr/>
          <p:nvPr/>
        </p:nvSpPr>
        <p:spPr>
          <a:xfrm>
            <a:off x="0" y="0"/>
            <a:ext cx="38100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F32C6-78A2-4AAB-A02B-59BB94047A70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05EC55-2A04-4132-96DE-B244948FC0F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FDDA10-6B67-4BAC-9334-B2585CFF1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B267B4-9E96-4E13-8787-FB6AED1B561A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57C8BD4-40FC-4F24-93E2-F21A515CD846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85875" y="304800"/>
            <a:ext cx="4038600" cy="54904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20362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F693-0D73-4FC7-9EAF-4766B7EC7A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620C-F605-4A6F-9721-1F7698F9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8F8A2-A769-4B1D-AA03-224F0907D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01F81-62B2-4186-9F73-1BD113D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02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28">
            <a:extLst>
              <a:ext uri="{FF2B5EF4-FFF2-40B4-BE49-F238E27FC236}">
                <a16:creationId xmlns:a16="http://schemas.microsoft.com/office/drawing/2014/main" id="{E5A4F19E-E151-4030-A849-5944CAF89A02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EBB13D-1295-4E24-9EA8-1CE2580F40E4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1A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1">
            <a:extLst>
              <a:ext uri="{FF2B5EF4-FFF2-40B4-BE49-F238E27FC236}">
                <a16:creationId xmlns:a16="http://schemas.microsoft.com/office/drawing/2014/main" id="{F3E0247C-306E-4AA7-B1F0-E4264EA5E67A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50CEBB8-8A56-4B9E-839E-93E88D4B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6A1E2A-4231-4590-B611-2A005950C627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468555-7C91-4DC4-852B-128263D97165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001122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468206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-title and 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81C5CAE-6039-4CD8-899D-F995448B72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7571" y="2057400"/>
            <a:ext cx="2469627" cy="37719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100624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7881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3BAD73E-AB62-4742-9117-73D1A1AD77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99" y="1031272"/>
            <a:ext cx="5791199" cy="1251699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concise. Do your best to not exceed three lines.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E81E912-B839-4D85-B263-26B7C475C5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391515"/>
            <a:ext cx="5791200" cy="3437785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84898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cial Media - Pictures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1A59FBD-C82A-4C52-8A4C-A71F70141D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57400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CB7EC3FD-1533-4AF8-AA1D-4C511B0A3AB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97614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AE7A9FB1-400D-4CAA-99DF-4675C39772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6915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EC9A474B-0150-45E2-BAAE-F9C6BF0B6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96216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90371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- Table Char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C82EEC8-190C-4B35-AAD0-CBAF1C0ACF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2490" y="2057399"/>
            <a:ext cx="3754711" cy="171001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274517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3BEAE8-F93C-4D0C-B8D8-2472AE46BB29}"/>
              </a:ext>
            </a:extLst>
          </p:cNvPr>
          <p:cNvSpPr/>
          <p:nvPr/>
        </p:nvSpPr>
        <p:spPr>
          <a:xfrm>
            <a:off x="304800" y="0"/>
            <a:ext cx="5788152" cy="5826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92" y="172857"/>
            <a:ext cx="5122416" cy="7017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192" y="1031273"/>
            <a:ext cx="5122416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over here. Do your best to not exceed two lines.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163AD-4A13-48AB-A487-B47BA230B483}"/>
              </a:ext>
            </a:extLst>
          </p:cNvPr>
          <p:cNvCxnSpPr/>
          <p:nvPr/>
        </p:nvCxnSpPr>
        <p:spPr>
          <a:xfrm>
            <a:off x="716287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0702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ptop Mocku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0A5D3-CBD7-40DA-B6C6-0106631BE6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4461" y="2494195"/>
            <a:ext cx="4426133" cy="2768600"/>
          </a:xfrm>
          <a:custGeom>
            <a:avLst/>
            <a:gdLst>
              <a:gd name="connsiteX0" fmla="*/ 0 w 4426133"/>
              <a:gd name="connsiteY0" fmla="*/ 0 h 2768600"/>
              <a:gd name="connsiteX1" fmla="*/ 4426133 w 4426133"/>
              <a:gd name="connsiteY1" fmla="*/ 0 h 2768600"/>
              <a:gd name="connsiteX2" fmla="*/ 4426133 w 4426133"/>
              <a:gd name="connsiteY2" fmla="*/ 2768600 h 2768600"/>
              <a:gd name="connsiteX3" fmla="*/ 0 w 4426133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133" h="2768600">
                <a:moveTo>
                  <a:pt x="0" y="0"/>
                </a:moveTo>
                <a:lnTo>
                  <a:pt x="4426133" y="0"/>
                </a:lnTo>
                <a:lnTo>
                  <a:pt x="4426133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031605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k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73281B-957A-4450-932A-7935A2D2C5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8100" y="2255520"/>
            <a:ext cx="4495800" cy="2567940"/>
          </a:xfrm>
          <a:custGeom>
            <a:avLst/>
            <a:gdLst>
              <a:gd name="connsiteX0" fmla="*/ 0 w 4495800"/>
              <a:gd name="connsiteY0" fmla="*/ 0 h 2567940"/>
              <a:gd name="connsiteX1" fmla="*/ 4495800 w 4495800"/>
              <a:gd name="connsiteY1" fmla="*/ 0 h 2567940"/>
              <a:gd name="connsiteX2" fmla="*/ 4495800 w 4495800"/>
              <a:gd name="connsiteY2" fmla="*/ 2567940 h 2567940"/>
              <a:gd name="connsiteX3" fmla="*/ 0 w 4495800"/>
              <a:gd name="connsiteY3" fmla="*/ 2567940 h 256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0" h="2567940">
                <a:moveTo>
                  <a:pt x="0" y="0"/>
                </a:moveTo>
                <a:lnTo>
                  <a:pt x="4495800" y="0"/>
                </a:lnTo>
                <a:lnTo>
                  <a:pt x="4495800" y="2567940"/>
                </a:lnTo>
                <a:lnTo>
                  <a:pt x="0" y="256794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8266084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ptop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3379F5-E8B4-4D18-AFEB-0F1C1FD06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5790" y="959254"/>
            <a:ext cx="6406935" cy="4007616"/>
          </a:xfrm>
          <a:custGeom>
            <a:avLst/>
            <a:gdLst>
              <a:gd name="connsiteX0" fmla="*/ 0 w 6406935"/>
              <a:gd name="connsiteY0" fmla="*/ 0 h 4007616"/>
              <a:gd name="connsiteX1" fmla="*/ 6406935 w 6406935"/>
              <a:gd name="connsiteY1" fmla="*/ 0 h 4007616"/>
              <a:gd name="connsiteX2" fmla="*/ 6406935 w 6406935"/>
              <a:gd name="connsiteY2" fmla="*/ 4007616 h 4007616"/>
              <a:gd name="connsiteX3" fmla="*/ 0 w 6406935"/>
              <a:gd name="connsiteY3" fmla="*/ 4007616 h 400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6935" h="4007616">
                <a:moveTo>
                  <a:pt x="0" y="0"/>
                </a:moveTo>
                <a:lnTo>
                  <a:pt x="6406935" y="0"/>
                </a:lnTo>
                <a:lnTo>
                  <a:pt x="6406935" y="4007616"/>
                </a:lnTo>
                <a:lnTo>
                  <a:pt x="0" y="4007616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96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ne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C12B0C2-6102-4D4C-8F14-801B3A5789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17489" y="443883"/>
            <a:ext cx="2445150" cy="5191215"/>
          </a:xfrm>
          <a:custGeom>
            <a:avLst/>
            <a:gdLst>
              <a:gd name="connsiteX0" fmla="*/ 0 w 2445150"/>
              <a:gd name="connsiteY0" fmla="*/ 0 h 5191215"/>
              <a:gd name="connsiteX1" fmla="*/ 2445150 w 2445150"/>
              <a:gd name="connsiteY1" fmla="*/ 0 h 5191215"/>
              <a:gd name="connsiteX2" fmla="*/ 2445150 w 2445150"/>
              <a:gd name="connsiteY2" fmla="*/ 5191215 h 5191215"/>
              <a:gd name="connsiteX3" fmla="*/ 0 w 2445150"/>
              <a:gd name="connsiteY3" fmla="*/ 5191215 h 51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5150" h="5191215">
                <a:moveTo>
                  <a:pt x="0" y="0"/>
                </a:moveTo>
                <a:lnTo>
                  <a:pt x="2445150" y="0"/>
                </a:lnTo>
                <a:lnTo>
                  <a:pt x="2445150" y="5191215"/>
                </a:lnTo>
                <a:lnTo>
                  <a:pt x="0" y="5191215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552D79-A0ED-46F2-B952-9312641222F3}"/>
              </a:ext>
            </a:extLst>
          </p:cNvPr>
          <p:cNvCxnSpPr/>
          <p:nvPr/>
        </p:nvCxnSpPr>
        <p:spPr>
          <a:xfrm>
            <a:off x="6096000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24727F-8E60-4DE9-9156-70DF0E1249E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AFCAE8-E49C-46FA-9098-87740AA47818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37E0768-65F7-4B01-804B-BCAE95941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4C72F61-0E5D-4E32-B81A-FC7789364908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5B68235-C101-4417-947B-BE53725C557F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9552" y="172857"/>
            <a:ext cx="5977647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HEADER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9552" y="1031273"/>
            <a:ext cx="5977647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40661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FFC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1EAE2C-00FD-4ECA-B759-9E1521EBD5D8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6B2957-0EBB-4DDE-BE9C-E4A4317CC92A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9518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BB31B51-AFCD-49A3-8B3E-0CA88E8A75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59658" y="2175029"/>
            <a:ext cx="2272684" cy="3947467"/>
          </a:xfrm>
          <a:custGeom>
            <a:avLst/>
            <a:gdLst>
              <a:gd name="connsiteX0" fmla="*/ 0 w 2272684"/>
              <a:gd name="connsiteY0" fmla="*/ 0 h 3947467"/>
              <a:gd name="connsiteX1" fmla="*/ 2272684 w 2272684"/>
              <a:gd name="connsiteY1" fmla="*/ 0 h 3947467"/>
              <a:gd name="connsiteX2" fmla="*/ 2272684 w 2272684"/>
              <a:gd name="connsiteY2" fmla="*/ 3947467 h 3947467"/>
              <a:gd name="connsiteX3" fmla="*/ 0 w 2272684"/>
              <a:gd name="connsiteY3" fmla="*/ 3947467 h 394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2684" h="3947467">
                <a:moveTo>
                  <a:pt x="0" y="0"/>
                </a:moveTo>
                <a:lnTo>
                  <a:pt x="2272684" y="0"/>
                </a:lnTo>
                <a:lnTo>
                  <a:pt x="2272684" y="3947467"/>
                </a:lnTo>
                <a:lnTo>
                  <a:pt x="0" y="394746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2090080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717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half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21" name="Copyright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2020 by Boston Consulting Group. All rights reserved.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F2A0CE-18CD-4290-B465-1C0CC55EC358}"/>
              </a:ext>
            </a:extLst>
          </p:cNvPr>
          <p:cNvSpPr/>
          <p:nvPr/>
        </p:nvSpPr>
        <p:spPr>
          <a:xfrm>
            <a:off x="3572943" y="76200"/>
            <a:ext cx="5046115" cy="434283"/>
          </a:xfrm>
          <a:prstGeom prst="rect">
            <a:avLst/>
          </a:prstGeom>
          <a:solidFill>
            <a:schemeClr val="bg1"/>
          </a:solidFill>
          <a:ln w="9525" cap="rnd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Confidential Working Document Draft RIGL §38-2-2(4)(E),(K)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For client use only,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20960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DF11-CD7B-474C-BAE8-0C06736B3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AFAA7-27D1-4276-A481-283E6BD9E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EF313-93F9-44D1-A775-5E08F0F6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36A3D-438D-4C91-8C92-3AC90F592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909DB-398E-4C9C-9DBA-AE6A6F74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8042C-8F59-4C3F-B706-94E1733DE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60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B00F4F4-2DC0-444B-A711-A5D176996831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1921B63-C24B-40ED-85BE-26D49B86E047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158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YOUR SLIDE’S TITLE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EC81-5AD8-430D-8FD1-210064968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52564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062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2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05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2E97E-15DE-483A-BC27-7919C8F1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58240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C98E-7479-4F84-A93B-DC74ECFC0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799" y="2085975"/>
            <a:ext cx="11582399" cy="3705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BF3AD1-F051-48A5-AB7D-BDA84812B4BB}"/>
              </a:ext>
            </a:extLst>
          </p:cNvPr>
          <p:cNvCxnSpPr/>
          <p:nvPr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9997D-9151-4456-8CAB-50AC1F60D7A4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3E2499-F978-4E01-86C9-1D087E586B53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F24C7791-83CB-425B-A392-60C4676C8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74664AB-B457-4A4B-8D7F-46B20E66F28D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B490B93-C18D-4D67-8A52-86F2EF21003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E57A-77BE-438D-9286-6127CD6E5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0" y="6157275"/>
            <a:ext cx="97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BCE5C-2F54-4920-9F7A-D0ABAFE3C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NHTP - MFP Business Process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7B5FA36-E07C-467A-96D0-EB674B669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4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3" r:id="rId5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4128">
          <p15:clr>
            <a:srgbClr val="F26B43"/>
          </p15:clr>
        </p15:guide>
        <p15:guide id="4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OHHS.OCP@ohhs.ri.gov" TargetMode="External"/><Relationship Id="rId2" Type="http://schemas.openxmlformats.org/officeDocument/2006/relationships/hyperlink" Target="mailto:DHS.LTSS@dhs.ri.gov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8252"/>
            <a:ext cx="11582400" cy="70173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Summary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600" dirty="0">
                <a:solidFill>
                  <a:srgbClr val="656666"/>
                </a:solidFill>
              </a:rPr>
            </a:br>
            <a:br>
              <a:rPr lang="en-US" sz="4000" dirty="0"/>
            </a:br>
            <a:br>
              <a:rPr lang="en-US" sz="4000" dirty="0"/>
            </a:br>
            <a:endParaRPr lang="en-US" sz="4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1</a:t>
            </a:fld>
            <a:endParaRPr lang="en-US" dirty="0"/>
          </a:p>
        </p:txBody>
      </p:sp>
      <p:graphicFrame>
        <p:nvGraphicFramePr>
          <p:cNvPr id="10" name="Table 14">
            <a:extLst>
              <a:ext uri="{FF2B5EF4-FFF2-40B4-BE49-F238E27FC236}">
                <a16:creationId xmlns:a16="http://schemas.microsoft.com/office/drawing/2014/main" id="{70FBF3B8-7AF4-4D13-8731-078A793FD2C4}"/>
              </a:ext>
            </a:extLst>
          </p:cNvPr>
          <p:cNvGraphicFramePr>
            <a:graphicFrameLocks noGrp="1"/>
          </p:cNvGraphicFramePr>
          <p:nvPr/>
        </p:nvGraphicFramePr>
        <p:xfrm>
          <a:off x="381528" y="4415883"/>
          <a:ext cx="2462033" cy="8092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99579">
                  <a:extLst>
                    <a:ext uri="{9D8B030D-6E8A-4147-A177-3AD203B41FA5}">
                      <a16:colId xmlns:a16="http://schemas.microsoft.com/office/drawing/2014/main" val="2476022434"/>
                    </a:ext>
                  </a:extLst>
                </a:gridCol>
                <a:gridCol w="662454">
                  <a:extLst>
                    <a:ext uri="{9D8B030D-6E8A-4147-A177-3AD203B41FA5}">
                      <a16:colId xmlns:a16="http://schemas.microsoft.com/office/drawing/2014/main" val="1014987367"/>
                    </a:ext>
                  </a:extLst>
                </a:gridCol>
              </a:tblGrid>
              <a:tr h="80926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Percent of Total Referrals Processed </a:t>
                      </a:r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(within past six months)</a:t>
                      </a:r>
                      <a:endParaRPr lang="en-US" sz="1200" b="0" i="1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68%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63771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98EDB1A-CDEA-4459-B338-632D0E17E7A3}"/>
              </a:ext>
            </a:extLst>
          </p:cNvPr>
          <p:cNvGraphicFramePr>
            <a:graphicFrameLocks noGrp="1"/>
          </p:cNvGraphicFramePr>
          <p:nvPr/>
        </p:nvGraphicFramePr>
        <p:xfrm>
          <a:off x="381527" y="1358142"/>
          <a:ext cx="2462034" cy="224319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462034">
                  <a:extLst>
                    <a:ext uri="{9D8B030D-6E8A-4147-A177-3AD203B41FA5}">
                      <a16:colId xmlns:a16="http://schemas.microsoft.com/office/drawing/2014/main" val="936332196"/>
                    </a:ext>
                  </a:extLst>
                </a:gridCol>
              </a:tblGrid>
              <a:tr h="3228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April 25, 2025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291611"/>
                  </a:ext>
                </a:extLst>
              </a:tr>
              <a:tr h="348529">
                <a:tc>
                  <a:txBody>
                    <a:bodyPr/>
                    <a:lstStyle/>
                    <a:p>
                      <a:pPr marL="1111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492 Total Referrals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048606"/>
                  </a:ext>
                </a:extLst>
              </a:tr>
              <a:tr h="373859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72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173401"/>
                  </a:ext>
                </a:extLst>
              </a:tr>
              <a:tr h="373858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83 Selected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(for review by provider)</a:t>
                      </a:r>
                      <a:endParaRPr kumimoji="0" lang="en-US" sz="12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85250"/>
                  </a:ext>
                </a:extLst>
              </a:tr>
              <a:tr h="710273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prstClr val="black"/>
                          </a:solidFill>
                          <a:latin typeface="+mn-lt"/>
                        </a:rPr>
                        <a:t>337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Processed </a:t>
                      </a:r>
                      <a:r>
                        <a:rPr kumimoji="0" lang="en-US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(with service authorized in the past six months)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5666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86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4A5C4F5-2198-4D15-9199-7CB8EF384779}"/>
              </a:ext>
            </a:extLst>
          </p:cNvPr>
          <p:cNvSpPr txBox="1"/>
          <p:nvPr/>
        </p:nvSpPr>
        <p:spPr>
          <a:xfrm>
            <a:off x="4394831" y="5099497"/>
            <a:ext cx="6530782" cy="9055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Referrals Entered (red bar)</a:t>
            </a:r>
            <a:r>
              <a:rPr lang="en-US" sz="1100" dirty="0">
                <a:solidFill>
                  <a:schemeClr val="accent2"/>
                </a:solidFill>
              </a:rPr>
              <a:t>:  Referrals entered during the week by case managers requesting service</a:t>
            </a:r>
          </a:p>
          <a:p>
            <a:pPr algn="l"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Total Referrals Processed (blue bar)</a:t>
            </a:r>
            <a:r>
              <a:rPr lang="en-US" sz="1100" dirty="0">
                <a:solidFill>
                  <a:schemeClr val="accent2"/>
                </a:solidFill>
              </a:rPr>
              <a:t>:  Referrals accepted for service by providers, during the week</a:t>
            </a:r>
          </a:p>
          <a:p>
            <a:pPr algn="l"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Repeat Referral (pink bar with shield shaped number)</a:t>
            </a:r>
            <a:r>
              <a:rPr lang="en-US" sz="1100" dirty="0">
                <a:solidFill>
                  <a:schemeClr val="accent2"/>
                </a:solidFill>
              </a:rPr>
              <a:t>:  Referrals previously accepted with service initiated; service ended; case managers re-entered onto referral portal during week seeking service again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41EDE28-3D19-48E7-8FAF-ED3542A8849D}"/>
              </a:ext>
            </a:extLst>
          </p:cNvPr>
          <p:cNvSpPr txBox="1">
            <a:spLocks/>
          </p:cNvSpPr>
          <p:nvPr/>
        </p:nvSpPr>
        <p:spPr>
          <a:xfrm>
            <a:off x="381527" y="6147925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236E728-A9EC-439C-9DDA-88DED33B8B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050686"/>
              </p:ext>
            </p:extLst>
          </p:nvPr>
        </p:nvGraphicFramePr>
        <p:xfrm>
          <a:off x="4072070" y="1231873"/>
          <a:ext cx="7176303" cy="3588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6526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Available Referrals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8E1B3E-EBF1-4806-AE1C-7626B4173466}"/>
              </a:ext>
            </a:extLst>
          </p:cNvPr>
          <p:cNvSpPr txBox="1"/>
          <p:nvPr/>
        </p:nvSpPr>
        <p:spPr>
          <a:xfrm>
            <a:off x="3220452" y="1024328"/>
            <a:ext cx="5751095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accent2"/>
                </a:solidFill>
              </a:rPr>
              <a:t>156 individuals waiting for total of 4,024 hours of service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1E1837E-51D6-417B-8576-3E31E99D39BD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9F87CEA-43C8-4120-9855-36DCB3B95E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544982"/>
              </p:ext>
            </p:extLst>
          </p:nvPr>
        </p:nvGraphicFramePr>
        <p:xfrm>
          <a:off x="304800" y="1575074"/>
          <a:ext cx="11501377" cy="4385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962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Aging of Referrals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3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FDEB90-D31C-4073-A86C-B8591F132D03}"/>
              </a:ext>
            </a:extLst>
          </p:cNvPr>
          <p:cNvSpPr txBox="1"/>
          <p:nvPr/>
        </p:nvSpPr>
        <p:spPr>
          <a:xfrm>
            <a:off x="1880838" y="5170404"/>
            <a:ext cx="2442117" cy="752257"/>
          </a:xfrm>
          <a:prstGeom prst="rect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6688" indent="-166688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85% of individuals referred have been waiting over two months for service.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1A199-F4BB-40B6-8536-F7F716D6B666}"/>
              </a:ext>
            </a:extLst>
          </p:cNvPr>
          <p:cNvSpPr txBox="1"/>
          <p:nvPr/>
        </p:nvSpPr>
        <p:spPr>
          <a:xfrm>
            <a:off x="2185661" y="976997"/>
            <a:ext cx="7820678" cy="36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accent2"/>
                </a:solidFill>
              </a:rPr>
              <a:t>Case managers assign referrals an urgency level of 2 days, 5 days, or 14 days to be filled.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55C7EB74-7441-471A-A42C-5BDF5CA88125}"/>
              </a:ext>
            </a:extLst>
          </p:cNvPr>
          <p:cNvSpPr txBox="1">
            <a:spLocks/>
          </p:cNvSpPr>
          <p:nvPr/>
        </p:nvSpPr>
        <p:spPr>
          <a:xfrm>
            <a:off x="452035" y="6152419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98415CF-2777-48C0-9F1C-E25A644182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920794"/>
              </p:ext>
            </p:extLst>
          </p:nvPr>
        </p:nvGraphicFramePr>
        <p:xfrm>
          <a:off x="304801" y="1708777"/>
          <a:ext cx="5553306" cy="334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AB076F9-1CCE-442A-8114-3F5A1F9383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408845"/>
              </p:ext>
            </p:extLst>
          </p:nvPr>
        </p:nvGraphicFramePr>
        <p:xfrm>
          <a:off x="6333893" y="1708777"/>
          <a:ext cx="5553306" cy="4172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343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22E9-ADB2-4BFE-AFB0-2B577364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51651"/>
            <a:ext cx="11582400" cy="920867"/>
          </a:xfrm>
        </p:spPr>
        <p:txBody>
          <a:bodyPr>
            <a:noAutofit/>
          </a:bodyPr>
          <a:lstStyle/>
          <a:p>
            <a:r>
              <a:rPr lang="en-US" sz="3600" dirty="0"/>
              <a:t>Home Care Provider Referral Portal </a:t>
            </a:r>
            <a:r>
              <a:rPr lang="en-US" sz="3800" dirty="0"/>
              <a:t>– </a:t>
            </a:r>
            <a:r>
              <a:rPr lang="en-US" sz="2800" dirty="0"/>
              <a:t>Referrals Available and Processed By Zip Code                 </a:t>
            </a:r>
            <a:r>
              <a:rPr lang="en-US" sz="12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2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2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200" dirty="0">
                <a:solidFill>
                  <a:srgbClr val="656666"/>
                </a:solidFill>
                <a:latin typeface="+mn-lt"/>
              </a:rPr>
            </a:br>
            <a:endParaRPr lang="en-US" sz="12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5E7E4-D925-4043-A27C-FB70232C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4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636245-9754-4C91-A152-2F23719DC21D}"/>
              </a:ext>
            </a:extLst>
          </p:cNvPr>
          <p:cNvSpPr txBox="1"/>
          <p:nvPr/>
        </p:nvSpPr>
        <p:spPr>
          <a:xfrm>
            <a:off x="127545" y="6494947"/>
            <a:ext cx="11582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050" i="1" dirty="0"/>
              <a:t>The red shaded columns show numbers of referrals currently available out of the total entered into the referral portal since its 3/2021 inception.  The blue shaded column shows number of referrals processed in the past six months.  No referrals have been received in postal code areas that are not listed.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159C7CF-1BC8-42D6-9C2E-3828086CC1D7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8C0FE3-1B7B-6CC4-A8DA-5DF473E3C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843777"/>
              </p:ext>
            </p:extLst>
          </p:nvPr>
        </p:nvGraphicFramePr>
        <p:xfrm>
          <a:off x="304800" y="1099593"/>
          <a:ext cx="5679311" cy="4984890"/>
        </p:xfrm>
        <a:graphic>
          <a:graphicData uri="http://schemas.openxmlformats.org/drawingml/2006/table">
            <a:tbl>
              <a:tblPr/>
              <a:tblGrid>
                <a:gridCol w="760071">
                  <a:extLst>
                    <a:ext uri="{9D8B030D-6E8A-4147-A177-3AD203B41FA5}">
                      <a16:colId xmlns:a16="http://schemas.microsoft.com/office/drawing/2014/main" val="1352533310"/>
                    </a:ext>
                  </a:extLst>
                </a:gridCol>
                <a:gridCol w="2569580">
                  <a:extLst>
                    <a:ext uri="{9D8B030D-6E8A-4147-A177-3AD203B41FA5}">
                      <a16:colId xmlns:a16="http://schemas.microsoft.com/office/drawing/2014/main" val="2144024579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440630081"/>
                    </a:ext>
                  </a:extLst>
                </a:gridCol>
                <a:gridCol w="1215341">
                  <a:extLst>
                    <a:ext uri="{9D8B030D-6E8A-4147-A177-3AD203B41FA5}">
                      <a16:colId xmlns:a16="http://schemas.microsoft.com/office/drawing/2014/main" val="3784659830"/>
                    </a:ext>
                  </a:extLst>
                </a:gridCol>
              </a:tblGrid>
              <a:tr h="21318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Postal Code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 Name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Available/Selected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Processed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895509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02806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Barrington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471630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02809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Bristol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720767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Charlestown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32435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Chepachet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0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204007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Coventry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C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168872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Greenwich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754989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East Greenwich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793336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02825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Foster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295546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02828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Greenville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606181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Harrisville/Burrillville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052294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679142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Valley, Richmond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645071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Jamestown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06883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02840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Newport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237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02852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Kingstown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748527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02859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Pascoag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866002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Pawtucket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AD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24001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Pawtucket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507378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Central Falls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290151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Cumberland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995609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Lincoln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557750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Portsmouth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65155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Tiverton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414562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Wakefield/Narragansett/S Kingstown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8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814543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Narragansett/Point Judith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805309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Warren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84912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7522499-B974-3048-369A-447E3258B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165877"/>
              </p:ext>
            </p:extLst>
          </p:nvPr>
        </p:nvGraphicFramePr>
        <p:xfrm>
          <a:off x="6207888" y="1099594"/>
          <a:ext cx="5679310" cy="4942385"/>
        </p:xfrm>
        <a:graphic>
          <a:graphicData uri="http://schemas.openxmlformats.org/drawingml/2006/table">
            <a:tbl>
              <a:tblPr/>
              <a:tblGrid>
                <a:gridCol w="771646">
                  <a:extLst>
                    <a:ext uri="{9D8B030D-6E8A-4147-A177-3AD203B41FA5}">
                      <a16:colId xmlns:a16="http://schemas.microsoft.com/office/drawing/2014/main" val="1352533310"/>
                    </a:ext>
                  </a:extLst>
                </a:gridCol>
                <a:gridCol w="2419109">
                  <a:extLst>
                    <a:ext uri="{9D8B030D-6E8A-4147-A177-3AD203B41FA5}">
                      <a16:colId xmlns:a16="http://schemas.microsoft.com/office/drawing/2014/main" val="2144024579"/>
                    </a:ext>
                  </a:extLst>
                </a:gridCol>
                <a:gridCol w="1250066">
                  <a:extLst>
                    <a:ext uri="{9D8B030D-6E8A-4147-A177-3AD203B41FA5}">
                      <a16:colId xmlns:a16="http://schemas.microsoft.com/office/drawing/2014/main" val="440630081"/>
                    </a:ext>
                  </a:extLst>
                </a:gridCol>
                <a:gridCol w="1238489">
                  <a:extLst>
                    <a:ext uri="{9D8B030D-6E8A-4147-A177-3AD203B41FA5}">
                      <a16:colId xmlns:a16="http://schemas.microsoft.com/office/drawing/2014/main" val="3784659830"/>
                    </a:ext>
                  </a:extLst>
                </a:gridCol>
              </a:tblGrid>
              <a:tr h="1885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Postal Code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 Name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Available/Selected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Processed</a:t>
                      </a:r>
                    </a:p>
                  </a:txBody>
                  <a:tcPr marL="3322" marR="3322" marT="3322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895509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D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516610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610623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82144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Westerly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747663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Kingston/Richmond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2075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Warwick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C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16856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Woonsocket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9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99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076638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Smithfield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31806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Wyoming/Richmond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996012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A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2519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Providence/North 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4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38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638589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Providence/Cranston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C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568130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292148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Providence/Cranston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B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65167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Providence/North 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3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90193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B8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732131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Cranston/Providence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8214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Providence/Providence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954830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East 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435656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02915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Riverside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213950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Rumford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530342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02917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Smithfield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705642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02919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Johnston/Providence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0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C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255074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02920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0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A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087667"/>
                  </a:ext>
                </a:extLst>
              </a:tr>
              <a:tr h="1901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02921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322" marR="3322" marT="3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182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641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734"/>
            <a:ext cx="6312568" cy="72934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</a:t>
            </a:r>
            <a:br>
              <a:rPr lang="en-US" sz="31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FD1C20-AE4D-48F4-80CB-DAD8D53DA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314303"/>
              </p:ext>
            </p:extLst>
          </p:nvPr>
        </p:nvGraphicFramePr>
        <p:xfrm>
          <a:off x="304800" y="1383656"/>
          <a:ext cx="5583044" cy="4211709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2334384">
                  <a:extLst>
                    <a:ext uri="{9D8B030D-6E8A-4147-A177-3AD203B41FA5}">
                      <a16:colId xmlns:a16="http://schemas.microsoft.com/office/drawing/2014/main" val="749757488"/>
                    </a:ext>
                  </a:extLst>
                </a:gridCol>
                <a:gridCol w="1079147">
                  <a:extLst>
                    <a:ext uri="{9D8B030D-6E8A-4147-A177-3AD203B41FA5}">
                      <a16:colId xmlns:a16="http://schemas.microsoft.com/office/drawing/2014/main" val="245549806"/>
                    </a:ext>
                  </a:extLst>
                </a:gridCol>
                <a:gridCol w="1079147">
                  <a:extLst>
                    <a:ext uri="{9D8B030D-6E8A-4147-A177-3AD203B41FA5}">
                      <a16:colId xmlns:a16="http://schemas.microsoft.com/office/drawing/2014/main" val="537145425"/>
                    </a:ext>
                  </a:extLst>
                </a:gridCol>
                <a:gridCol w="1090366">
                  <a:extLst>
                    <a:ext uri="{9D8B030D-6E8A-4147-A177-3AD203B41FA5}">
                      <a16:colId xmlns:a16="http://schemas.microsoft.com/office/drawing/2014/main" val="439378569"/>
                    </a:ext>
                  </a:extLst>
                </a:gridCol>
              </a:tblGrid>
              <a:tr h="12653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Primary Diagnosis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Number Currently Available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Total Number Processed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Percent Processed</a:t>
                      </a:r>
                    </a:p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Book" panose="020B0503020102020204" pitchFamily="34" charset="0"/>
                        </a:rPr>
                        <a:t>(within past 6 months)</a:t>
                      </a: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53310"/>
                  </a:ext>
                </a:extLst>
              </a:tr>
              <a:tr h="23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Behavioral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92%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67219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Cardiovascular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8806996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Dementia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44%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6970"/>
                  </a:ext>
                </a:extLst>
              </a:tr>
              <a:tr h="270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Developmental disorders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3623599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Endocrine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35275"/>
                  </a:ext>
                </a:extLst>
              </a:tr>
              <a:tr h="2497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Muscular/skeletal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7256136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Neurological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52%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96314"/>
                  </a:ext>
                </a:extLst>
              </a:tr>
              <a:tr h="2744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Respiratory disorders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6243628"/>
                  </a:ext>
                </a:extLst>
              </a:tr>
              <a:tr h="3053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Urinary/reproductive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63%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746655"/>
                  </a:ext>
                </a:extLst>
              </a:tr>
              <a:tr h="234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Unknown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5339755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Grand 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68%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4005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F48A322-5242-4862-9DB9-384218A0E5CA}"/>
              </a:ext>
            </a:extLst>
          </p:cNvPr>
          <p:cNvSpPr txBox="1"/>
          <p:nvPr/>
        </p:nvSpPr>
        <p:spPr>
          <a:xfrm>
            <a:off x="304800" y="1016953"/>
            <a:ext cx="5661102" cy="36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accent2"/>
                </a:solidFill>
              </a:rPr>
              <a:t>Referrals Available and Processed Based on Primary Diagnosis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E3325-DAC1-4F18-89F0-228EDC08936D}"/>
              </a:ext>
            </a:extLst>
          </p:cNvPr>
          <p:cNvSpPr txBox="1"/>
          <p:nvPr/>
        </p:nvSpPr>
        <p:spPr>
          <a:xfrm>
            <a:off x="6755953" y="128217"/>
            <a:ext cx="4847063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2"/>
                </a:solidFill>
              </a:rPr>
              <a:t>Referrals Available and Processed Based on Hours Requested</a:t>
            </a:r>
          </a:p>
        </p:txBody>
      </p:sp>
      <p:graphicFrame>
        <p:nvGraphicFramePr>
          <p:cNvPr id="18" name="Table 14">
            <a:extLst>
              <a:ext uri="{FF2B5EF4-FFF2-40B4-BE49-F238E27FC236}">
                <a16:creationId xmlns:a16="http://schemas.microsoft.com/office/drawing/2014/main" id="{9613E14F-B584-404D-A28D-26B495404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424002"/>
              </p:ext>
            </p:extLst>
          </p:nvPr>
        </p:nvGraphicFramePr>
        <p:xfrm>
          <a:off x="6471777" y="412950"/>
          <a:ext cx="5415415" cy="239949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12270">
                  <a:extLst>
                    <a:ext uri="{9D8B030D-6E8A-4147-A177-3AD203B41FA5}">
                      <a16:colId xmlns:a16="http://schemas.microsoft.com/office/drawing/2014/main" val="1565799229"/>
                    </a:ext>
                  </a:extLst>
                </a:gridCol>
                <a:gridCol w="1316483">
                  <a:extLst>
                    <a:ext uri="{9D8B030D-6E8A-4147-A177-3AD203B41FA5}">
                      <a16:colId xmlns:a16="http://schemas.microsoft.com/office/drawing/2014/main" val="2525274532"/>
                    </a:ext>
                  </a:extLst>
                </a:gridCol>
                <a:gridCol w="1249841">
                  <a:extLst>
                    <a:ext uri="{9D8B030D-6E8A-4147-A177-3AD203B41FA5}">
                      <a16:colId xmlns:a16="http://schemas.microsoft.com/office/drawing/2014/main" val="2764948644"/>
                    </a:ext>
                  </a:extLst>
                </a:gridCol>
                <a:gridCol w="1236821">
                  <a:extLst>
                    <a:ext uri="{9D8B030D-6E8A-4147-A177-3AD203B41FA5}">
                      <a16:colId xmlns:a16="http://schemas.microsoft.com/office/drawing/2014/main" val="363435837"/>
                    </a:ext>
                  </a:extLst>
                </a:gridCol>
              </a:tblGrid>
              <a:tr h="82789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Hours Per Week Requested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Referrals Currently  Available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 Processed Referrals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dirty="0"/>
                    </a:p>
                    <a:p>
                      <a:pPr algn="ctr"/>
                      <a:r>
                        <a:rPr lang="en-US" sz="1400" dirty="0"/>
                        <a:t>Number        Percent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 Processed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044042"/>
                  </a:ext>
                </a:extLst>
              </a:tr>
              <a:tr h="260528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1-10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426159"/>
                  </a:ext>
                </a:extLst>
              </a:tr>
              <a:tr h="26824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11-20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457421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21-30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58%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367689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31-40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9856718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41 hours plus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609122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Grand 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213968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669635D-2157-47CC-9161-F576A3F622E1}"/>
              </a:ext>
            </a:extLst>
          </p:cNvPr>
          <p:cNvSpPr txBox="1"/>
          <p:nvPr/>
        </p:nvSpPr>
        <p:spPr>
          <a:xfrm>
            <a:off x="7040125" y="2776739"/>
            <a:ext cx="4847066" cy="59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2"/>
                </a:solidFill>
              </a:rPr>
              <a:t>Referrals Available and Processed Based on Consumer Language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C413F52-F474-479B-B85C-0EA2BC335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606707"/>
              </p:ext>
            </p:extLst>
          </p:nvPr>
        </p:nvGraphicFramePr>
        <p:xfrm>
          <a:off x="6471777" y="3097176"/>
          <a:ext cx="5415414" cy="294529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12270">
                  <a:extLst>
                    <a:ext uri="{9D8B030D-6E8A-4147-A177-3AD203B41FA5}">
                      <a16:colId xmlns:a16="http://schemas.microsoft.com/office/drawing/2014/main" val="1565799229"/>
                    </a:ext>
                  </a:extLst>
                </a:gridCol>
                <a:gridCol w="1361036">
                  <a:extLst>
                    <a:ext uri="{9D8B030D-6E8A-4147-A177-3AD203B41FA5}">
                      <a16:colId xmlns:a16="http://schemas.microsoft.com/office/drawing/2014/main" val="2525274532"/>
                    </a:ext>
                  </a:extLst>
                </a:gridCol>
                <a:gridCol w="1205287">
                  <a:extLst>
                    <a:ext uri="{9D8B030D-6E8A-4147-A177-3AD203B41FA5}">
                      <a16:colId xmlns:a16="http://schemas.microsoft.com/office/drawing/2014/main" val="2764948644"/>
                    </a:ext>
                  </a:extLst>
                </a:gridCol>
                <a:gridCol w="1236821">
                  <a:extLst>
                    <a:ext uri="{9D8B030D-6E8A-4147-A177-3AD203B41FA5}">
                      <a16:colId xmlns:a16="http://schemas.microsoft.com/office/drawing/2014/main" val="363435837"/>
                    </a:ext>
                  </a:extLst>
                </a:gridCol>
              </a:tblGrid>
              <a:tr h="6634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Primary Language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Referrals Currently  Available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 Processed Referrals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dirty="0"/>
                    </a:p>
                    <a:p>
                      <a:pPr algn="ctr"/>
                      <a:r>
                        <a:rPr lang="en-US" sz="1400" dirty="0"/>
                        <a:t>Number        Percent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 Processed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044042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English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64%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426159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Spanish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457421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Portuguese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64%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367689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Farsi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02892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Cambodian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195290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22316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Mandarin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729723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Haitian Creole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8296906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Cantonese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62761"/>
                  </a:ext>
                </a:extLst>
              </a:tr>
              <a:tr h="20213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Laotian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971049"/>
                  </a:ext>
                </a:extLst>
              </a:tr>
              <a:tr h="11089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Grand 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68%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139688"/>
                  </a:ext>
                </a:extLst>
              </a:tr>
            </a:tbl>
          </a:graphicData>
        </a:graphic>
      </p:graphicFrame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</p:spTree>
    <p:extLst>
      <p:ext uri="{BB962C8B-B14F-4D97-AF65-F5344CB8AC3E}">
        <p14:creationId xmlns:p14="http://schemas.microsoft.com/office/powerpoint/2010/main" val="386195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80734"/>
            <a:ext cx="11504341" cy="72934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Detail by Program</a:t>
            </a:r>
            <a:br>
              <a:rPr lang="en-US" sz="3100" dirty="0"/>
            </a:b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6</a:t>
            </a:fld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D35A5-AC59-4C09-8225-84CD1D9ECF3C}"/>
              </a:ext>
            </a:extLst>
          </p:cNvPr>
          <p:cNvSpPr txBox="1"/>
          <p:nvPr/>
        </p:nvSpPr>
        <p:spPr>
          <a:xfrm>
            <a:off x="459755" y="995172"/>
            <a:ext cx="11271328" cy="59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Home Care referrals for </a:t>
            </a:r>
            <a:r>
              <a:rPr lang="en-US" sz="1400" b="1" dirty="0" err="1"/>
              <a:t>OHA@Home</a:t>
            </a:r>
            <a:r>
              <a:rPr lang="en-US" sz="1400" b="1" dirty="0"/>
              <a:t> Cost Share program participants and Neighborhood Health Plan of RI members are not tracked in the referral portal.  Information is gathered separately and shown in the charts below.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4FB26B6-69A9-4FB3-B033-057092E9BC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613727"/>
              </p:ext>
            </p:extLst>
          </p:nvPr>
        </p:nvGraphicFramePr>
        <p:xfrm>
          <a:off x="304799" y="1708031"/>
          <a:ext cx="5517673" cy="43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DEB192-8D9B-491F-A387-34BBF15497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722891"/>
              </p:ext>
            </p:extLst>
          </p:nvPr>
        </p:nvGraphicFramePr>
        <p:xfrm>
          <a:off x="6218882" y="1708031"/>
          <a:ext cx="5668319" cy="43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988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734"/>
            <a:ext cx="11582400" cy="701731"/>
          </a:xfrm>
        </p:spPr>
        <p:txBody>
          <a:bodyPr>
            <a:normAutofit/>
          </a:bodyPr>
          <a:lstStyle/>
          <a:p>
            <a:r>
              <a:rPr lang="en-US" sz="3600" dirty="0"/>
              <a:t>Home Care Provider Referral Portal – Contact Information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7</a:t>
            </a:fld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4/18/2025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AA087E1-7AA3-45CF-A238-40580FBB6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97549"/>
              </p:ext>
            </p:extLst>
          </p:nvPr>
        </p:nvGraphicFramePr>
        <p:xfrm>
          <a:off x="262269" y="1264165"/>
          <a:ext cx="11624931" cy="33580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01805">
                  <a:extLst>
                    <a:ext uri="{9D8B030D-6E8A-4147-A177-3AD203B41FA5}">
                      <a16:colId xmlns:a16="http://schemas.microsoft.com/office/drawing/2014/main" val="35247793"/>
                    </a:ext>
                  </a:extLst>
                </a:gridCol>
                <a:gridCol w="4103220">
                  <a:extLst>
                    <a:ext uri="{9D8B030D-6E8A-4147-A177-3AD203B41FA5}">
                      <a16:colId xmlns:a16="http://schemas.microsoft.com/office/drawing/2014/main" val="3625873916"/>
                    </a:ext>
                  </a:extLst>
                </a:gridCol>
                <a:gridCol w="1822134">
                  <a:extLst>
                    <a:ext uri="{9D8B030D-6E8A-4147-A177-3AD203B41FA5}">
                      <a16:colId xmlns:a16="http://schemas.microsoft.com/office/drawing/2014/main" val="1768982981"/>
                    </a:ext>
                  </a:extLst>
                </a:gridCol>
                <a:gridCol w="3297772">
                  <a:extLst>
                    <a:ext uri="{9D8B030D-6E8A-4147-A177-3AD203B41FA5}">
                      <a16:colId xmlns:a16="http://schemas.microsoft.com/office/drawing/2014/main" val="3679469693"/>
                    </a:ext>
                  </a:extLst>
                </a:gridCol>
              </a:tblGrid>
              <a:tr h="38848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Contact About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Telephone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947894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chemeClr val="accent2"/>
                          </a:solidFill>
                        </a:rPr>
                        <a:t>Gainwell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Technologies Help Desk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Claim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401-784-8100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647935"/>
                  </a:ext>
                </a:extLst>
              </a:tr>
              <a:tr h="957910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chemeClr val="accent2"/>
                          </a:solidFill>
                        </a:rPr>
                        <a:t>Gainwell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Technologies</a:t>
                      </a:r>
                    </a:p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Marlene Lamoureux, Provider Representative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accent2"/>
                          </a:solidFill>
                        </a:rPr>
                        <a:t>Provider Education 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and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401-784-3805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Marlene.Lamoureux@gainwelltechnologies.com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888307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Department of Human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Eligibility and Prior Authorizations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401-415-8455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DHS.LTSS@dhs.ri.gov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458329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Medicaid/Office of Community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Prior Authorizations and general Home Care Provider Referral Portal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401-462-6393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OHHS.OCP@ohhs.ri.gov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198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828088"/>
      </p:ext>
    </p:extLst>
  </p:cSld>
  <p:clrMapOvr>
    <a:masterClrMapping/>
  </p:clrMapOvr>
</p:sld>
</file>

<file path=ppt/theme/theme1.xml><?xml version="1.0" encoding="utf-8"?>
<a:theme xmlns:a="http://schemas.openxmlformats.org/drawingml/2006/main" name="RI Branding">
  <a:themeElements>
    <a:clrScheme name="Rhode Island">
      <a:dk1>
        <a:sysClr val="windowText" lastClr="000000"/>
      </a:dk1>
      <a:lt1>
        <a:sysClr val="window" lastClr="FFFFFF"/>
      </a:lt1>
      <a:dk2>
        <a:srgbClr val="44546A"/>
      </a:dk2>
      <a:lt2>
        <a:srgbClr val="C4C4C4"/>
      </a:lt2>
      <a:accent1>
        <a:srgbClr val="EB5152"/>
      </a:accent1>
      <a:accent2>
        <a:srgbClr val="1E497F"/>
      </a:accent2>
      <a:accent3>
        <a:srgbClr val="8FBAE4"/>
      </a:accent3>
      <a:accent4>
        <a:srgbClr val="FFC709"/>
      </a:accent4>
      <a:accent5>
        <a:srgbClr val="404040"/>
      </a:accent5>
      <a:accent6>
        <a:srgbClr val="656565"/>
      </a:accent6>
      <a:hlink>
        <a:srgbClr val="0563C1"/>
      </a:hlink>
      <a:folHlink>
        <a:srgbClr val="954F72"/>
      </a:folHlink>
    </a:clrScheme>
    <a:fontScheme name="Rhode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E497F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3000"/>
          </a:lnSpc>
          <a:spcBef>
            <a:spcPts val="600"/>
          </a:spcBef>
          <a:spcAft>
            <a:spcPts val="600"/>
          </a:spcAft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3000"/>
          </a:lnSpc>
          <a:spcBef>
            <a:spcPts val="600"/>
          </a:spcBef>
          <a:spcAft>
            <a:spcPts val="600"/>
          </a:spcAft>
          <a:defRPr sz="1600">
            <a:solidFill>
              <a:srgbClr val="65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 Branding" id="{1934AE36-DF28-4FA8-92D2-F039B8F1A079}" vid="{CD704D35-A323-45D0-AB87-BCFD7E9533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E87EF686CCAA44BE008E9E81B3C4E5" ma:contentTypeVersion="10" ma:contentTypeDescription="Create a new document." ma:contentTypeScope="" ma:versionID="c03578363bf7e6c3af3b5834326053de">
  <xsd:schema xmlns:xsd="http://www.w3.org/2001/XMLSchema" xmlns:xs="http://www.w3.org/2001/XMLSchema" xmlns:p="http://schemas.microsoft.com/office/2006/metadata/properties" xmlns:ns3="9983c9db-6bda-4b6f-96cc-ec27f1fe6582" xmlns:ns4="4a4453ea-e422-4c22-bddd-64227edf7368" targetNamespace="http://schemas.microsoft.com/office/2006/metadata/properties" ma:root="true" ma:fieldsID="42ac919d6960fa496ec33163ad1134c7" ns3:_="" ns4:_="">
    <xsd:import namespace="9983c9db-6bda-4b6f-96cc-ec27f1fe6582"/>
    <xsd:import namespace="4a4453ea-e422-4c22-bddd-64227edf73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3c9db-6bda-4b6f-96cc-ec27f1fe65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4453ea-e422-4c22-bddd-64227edf736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7D8C62-B8C9-46F0-88EB-7D1075CE0A28}">
  <ds:schemaRefs>
    <ds:schemaRef ds:uri="http://schemas.microsoft.com/office/2006/documentManagement/types"/>
    <ds:schemaRef ds:uri="http://purl.org/dc/terms/"/>
    <ds:schemaRef ds:uri="4a4453ea-e422-4c22-bddd-64227edf7368"/>
    <ds:schemaRef ds:uri="9983c9db-6bda-4b6f-96cc-ec27f1fe658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D9B222F-4344-4938-A882-AAE61357A0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3c9db-6bda-4b6f-96cc-ec27f1fe6582"/>
    <ds:schemaRef ds:uri="4a4453ea-e422-4c22-bddd-64227edf73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CBF1A6-2A07-45BD-A581-EA6CA78F83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History timeline</Template>
  <TotalTime>0</TotalTime>
  <Words>1088</Words>
  <Application>Microsoft Office PowerPoint</Application>
  <PresentationFormat>Widescreen</PresentationFormat>
  <Paragraphs>412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Franklin Gothic Book</vt:lpstr>
      <vt:lpstr>Franklin Gothic Demi Cond</vt:lpstr>
      <vt:lpstr>Trebuchet MS</vt:lpstr>
      <vt:lpstr>Wingdings</vt:lpstr>
      <vt:lpstr>RI Branding</vt:lpstr>
      <vt:lpstr>Home Care Provider Referral Portal – Summary NOTE:  Data does not include referrals for the OHA@Home Cost Share program or managed care.   </vt:lpstr>
      <vt:lpstr>Home Care Provider Referral Portal – Available Referrals NOTE:  Data does not include referrals for the OHA@Home Cost Share program or managed care. </vt:lpstr>
      <vt:lpstr>Home Care Provider Referral Portal – Aging of Referrals NOTE:  Data does not include referrals for the OHA@Home Cost Share program or managed care. </vt:lpstr>
      <vt:lpstr>Home Care Provider Referral Portal – Referrals Available and Processed By Zip Code                 NOTE:  Data does not include referrals for the OHA@Home Cost Share program or managed care. </vt:lpstr>
      <vt:lpstr>Home Care Provider Referral Portal NOTE:  Data does not include referrals for the OHA@Home Cost Share program or managed care. </vt:lpstr>
      <vt:lpstr>Home Care Provider Referral Portal – Detail by Program  </vt:lpstr>
      <vt:lpstr>Home Care Provider Referral Portal – Contact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HCBS Program and Transition LTSS Workstream</dc:title>
  <dc:creator/>
  <cp:lastModifiedBy/>
  <cp:revision>229</cp:revision>
  <dcterms:created xsi:type="dcterms:W3CDTF">2021-02-01T15:02:50Z</dcterms:created>
  <dcterms:modified xsi:type="dcterms:W3CDTF">2025-04-25T21:43:21Z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0x01010059E87EF686CCAA44BE008E9E81B3C4E5</vt:lpwstr>
  </property>
</Properties>
</file>