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4206" r:id="rId5"/>
    <p:sldId id="4231" r:id="rId6"/>
    <p:sldId id="4228" r:id="rId7"/>
    <p:sldId id="4230" r:id="rId8"/>
    <p:sldId id="4229" r:id="rId9"/>
    <p:sldId id="275" r:id="rId10"/>
    <p:sldId id="4225" r:id="rId11"/>
    <p:sldId id="264" r:id="rId12"/>
    <p:sldId id="277" r:id="rId13"/>
    <p:sldId id="283" r:id="rId14"/>
    <p:sldId id="288" r:id="rId15"/>
    <p:sldId id="4226" r:id="rId16"/>
    <p:sldId id="460" r:id="rId17"/>
    <p:sldId id="4224" r:id="rId18"/>
    <p:sldId id="4215" r:id="rId19"/>
    <p:sldId id="856" r:id="rId20"/>
    <p:sldId id="4214" r:id="rId21"/>
    <p:sldId id="2245" r:id="rId22"/>
    <p:sldId id="299" r:id="rId23"/>
    <p:sldId id="22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A87E3-9306-6AF1-6F38-80CEEF3DBD51}" name="Brian Lawson" initials="BL" userId="S::brianl@sandata.com::20fbaeae-36ea-49bb-a695-cc2eb9a425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an Lawson" initials="BL" lastIdx="9" clrIdx="0">
    <p:extLst>
      <p:ext uri="{19B8F6BF-5375-455C-9EA6-DF929625EA0E}">
        <p15:presenceInfo xmlns:p15="http://schemas.microsoft.com/office/powerpoint/2012/main" userId="S::brianl@sandata.com::20fbaeae-36ea-49bb-a695-cc2eb9a425c7" providerId="AD"/>
      </p:ext>
    </p:extLst>
  </p:cmAuthor>
  <p:cmAuthor id="2" name="Brian" initials="B" lastIdx="29" clrIdx="1">
    <p:extLst>
      <p:ext uri="{19B8F6BF-5375-455C-9EA6-DF929625EA0E}">
        <p15:presenceInfo xmlns:p15="http://schemas.microsoft.com/office/powerpoint/2012/main" userId="Brian" providerId="None"/>
      </p:ext>
    </p:extLst>
  </p:cmAuthor>
  <p:cmAuthor id="3" name="Chad Turner" initials="CT" lastIdx="1" clrIdx="2">
    <p:extLst>
      <p:ext uri="{19B8F6BF-5375-455C-9EA6-DF929625EA0E}">
        <p15:presenceInfo xmlns:p15="http://schemas.microsoft.com/office/powerpoint/2012/main" userId="S::chadt@sandata.com::596d86cd-3a24-442e-973f-832cb6a05679" providerId="AD"/>
      </p:ext>
    </p:extLst>
  </p:cmAuthor>
  <p:cmAuthor id="4" name="Ayon Shahed" initials="AS" lastIdx="1" clrIdx="3">
    <p:extLst>
      <p:ext uri="{19B8F6BF-5375-455C-9EA6-DF929625EA0E}">
        <p15:presenceInfo xmlns:p15="http://schemas.microsoft.com/office/powerpoint/2012/main" userId="S::ayon.shahed@seafaircapital.com::5add4e75-9a69-4256-9679-4f38c114075d" providerId="AD"/>
      </p:ext>
    </p:extLst>
  </p:cmAuthor>
  <p:cmAuthor id="5" name="Brian Lawson" initials="BL [2]" lastIdx="1" clrIdx="4">
    <p:extLst>
      <p:ext uri="{19B8F6BF-5375-455C-9EA6-DF929625EA0E}">
        <p15:presenceInfo xmlns:p15="http://schemas.microsoft.com/office/powerpoint/2012/main" userId="d8a1343c3cc049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2B3"/>
    <a:srgbClr val="899ED1"/>
    <a:srgbClr val="0584F6"/>
    <a:srgbClr val="CA8007"/>
    <a:srgbClr val="BE7602"/>
    <a:srgbClr val="FDAC26"/>
    <a:srgbClr val="4964A2"/>
    <a:srgbClr val="4C5BA1"/>
    <a:srgbClr val="F2A9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0CF55-2AA7-4912-94B2-34A69137C6A3}" v="20" dt="2022-06-06T13:44:09.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2"/>
    <p:restoredTop sz="96038" autoAdjust="0"/>
  </p:normalViewPr>
  <p:slideViewPr>
    <p:cSldViewPr snapToGrid="0">
      <p:cViewPr varScale="1">
        <p:scale>
          <a:sx n="62" d="100"/>
          <a:sy n="62" d="100"/>
        </p:scale>
        <p:origin x="9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pinelli, Margaret (OHHS)" userId="207d08ac-8a4a-466a-b1b3-7966bc45cc51" providerId="ADAL" clId="{C710CF55-2AA7-4912-94B2-34A69137C6A3}"/>
    <pc:docChg chg="modSld">
      <pc:chgData name="Carpinelli, Margaret (OHHS)" userId="207d08ac-8a4a-466a-b1b3-7966bc45cc51" providerId="ADAL" clId="{C710CF55-2AA7-4912-94B2-34A69137C6A3}" dt="2022-06-06T17:32:46.133" v="16" actId="1076"/>
      <pc:docMkLst>
        <pc:docMk/>
      </pc:docMkLst>
      <pc:sldChg chg="modSp mod">
        <pc:chgData name="Carpinelli, Margaret (OHHS)" userId="207d08ac-8a4a-466a-b1b3-7966bc45cc51" providerId="ADAL" clId="{C710CF55-2AA7-4912-94B2-34A69137C6A3}" dt="2022-06-06T17:32:46.133" v="16" actId="1076"/>
        <pc:sldMkLst>
          <pc:docMk/>
          <pc:sldMk cId="1202152388" sldId="4228"/>
        </pc:sldMkLst>
        <pc:spChg chg="mod">
          <ac:chgData name="Carpinelli, Margaret (OHHS)" userId="207d08ac-8a4a-466a-b1b3-7966bc45cc51" providerId="ADAL" clId="{C710CF55-2AA7-4912-94B2-34A69137C6A3}" dt="2022-06-06T17:32:46.133" v="16" actId="1076"/>
          <ac:spMkLst>
            <pc:docMk/>
            <pc:sldMk cId="1202152388" sldId="4228"/>
            <ac:spMk id="3" creationId="{04CD73C6-FE4F-8743-8DDF-BE6A077C5CE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01E1-5E61-401C-B398-D6EAEA6D1A46}"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17298394-6AC9-44AF-B1EC-ECB237AE0F7A}">
      <dgm:prSet phldrT="[Text]" custT="1"/>
      <dgm:spPr/>
      <dgm:t>
        <a:bodyPr/>
        <a:lstStyle/>
        <a:p>
          <a:r>
            <a:rPr lang="en-US" sz="1800" dirty="0">
              <a:latin typeface="Lato" panose="020F0502020204030203" pitchFamily="34" charset="0"/>
            </a:rPr>
            <a:t>Provider Outreach / Registration</a:t>
          </a:r>
        </a:p>
      </dgm:t>
    </dgm:pt>
    <dgm:pt modelId="{86CC610A-BD9D-41BB-8615-4357CB9935AD}" type="parTrans" cxnId="{D528DE4C-FF64-4EDB-9C0C-70B21ECE6CFF}">
      <dgm:prSet/>
      <dgm:spPr/>
      <dgm:t>
        <a:bodyPr/>
        <a:lstStyle/>
        <a:p>
          <a:endParaRPr lang="en-US" sz="1200">
            <a:latin typeface="Lato" panose="020F0502020204030203" pitchFamily="34" charset="0"/>
          </a:endParaRPr>
        </a:p>
      </dgm:t>
    </dgm:pt>
    <dgm:pt modelId="{90A49ED7-F7D1-4080-B944-297AF7F27550}" type="sibTrans" cxnId="{D528DE4C-FF64-4EDB-9C0C-70B21ECE6CFF}">
      <dgm:prSet/>
      <dgm:spPr/>
      <dgm:t>
        <a:bodyPr/>
        <a:lstStyle/>
        <a:p>
          <a:endParaRPr lang="en-US" sz="1200">
            <a:latin typeface="Lato" panose="020F0502020204030203" pitchFamily="34" charset="0"/>
          </a:endParaRPr>
        </a:p>
      </dgm:t>
    </dgm:pt>
    <dgm:pt modelId="{17B99F48-40DD-4670-8BB4-D005CAD6143B}">
      <dgm:prSet phldrT="[Text]" custT="1"/>
      <dgm:spPr/>
      <dgm:t>
        <a:bodyPr/>
        <a:lstStyle/>
        <a:p>
          <a:r>
            <a:rPr lang="en-US" sz="1800">
              <a:latin typeface="Lato" panose="020F0502020204030203" pitchFamily="34" charset="0"/>
            </a:rPr>
            <a:t>Interface Testing</a:t>
          </a:r>
        </a:p>
      </dgm:t>
    </dgm:pt>
    <dgm:pt modelId="{E7BC9700-7D9F-4863-89BE-694309C08556}" type="parTrans" cxnId="{244E046C-A689-4DA7-9CB0-A6F8E1E7357F}">
      <dgm:prSet/>
      <dgm:spPr/>
      <dgm:t>
        <a:bodyPr/>
        <a:lstStyle/>
        <a:p>
          <a:endParaRPr lang="en-US" sz="1200">
            <a:latin typeface="Lato" panose="020F0502020204030203" pitchFamily="34" charset="0"/>
          </a:endParaRPr>
        </a:p>
      </dgm:t>
    </dgm:pt>
    <dgm:pt modelId="{E58FB571-F051-40DD-BC01-8FE16FAEE302}" type="sibTrans" cxnId="{244E046C-A689-4DA7-9CB0-A6F8E1E7357F}">
      <dgm:prSet/>
      <dgm:spPr/>
      <dgm:t>
        <a:bodyPr/>
        <a:lstStyle/>
        <a:p>
          <a:endParaRPr lang="en-US" sz="1200">
            <a:latin typeface="Lato" panose="020F0502020204030203" pitchFamily="34" charset="0"/>
          </a:endParaRPr>
        </a:p>
      </dgm:t>
    </dgm:pt>
    <dgm:pt modelId="{B4522BB3-2DB8-48DB-8607-4A9884E5721B}">
      <dgm:prSet phldrT="[Text]" custT="1"/>
      <dgm:spPr/>
      <dgm:t>
        <a:bodyPr/>
        <a:lstStyle/>
        <a:p>
          <a:r>
            <a:rPr lang="en-US" sz="1800">
              <a:latin typeface="Lato" panose="020F0502020204030203" pitchFamily="34" charset="0"/>
            </a:rPr>
            <a:t>Credential Delivery</a:t>
          </a:r>
        </a:p>
      </dgm:t>
    </dgm:pt>
    <dgm:pt modelId="{0ED85ABA-420A-4B7A-ACE3-526A861CB7EA}" type="parTrans" cxnId="{1BE99446-AF83-455B-8864-21ABC83B2836}">
      <dgm:prSet/>
      <dgm:spPr/>
      <dgm:t>
        <a:bodyPr/>
        <a:lstStyle/>
        <a:p>
          <a:endParaRPr lang="en-US" sz="1200">
            <a:latin typeface="Lato" panose="020F0502020204030203" pitchFamily="34" charset="0"/>
          </a:endParaRPr>
        </a:p>
      </dgm:t>
    </dgm:pt>
    <dgm:pt modelId="{DD99CC87-5D3A-4369-B368-6E628F288B26}" type="sibTrans" cxnId="{1BE99446-AF83-455B-8864-21ABC83B2836}">
      <dgm:prSet/>
      <dgm:spPr/>
      <dgm:t>
        <a:bodyPr/>
        <a:lstStyle/>
        <a:p>
          <a:endParaRPr lang="en-US" sz="1200">
            <a:latin typeface="Lato" panose="020F0502020204030203" pitchFamily="34" charset="0"/>
          </a:endParaRPr>
        </a:p>
      </dgm:t>
    </dgm:pt>
    <dgm:pt modelId="{AFE57E57-2F8A-4C88-8372-1AA8BEC2202B}">
      <dgm:prSet phldrT="[Text]" custT="1"/>
      <dgm:spPr/>
      <dgm:t>
        <a:bodyPr lIns="0" rIns="0"/>
        <a:lstStyle/>
        <a:p>
          <a:r>
            <a:rPr lang="en-US" sz="1800">
              <a:latin typeface="Lato" panose="020F0502020204030203" pitchFamily="34" charset="0"/>
            </a:rPr>
            <a:t>Vendor Specification</a:t>
          </a:r>
        </a:p>
      </dgm:t>
    </dgm:pt>
    <dgm:pt modelId="{D2C11974-7AE4-445A-AEAC-C0B8135E800C}" type="parTrans" cxnId="{4ABA826D-2DEE-4483-B934-721A8E897593}">
      <dgm:prSet/>
      <dgm:spPr/>
      <dgm:t>
        <a:bodyPr/>
        <a:lstStyle/>
        <a:p>
          <a:endParaRPr lang="en-US" sz="1200">
            <a:latin typeface="Lato" panose="020F0502020204030203" pitchFamily="34" charset="0"/>
          </a:endParaRPr>
        </a:p>
      </dgm:t>
    </dgm:pt>
    <dgm:pt modelId="{F9A7C747-92A8-41C4-BE48-AE965F352A20}" type="sibTrans" cxnId="{4ABA826D-2DEE-4483-B934-721A8E897593}">
      <dgm:prSet/>
      <dgm:spPr/>
      <dgm:t>
        <a:bodyPr/>
        <a:lstStyle/>
        <a:p>
          <a:endParaRPr lang="en-US" sz="1200">
            <a:latin typeface="Lato" panose="020F0502020204030203" pitchFamily="34" charset="0"/>
          </a:endParaRPr>
        </a:p>
      </dgm:t>
    </dgm:pt>
    <dgm:pt modelId="{024FDDA3-7218-4365-A772-3C3750350B47}">
      <dgm:prSet phldrT="[Text]" custT="1"/>
      <dgm:spPr/>
      <dgm:t>
        <a:bodyPr lIns="0" rIns="0"/>
        <a:lstStyle/>
        <a:p>
          <a:r>
            <a:rPr lang="en-US" sz="1800">
              <a:latin typeface="Lato" panose="020F0502020204030203" pitchFamily="34" charset="0"/>
            </a:rPr>
            <a:t>Provider Support</a:t>
          </a:r>
        </a:p>
      </dgm:t>
    </dgm:pt>
    <dgm:pt modelId="{94126BD5-75AF-4F5E-85EB-9235E6D2F63F}" type="parTrans" cxnId="{6C8322D9-3E5C-4C35-B423-82C4BA3E7593}">
      <dgm:prSet/>
      <dgm:spPr/>
      <dgm:t>
        <a:bodyPr/>
        <a:lstStyle/>
        <a:p>
          <a:endParaRPr lang="en-US" sz="1200">
            <a:latin typeface="Lato" panose="020F0502020204030203" pitchFamily="34" charset="0"/>
          </a:endParaRPr>
        </a:p>
      </dgm:t>
    </dgm:pt>
    <dgm:pt modelId="{2E03DEF2-FC90-4468-8B98-BAA5AF5D7787}" type="sibTrans" cxnId="{6C8322D9-3E5C-4C35-B423-82C4BA3E7593}">
      <dgm:prSet/>
      <dgm:spPr/>
      <dgm:t>
        <a:bodyPr/>
        <a:lstStyle/>
        <a:p>
          <a:endParaRPr lang="en-US" sz="1200">
            <a:latin typeface="Lato" panose="020F0502020204030203" pitchFamily="34" charset="0"/>
          </a:endParaRPr>
        </a:p>
      </dgm:t>
    </dgm:pt>
    <dgm:pt modelId="{5F496AF2-9572-415E-8C3F-2BEBCC74B9B2}">
      <dgm:prSet phldrT="[Text]" custT="1"/>
      <dgm:spPr/>
      <dgm:t>
        <a:bodyPr/>
        <a:lstStyle/>
        <a:p>
          <a:r>
            <a:rPr lang="en-US" sz="1800">
              <a:latin typeface="Lato" panose="020F0502020204030203" pitchFamily="34" charset="0"/>
            </a:rPr>
            <a:t>Production Ready</a:t>
          </a:r>
        </a:p>
      </dgm:t>
    </dgm:pt>
    <dgm:pt modelId="{DC680D6D-B733-49D7-B9E2-460E66CAF453}" type="parTrans" cxnId="{98B742F7-6E57-48D4-89B3-05B419281F99}">
      <dgm:prSet/>
      <dgm:spPr/>
      <dgm:t>
        <a:bodyPr/>
        <a:lstStyle/>
        <a:p>
          <a:endParaRPr lang="en-US" sz="1200">
            <a:latin typeface="Lato" panose="020F0502020204030203" pitchFamily="34" charset="0"/>
          </a:endParaRPr>
        </a:p>
      </dgm:t>
    </dgm:pt>
    <dgm:pt modelId="{EE17B2B0-1A45-4CC7-AA47-50193E28EAA2}" type="sibTrans" cxnId="{98B742F7-6E57-48D4-89B3-05B419281F99}">
      <dgm:prSet/>
      <dgm:spPr/>
      <dgm:t>
        <a:bodyPr/>
        <a:lstStyle/>
        <a:p>
          <a:endParaRPr lang="en-US" sz="1200">
            <a:latin typeface="Lato" panose="020F0502020204030203" pitchFamily="34" charset="0"/>
          </a:endParaRPr>
        </a:p>
      </dgm:t>
    </dgm:pt>
    <dgm:pt modelId="{74F381A4-CB4F-47D3-AB50-9AE934B27D10}" type="pres">
      <dgm:prSet presAssocID="{2DB101E1-5E61-401C-B398-D6EAEA6D1A46}" presName="CompostProcess" presStyleCnt="0">
        <dgm:presLayoutVars>
          <dgm:dir/>
          <dgm:resizeHandles val="exact"/>
        </dgm:presLayoutVars>
      </dgm:prSet>
      <dgm:spPr/>
    </dgm:pt>
    <dgm:pt modelId="{65A6D42B-B889-44A0-B6CA-5A101E151FB2}" type="pres">
      <dgm:prSet presAssocID="{2DB101E1-5E61-401C-B398-D6EAEA6D1A46}" presName="arrow" presStyleLbl="bgShp" presStyleIdx="0" presStyleCnt="1" custScaleX="117647" custLinFactNeighborY="-270"/>
      <dgm:spPr/>
    </dgm:pt>
    <dgm:pt modelId="{BEEF4A9C-654F-4F61-BDFD-F4B2E939C1C5}" type="pres">
      <dgm:prSet presAssocID="{2DB101E1-5E61-401C-B398-D6EAEA6D1A46}" presName="linearProcess" presStyleCnt="0"/>
      <dgm:spPr/>
    </dgm:pt>
    <dgm:pt modelId="{7BE991D8-ED15-4E37-A9A4-EB03BE5FE268}" type="pres">
      <dgm:prSet presAssocID="{17298394-6AC9-44AF-B1EC-ECB237AE0F7A}" presName="textNode" presStyleLbl="node1" presStyleIdx="0" presStyleCnt="6" custScaleY="66330" custLinFactNeighborX="12384">
        <dgm:presLayoutVars>
          <dgm:bulletEnabled val="1"/>
        </dgm:presLayoutVars>
      </dgm:prSet>
      <dgm:spPr/>
    </dgm:pt>
    <dgm:pt modelId="{00B53B56-E9D6-4567-A8AE-8CAC7469B410}" type="pres">
      <dgm:prSet presAssocID="{90A49ED7-F7D1-4080-B944-297AF7F27550}" presName="sibTrans" presStyleCnt="0"/>
      <dgm:spPr/>
    </dgm:pt>
    <dgm:pt modelId="{F4E9344D-9197-44D1-8042-99F9759EF7BE}" type="pres">
      <dgm:prSet presAssocID="{AFE57E57-2F8A-4C88-8372-1AA8BEC2202B}" presName="textNode" presStyleLbl="node1" presStyleIdx="1" presStyleCnt="6" custScaleY="65545" custLinFactNeighborX="11673">
        <dgm:presLayoutVars>
          <dgm:bulletEnabled val="1"/>
        </dgm:presLayoutVars>
      </dgm:prSet>
      <dgm:spPr/>
    </dgm:pt>
    <dgm:pt modelId="{12EAC230-076D-4431-B9C1-ADA6CE5A9A97}" type="pres">
      <dgm:prSet presAssocID="{F9A7C747-92A8-41C4-BE48-AE965F352A20}" presName="sibTrans" presStyleCnt="0"/>
      <dgm:spPr/>
    </dgm:pt>
    <dgm:pt modelId="{D7C6F2DC-4FD4-4ABD-B082-00A77879C98B}" type="pres">
      <dgm:prSet presAssocID="{17B99F48-40DD-4670-8BB4-D005CAD6143B}" presName="textNode" presStyleLbl="node1" presStyleIdx="2" presStyleCnt="6" custScaleY="66330" custLinFactNeighborX="-12690">
        <dgm:presLayoutVars>
          <dgm:bulletEnabled val="1"/>
        </dgm:presLayoutVars>
      </dgm:prSet>
      <dgm:spPr/>
    </dgm:pt>
    <dgm:pt modelId="{14FDABE7-70D9-4730-BDB3-FA14D4F5DE60}" type="pres">
      <dgm:prSet presAssocID="{E58FB571-F051-40DD-BC01-8FE16FAEE302}" presName="sibTrans" presStyleCnt="0"/>
      <dgm:spPr/>
    </dgm:pt>
    <dgm:pt modelId="{56D60E22-019D-4B5E-BA67-4A963F0F9EC4}" type="pres">
      <dgm:prSet presAssocID="{B4522BB3-2DB8-48DB-8607-4A9884E5721B}" presName="textNode" presStyleLbl="node1" presStyleIdx="3" presStyleCnt="6" custScaleY="66330" custLinFactNeighborX="-36769">
        <dgm:presLayoutVars>
          <dgm:bulletEnabled val="1"/>
        </dgm:presLayoutVars>
      </dgm:prSet>
      <dgm:spPr/>
    </dgm:pt>
    <dgm:pt modelId="{7DE5DC0C-A443-4A16-87EA-516795AE42EF}" type="pres">
      <dgm:prSet presAssocID="{DD99CC87-5D3A-4369-B368-6E628F288B26}" presName="sibTrans" presStyleCnt="0"/>
      <dgm:spPr/>
    </dgm:pt>
    <dgm:pt modelId="{46774811-C8FE-4B27-B51D-60509A472330}" type="pres">
      <dgm:prSet presAssocID="{024FDDA3-7218-4365-A772-3C3750350B47}" presName="textNode" presStyleLbl="node1" presStyleIdx="4" presStyleCnt="6" custScaleX="142440" custScaleY="42258" custLinFactNeighborX="-26475" custLinFactNeighborY="-24141">
        <dgm:presLayoutVars>
          <dgm:bulletEnabled val="1"/>
        </dgm:presLayoutVars>
      </dgm:prSet>
      <dgm:spPr/>
    </dgm:pt>
    <dgm:pt modelId="{982F95BA-4B58-45D4-AE9D-57624916534E}" type="pres">
      <dgm:prSet presAssocID="{2E03DEF2-FC90-4468-8B98-BAA5AF5D7787}" presName="sibTrans" presStyleCnt="0"/>
      <dgm:spPr/>
    </dgm:pt>
    <dgm:pt modelId="{CF545A1C-B4E5-4E3D-A1AE-416BCF890AEF}" type="pres">
      <dgm:prSet presAssocID="{5F496AF2-9572-415E-8C3F-2BEBCC74B9B2}" presName="textNode" presStyleLbl="node1" presStyleIdx="5" presStyleCnt="6" custScaleY="66992">
        <dgm:presLayoutVars>
          <dgm:bulletEnabled val="1"/>
        </dgm:presLayoutVars>
      </dgm:prSet>
      <dgm:spPr/>
    </dgm:pt>
  </dgm:ptLst>
  <dgm:cxnLst>
    <dgm:cxn modelId="{33252B0F-F5AB-44A5-AD9A-5D18A3B5F75F}" type="presOf" srcId="{17B99F48-40DD-4670-8BB4-D005CAD6143B}" destId="{D7C6F2DC-4FD4-4ABD-B082-00A77879C98B}" srcOrd="0" destOrd="0" presId="urn:microsoft.com/office/officeart/2005/8/layout/hProcess9"/>
    <dgm:cxn modelId="{D1FCDB2D-E597-4C4B-B83C-707EC1E5A4BE}" type="presOf" srcId="{5F496AF2-9572-415E-8C3F-2BEBCC74B9B2}" destId="{CF545A1C-B4E5-4E3D-A1AE-416BCF890AEF}" srcOrd="0" destOrd="0" presId="urn:microsoft.com/office/officeart/2005/8/layout/hProcess9"/>
    <dgm:cxn modelId="{D9290D5B-4AAA-457A-853B-971A91420D4D}" type="presOf" srcId="{2DB101E1-5E61-401C-B398-D6EAEA6D1A46}" destId="{74F381A4-CB4F-47D3-AB50-9AE934B27D10}" srcOrd="0" destOrd="0" presId="urn:microsoft.com/office/officeart/2005/8/layout/hProcess9"/>
    <dgm:cxn modelId="{1BE99446-AF83-455B-8864-21ABC83B2836}" srcId="{2DB101E1-5E61-401C-B398-D6EAEA6D1A46}" destId="{B4522BB3-2DB8-48DB-8607-4A9884E5721B}" srcOrd="3" destOrd="0" parTransId="{0ED85ABA-420A-4B7A-ACE3-526A861CB7EA}" sibTransId="{DD99CC87-5D3A-4369-B368-6E628F288B26}"/>
    <dgm:cxn modelId="{244E046C-A689-4DA7-9CB0-A6F8E1E7357F}" srcId="{2DB101E1-5E61-401C-B398-D6EAEA6D1A46}" destId="{17B99F48-40DD-4670-8BB4-D005CAD6143B}" srcOrd="2" destOrd="0" parTransId="{E7BC9700-7D9F-4863-89BE-694309C08556}" sibTransId="{E58FB571-F051-40DD-BC01-8FE16FAEE302}"/>
    <dgm:cxn modelId="{D528DE4C-FF64-4EDB-9C0C-70B21ECE6CFF}" srcId="{2DB101E1-5E61-401C-B398-D6EAEA6D1A46}" destId="{17298394-6AC9-44AF-B1EC-ECB237AE0F7A}" srcOrd="0" destOrd="0" parTransId="{86CC610A-BD9D-41BB-8615-4357CB9935AD}" sibTransId="{90A49ED7-F7D1-4080-B944-297AF7F27550}"/>
    <dgm:cxn modelId="{4ABA826D-2DEE-4483-B934-721A8E897593}" srcId="{2DB101E1-5E61-401C-B398-D6EAEA6D1A46}" destId="{AFE57E57-2F8A-4C88-8372-1AA8BEC2202B}" srcOrd="1" destOrd="0" parTransId="{D2C11974-7AE4-445A-AEAC-C0B8135E800C}" sibTransId="{F9A7C747-92A8-41C4-BE48-AE965F352A20}"/>
    <dgm:cxn modelId="{54DBCC50-1232-47E5-8EEE-757F9D08C5C1}" type="presOf" srcId="{024FDDA3-7218-4365-A772-3C3750350B47}" destId="{46774811-C8FE-4B27-B51D-60509A472330}" srcOrd="0" destOrd="0" presId="urn:microsoft.com/office/officeart/2005/8/layout/hProcess9"/>
    <dgm:cxn modelId="{6E3D3C51-0DDE-4D9C-8A58-E0C1A322E719}" type="presOf" srcId="{B4522BB3-2DB8-48DB-8607-4A9884E5721B}" destId="{56D60E22-019D-4B5E-BA67-4A963F0F9EC4}" srcOrd="0" destOrd="0" presId="urn:microsoft.com/office/officeart/2005/8/layout/hProcess9"/>
    <dgm:cxn modelId="{57007472-583A-4836-BFE5-5CEBC22216B7}" type="presOf" srcId="{17298394-6AC9-44AF-B1EC-ECB237AE0F7A}" destId="{7BE991D8-ED15-4E37-A9A4-EB03BE5FE268}" srcOrd="0" destOrd="0" presId="urn:microsoft.com/office/officeart/2005/8/layout/hProcess9"/>
    <dgm:cxn modelId="{6C8322D9-3E5C-4C35-B423-82C4BA3E7593}" srcId="{2DB101E1-5E61-401C-B398-D6EAEA6D1A46}" destId="{024FDDA3-7218-4365-A772-3C3750350B47}" srcOrd="4" destOrd="0" parTransId="{94126BD5-75AF-4F5E-85EB-9235E6D2F63F}" sibTransId="{2E03DEF2-FC90-4468-8B98-BAA5AF5D7787}"/>
    <dgm:cxn modelId="{8C42C6F4-3498-4A78-A2B3-F6B525814119}" type="presOf" srcId="{AFE57E57-2F8A-4C88-8372-1AA8BEC2202B}" destId="{F4E9344D-9197-44D1-8042-99F9759EF7BE}" srcOrd="0" destOrd="0" presId="urn:microsoft.com/office/officeart/2005/8/layout/hProcess9"/>
    <dgm:cxn modelId="{98B742F7-6E57-48D4-89B3-05B419281F99}" srcId="{2DB101E1-5E61-401C-B398-D6EAEA6D1A46}" destId="{5F496AF2-9572-415E-8C3F-2BEBCC74B9B2}" srcOrd="5" destOrd="0" parTransId="{DC680D6D-B733-49D7-B9E2-460E66CAF453}" sibTransId="{EE17B2B0-1A45-4CC7-AA47-50193E28EAA2}"/>
    <dgm:cxn modelId="{F9C0D7BC-84B7-4B44-9924-039CF7686073}" type="presParOf" srcId="{74F381A4-CB4F-47D3-AB50-9AE934B27D10}" destId="{65A6D42B-B889-44A0-B6CA-5A101E151FB2}" srcOrd="0" destOrd="0" presId="urn:microsoft.com/office/officeart/2005/8/layout/hProcess9"/>
    <dgm:cxn modelId="{0E01F565-C981-4C24-BD20-375B9D64CDFC}" type="presParOf" srcId="{74F381A4-CB4F-47D3-AB50-9AE934B27D10}" destId="{BEEF4A9C-654F-4F61-BDFD-F4B2E939C1C5}" srcOrd="1" destOrd="0" presId="urn:microsoft.com/office/officeart/2005/8/layout/hProcess9"/>
    <dgm:cxn modelId="{06C4B0BB-FD3C-4A03-B43F-AC1371382634}" type="presParOf" srcId="{BEEF4A9C-654F-4F61-BDFD-F4B2E939C1C5}" destId="{7BE991D8-ED15-4E37-A9A4-EB03BE5FE268}" srcOrd="0" destOrd="0" presId="urn:microsoft.com/office/officeart/2005/8/layout/hProcess9"/>
    <dgm:cxn modelId="{3F00A8BB-3D8C-4B9E-B7FB-64C8411E0795}" type="presParOf" srcId="{BEEF4A9C-654F-4F61-BDFD-F4B2E939C1C5}" destId="{00B53B56-E9D6-4567-A8AE-8CAC7469B410}" srcOrd="1" destOrd="0" presId="urn:microsoft.com/office/officeart/2005/8/layout/hProcess9"/>
    <dgm:cxn modelId="{C92BE068-7A59-4CA1-A493-727EDDA8B7B5}" type="presParOf" srcId="{BEEF4A9C-654F-4F61-BDFD-F4B2E939C1C5}" destId="{F4E9344D-9197-44D1-8042-99F9759EF7BE}" srcOrd="2" destOrd="0" presId="urn:microsoft.com/office/officeart/2005/8/layout/hProcess9"/>
    <dgm:cxn modelId="{E19B6A91-F66A-416E-BC4D-1E421E9B614B}" type="presParOf" srcId="{BEEF4A9C-654F-4F61-BDFD-F4B2E939C1C5}" destId="{12EAC230-076D-4431-B9C1-ADA6CE5A9A97}" srcOrd="3" destOrd="0" presId="urn:microsoft.com/office/officeart/2005/8/layout/hProcess9"/>
    <dgm:cxn modelId="{956C0640-AD2B-49C9-904B-74823959012E}" type="presParOf" srcId="{BEEF4A9C-654F-4F61-BDFD-F4B2E939C1C5}" destId="{D7C6F2DC-4FD4-4ABD-B082-00A77879C98B}" srcOrd="4" destOrd="0" presId="urn:microsoft.com/office/officeart/2005/8/layout/hProcess9"/>
    <dgm:cxn modelId="{6512713B-A2E5-4DFA-B700-4C0727FFC91C}" type="presParOf" srcId="{BEEF4A9C-654F-4F61-BDFD-F4B2E939C1C5}" destId="{14FDABE7-70D9-4730-BDB3-FA14D4F5DE60}" srcOrd="5" destOrd="0" presId="urn:microsoft.com/office/officeart/2005/8/layout/hProcess9"/>
    <dgm:cxn modelId="{FFF0240A-C64C-4DF2-80C0-C3193699D46F}" type="presParOf" srcId="{BEEF4A9C-654F-4F61-BDFD-F4B2E939C1C5}" destId="{56D60E22-019D-4B5E-BA67-4A963F0F9EC4}" srcOrd="6" destOrd="0" presId="urn:microsoft.com/office/officeart/2005/8/layout/hProcess9"/>
    <dgm:cxn modelId="{5CEFE1E7-2666-497E-8A66-A3B1EDF0BCDB}" type="presParOf" srcId="{BEEF4A9C-654F-4F61-BDFD-F4B2E939C1C5}" destId="{7DE5DC0C-A443-4A16-87EA-516795AE42EF}" srcOrd="7" destOrd="0" presId="urn:microsoft.com/office/officeart/2005/8/layout/hProcess9"/>
    <dgm:cxn modelId="{98FB0530-6E30-478E-97A9-890FA36E1DD3}" type="presParOf" srcId="{BEEF4A9C-654F-4F61-BDFD-F4B2E939C1C5}" destId="{46774811-C8FE-4B27-B51D-60509A472330}" srcOrd="8" destOrd="0" presId="urn:microsoft.com/office/officeart/2005/8/layout/hProcess9"/>
    <dgm:cxn modelId="{A0BAC852-39CE-46A5-9EAE-EAADC11DB4D1}" type="presParOf" srcId="{BEEF4A9C-654F-4F61-BDFD-F4B2E939C1C5}" destId="{982F95BA-4B58-45D4-AE9D-57624916534E}" srcOrd="9" destOrd="0" presId="urn:microsoft.com/office/officeart/2005/8/layout/hProcess9"/>
    <dgm:cxn modelId="{8E9BAEA2-837C-43B9-AAAC-A31FE51955A9}" type="presParOf" srcId="{BEEF4A9C-654F-4F61-BDFD-F4B2E939C1C5}" destId="{CF545A1C-B4E5-4E3D-A1AE-416BCF890AE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6D42B-B889-44A0-B6CA-5A101E151FB2}">
      <dsp:nvSpPr>
        <dsp:cNvPr id="0" name=""/>
        <dsp:cNvSpPr/>
      </dsp:nvSpPr>
      <dsp:spPr>
        <a:xfrm>
          <a:off x="2" y="0"/>
          <a:ext cx="10667637" cy="3526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991D8-ED15-4E37-A9A4-EB03BE5FE268}">
      <dsp:nvSpPr>
        <dsp:cNvPr id="0" name=""/>
        <dsp:cNvSpPr/>
      </dsp:nvSpPr>
      <dsp:spPr>
        <a:xfrm>
          <a:off x="33753" y="1295527"/>
          <a:ext cx="1468884" cy="93572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rPr>
            <a:t>Provider Outreach / Registration</a:t>
          </a:r>
        </a:p>
      </dsp:txBody>
      <dsp:txXfrm>
        <a:off x="79431" y="1341205"/>
        <a:ext cx="1377528" cy="844369"/>
      </dsp:txXfrm>
    </dsp:sp>
    <dsp:sp modelId="{F4E9344D-9197-44D1-8042-99F9759EF7BE}">
      <dsp:nvSpPr>
        <dsp:cNvPr id="0" name=""/>
        <dsp:cNvSpPr/>
      </dsp:nvSpPr>
      <dsp:spPr>
        <a:xfrm>
          <a:off x="1745711" y="1301064"/>
          <a:ext cx="1468884" cy="924651"/>
        </a:xfrm>
        <a:prstGeom prst="roundRect">
          <a:avLst/>
        </a:prstGeom>
        <a:solidFill>
          <a:schemeClr val="accent1">
            <a:shade val="80000"/>
            <a:hueOff val="69857"/>
            <a:satOff val="-1251"/>
            <a:lumOff val="5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rPr>
            <a:t>Vendor Specification</a:t>
          </a:r>
        </a:p>
      </dsp:txBody>
      <dsp:txXfrm>
        <a:off x="1790849" y="1346202"/>
        <a:ext cx="1378608" cy="834375"/>
      </dsp:txXfrm>
    </dsp:sp>
    <dsp:sp modelId="{D7C6F2DC-4FD4-4ABD-B082-00A77879C98B}">
      <dsp:nvSpPr>
        <dsp:cNvPr id="0" name=""/>
        <dsp:cNvSpPr/>
      </dsp:nvSpPr>
      <dsp:spPr>
        <a:xfrm>
          <a:off x="3399765" y="1295527"/>
          <a:ext cx="1468884" cy="935725"/>
        </a:xfrm>
        <a:prstGeom prst="roundRect">
          <a:avLst/>
        </a:prstGeom>
        <a:solidFill>
          <a:schemeClr val="accent1">
            <a:shade val="80000"/>
            <a:hueOff val="139713"/>
            <a:satOff val="-2502"/>
            <a:lumOff val="10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rPr>
            <a:t>Interface Testing</a:t>
          </a:r>
        </a:p>
      </dsp:txBody>
      <dsp:txXfrm>
        <a:off x="3445443" y="1341205"/>
        <a:ext cx="1377528" cy="844369"/>
      </dsp:txXfrm>
    </dsp:sp>
    <dsp:sp modelId="{56D60E22-019D-4B5E-BA67-4A963F0F9EC4}">
      <dsp:nvSpPr>
        <dsp:cNvPr id="0" name=""/>
        <dsp:cNvSpPr/>
      </dsp:nvSpPr>
      <dsp:spPr>
        <a:xfrm>
          <a:off x="5054515" y="1295527"/>
          <a:ext cx="1468884" cy="935725"/>
        </a:xfrm>
        <a:prstGeom prst="roundRect">
          <a:avLst/>
        </a:prstGeom>
        <a:solidFill>
          <a:schemeClr val="accent1">
            <a:shade val="80000"/>
            <a:hueOff val="209570"/>
            <a:satOff val="-3754"/>
            <a:lumOff val="15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rPr>
            <a:t>Credential Delivery</a:t>
          </a:r>
        </a:p>
      </dsp:txBody>
      <dsp:txXfrm>
        <a:off x="5100193" y="1341205"/>
        <a:ext cx="1377528" cy="844369"/>
      </dsp:txXfrm>
    </dsp:sp>
    <dsp:sp modelId="{46774811-C8FE-4B27-B51D-60509A472330}">
      <dsp:nvSpPr>
        <dsp:cNvPr id="0" name=""/>
        <dsp:cNvSpPr/>
      </dsp:nvSpPr>
      <dsp:spPr>
        <a:xfrm>
          <a:off x="6793415" y="1124760"/>
          <a:ext cx="2092278" cy="596138"/>
        </a:xfrm>
        <a:prstGeom prst="roundRect">
          <a:avLst/>
        </a:prstGeom>
        <a:solidFill>
          <a:schemeClr val="accent1">
            <a:shade val="80000"/>
            <a:hueOff val="279426"/>
            <a:satOff val="-5005"/>
            <a:lumOff val="21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rPr>
            <a:t>Provider Support</a:t>
          </a:r>
        </a:p>
      </dsp:txBody>
      <dsp:txXfrm>
        <a:off x="6822516" y="1153861"/>
        <a:ext cx="2034076" cy="537936"/>
      </dsp:txXfrm>
    </dsp:sp>
    <dsp:sp modelId="{CF545A1C-B4E5-4E3D-A1AE-416BCF890AEF}">
      <dsp:nvSpPr>
        <dsp:cNvPr id="0" name=""/>
        <dsp:cNvSpPr/>
      </dsp:nvSpPr>
      <dsp:spPr>
        <a:xfrm>
          <a:off x="9195322" y="1290857"/>
          <a:ext cx="1468884" cy="945064"/>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rPr>
            <a:t>Production Ready</a:t>
          </a:r>
        </a:p>
      </dsp:txBody>
      <dsp:txXfrm>
        <a:off x="9241456" y="1336991"/>
        <a:ext cx="1376616" cy="8527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92DEB-42D2-AB41-B580-9392614AEC8C}" type="datetimeFigureOut">
              <a:rPr lang="en-US" smtClean="0"/>
              <a:t>6/6/2022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DA9EC-9CDC-224C-93BE-07F6AE1EF4D7}" type="slidenum">
              <a:rPr lang="en-US" smtClean="0"/>
              <a:t>‹#›</a:t>
            </a:fld>
            <a:endParaRPr lang="en-US" dirty="0"/>
          </a:p>
        </p:txBody>
      </p:sp>
    </p:spTree>
    <p:extLst>
      <p:ext uri="{BB962C8B-B14F-4D97-AF65-F5344CB8AC3E}">
        <p14:creationId xmlns:p14="http://schemas.microsoft.com/office/powerpoint/2010/main" val="31763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6088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4349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6453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532C6-78DC-40CC-8B52-507DC9EDA8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44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8297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305998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c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40263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ust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40492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ustom 1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26101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us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31449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ustom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300918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erat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8" name="Title 1">
            <a:extLst>
              <a:ext uri="{FF2B5EF4-FFF2-40B4-BE49-F238E27FC236}">
                <a16:creationId xmlns:a16="http://schemas.microsoft.com/office/drawing/2014/main" id="{4272D4F0-960E-9D40-8004-E782FB542816}"/>
              </a:ext>
            </a:extLst>
          </p:cNvPr>
          <p:cNvSpPr>
            <a:spLocks noGrp="1"/>
          </p:cNvSpPr>
          <p:nvPr>
            <p:ph type="title" hasCustomPrompt="1"/>
          </p:nvPr>
        </p:nvSpPr>
        <p:spPr>
          <a:xfrm>
            <a:off x="838200" y="2209634"/>
            <a:ext cx="10515600" cy="1325563"/>
          </a:xfrm>
        </p:spPr>
        <p:txBody>
          <a:bodyPr>
            <a:normAutofit/>
          </a:bodyPr>
          <a:lstStyle>
            <a:lvl1pPr algn="ctr">
              <a:defRPr sz="4000" b="0" i="0">
                <a:solidFill>
                  <a:srgbClr val="4E62B2"/>
                </a:solidFill>
                <a:latin typeface="Scandia" panose="020B0603050000020004" pitchFamily="34" charset="77"/>
              </a:defRPr>
            </a:lvl1pPr>
          </a:lstStyle>
          <a:p>
            <a:r>
              <a:rPr lang="en-US">
                <a:solidFill>
                  <a:srgbClr val="4E62B2"/>
                </a:solidFill>
                <a:latin typeface="Scandia" panose="020B0603050000020004" pitchFamily="34" charset="77"/>
              </a:rPr>
              <a:t>Simple. Compliant. Non-Disruptive. </a:t>
            </a:r>
            <a:br>
              <a:rPr lang="en-US">
                <a:solidFill>
                  <a:srgbClr val="4E62B2"/>
                </a:solidFill>
                <a:latin typeface="Scandia" panose="020B0603050000020004" pitchFamily="34" charset="77"/>
              </a:rPr>
            </a:br>
            <a:r>
              <a:rPr lang="en-US">
                <a:solidFill>
                  <a:srgbClr val="4E62B2"/>
                </a:solidFill>
                <a:latin typeface="Scandia" panose="020B0603050000020004" pitchFamily="34" charset="77"/>
              </a:rPr>
              <a:t>Future-Ready.</a:t>
            </a:r>
            <a:endParaRPr lang="en-US"/>
          </a:p>
        </p:txBody>
      </p:sp>
    </p:spTree>
    <p:extLst>
      <p:ext uri="{BB962C8B-B14F-4D97-AF65-F5344CB8AC3E}">
        <p14:creationId xmlns:p14="http://schemas.microsoft.com/office/powerpoint/2010/main" val="409846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erat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8" name="Title 1">
            <a:extLst>
              <a:ext uri="{FF2B5EF4-FFF2-40B4-BE49-F238E27FC236}">
                <a16:creationId xmlns:a16="http://schemas.microsoft.com/office/drawing/2014/main" id="{4272D4F0-960E-9D40-8004-E782FB542816}"/>
              </a:ext>
            </a:extLst>
          </p:cNvPr>
          <p:cNvSpPr>
            <a:spLocks noGrp="1"/>
          </p:cNvSpPr>
          <p:nvPr>
            <p:ph type="title"/>
          </p:nvPr>
        </p:nvSpPr>
        <p:spPr>
          <a:xfrm>
            <a:off x="4515678" y="2766218"/>
            <a:ext cx="7490791" cy="1325563"/>
          </a:xfrm>
        </p:spPr>
        <p:txBody>
          <a:bodyPr>
            <a:normAutofit/>
          </a:bodyPr>
          <a:lstStyle>
            <a:lvl1pPr algn="l">
              <a:defRPr sz="4000" b="0" i="0">
                <a:solidFill>
                  <a:srgbClr val="4E62B2"/>
                </a:solidFill>
                <a:latin typeface="Scandia" panose="020B0603050000020004" pitchFamily="34" charset="77"/>
              </a:defRPr>
            </a:lvl1pPr>
          </a:lstStyle>
          <a:p>
            <a:r>
              <a:rPr lang="en-US"/>
              <a:t>Click to edit Master title style</a:t>
            </a:r>
          </a:p>
        </p:txBody>
      </p:sp>
    </p:spTree>
    <p:extLst>
      <p:ext uri="{BB962C8B-B14F-4D97-AF65-F5344CB8AC3E}">
        <p14:creationId xmlns:p14="http://schemas.microsoft.com/office/powerpoint/2010/main" val="37171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897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371E-6ADC-3446-80B7-38A7927F41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9E81F-2E46-0243-AD4C-DACAC540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FC38F9-C6C5-BA4D-A823-285E7930D712}"/>
              </a:ext>
            </a:extLst>
          </p:cNvPr>
          <p:cNvSpPr>
            <a:spLocks noGrp="1"/>
          </p:cNvSpPr>
          <p:nvPr>
            <p:ph type="dt" sz="half" idx="10"/>
          </p:nvPr>
        </p:nvSpPr>
        <p:spPr/>
        <p:txBody>
          <a:bodyPr/>
          <a:lstStyle/>
          <a:p>
            <a:fld id="{9D74C872-CC93-4BCA-BDA4-FD74FCCBA75D}" type="datetime1">
              <a:rPr lang="en-US" smtClean="0"/>
              <a:t>6/6/2022</a:t>
            </a:fld>
            <a:endParaRPr lang="en-US"/>
          </a:p>
        </p:txBody>
      </p:sp>
      <p:sp>
        <p:nvSpPr>
          <p:cNvPr id="5" name="Footer Placeholder 4">
            <a:extLst>
              <a:ext uri="{FF2B5EF4-FFF2-40B4-BE49-F238E27FC236}">
                <a16:creationId xmlns:a16="http://schemas.microsoft.com/office/drawing/2014/main" id="{ACE9459B-8664-814E-8E28-4C49E1BEB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32241-1722-6944-A57F-1BD2B24DAE0C}"/>
              </a:ext>
            </a:extLst>
          </p:cNvPr>
          <p:cNvSpPr>
            <a:spLocks noGrp="1"/>
          </p:cNvSpPr>
          <p:nvPr>
            <p:ph type="sldNum" sz="quarter" idx="12"/>
          </p:nvPr>
        </p:nvSpPr>
        <p:spPr/>
        <p:txBody>
          <a:bodyPr/>
          <a:lstStyle/>
          <a:p>
            <a:fld id="{50CCC1B9-EB5B-BC41-90B4-57F1878FD0D7}" type="slidenum">
              <a:rPr lang="en-US" smtClean="0"/>
              <a:t>‹#›</a:t>
            </a:fld>
            <a:endParaRPr lang="en-US"/>
          </a:p>
        </p:txBody>
      </p:sp>
    </p:spTree>
    <p:extLst>
      <p:ext uri="{BB962C8B-B14F-4D97-AF65-F5344CB8AC3E}">
        <p14:creationId xmlns:p14="http://schemas.microsoft.com/office/powerpoint/2010/main" val="3748286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1257C-9B87-414A-8376-43D046AE4842}"/>
              </a:ext>
            </a:extLst>
          </p:cNvPr>
          <p:cNvSpPr>
            <a:spLocks noGrp="1"/>
          </p:cNvSpPr>
          <p:nvPr>
            <p:ph type="dt" sz="half" idx="10"/>
          </p:nvPr>
        </p:nvSpPr>
        <p:spPr/>
        <p:txBody>
          <a:bodyPr/>
          <a:lstStyle/>
          <a:p>
            <a:fld id="{630A5657-C165-463A-983D-918F5973F940}" type="datetime1">
              <a:rPr lang="en-US" smtClean="0"/>
              <a:t>6/6/2022</a:t>
            </a:fld>
            <a:endParaRPr lang="en-US"/>
          </a:p>
        </p:txBody>
      </p:sp>
      <p:sp>
        <p:nvSpPr>
          <p:cNvPr id="3" name="Footer Placeholder 2">
            <a:extLst>
              <a:ext uri="{FF2B5EF4-FFF2-40B4-BE49-F238E27FC236}">
                <a16:creationId xmlns:a16="http://schemas.microsoft.com/office/drawing/2014/main" id="{543B9B2D-068C-F74F-ADDA-7E68FA0933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60360-5AAC-9F44-84EE-EDF3F42A225D}"/>
              </a:ext>
            </a:extLst>
          </p:cNvPr>
          <p:cNvSpPr>
            <a:spLocks noGrp="1"/>
          </p:cNvSpPr>
          <p:nvPr>
            <p:ph type="sldNum" sz="quarter" idx="12"/>
          </p:nvPr>
        </p:nvSpPr>
        <p:spPr/>
        <p:txBody>
          <a:bodyPr/>
          <a:lstStyle/>
          <a:p>
            <a:fld id="{50CCC1B9-EB5B-BC41-90B4-57F1878FD0D7}" type="slidenum">
              <a:rPr lang="en-US" smtClean="0"/>
              <a:t>‹#›</a:t>
            </a:fld>
            <a:endParaRPr lang="en-US"/>
          </a:p>
        </p:txBody>
      </p:sp>
    </p:spTree>
    <p:extLst>
      <p:ext uri="{BB962C8B-B14F-4D97-AF65-F5344CB8AC3E}">
        <p14:creationId xmlns:p14="http://schemas.microsoft.com/office/powerpoint/2010/main" val="157714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ogo">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4F6C5ACA-EA4E-4946-83C4-DDD37D4E02DA}"/>
              </a:ext>
            </a:extLst>
          </p:cNvPr>
          <p:cNvPicPr>
            <a:picLocks noChangeAspect="1"/>
          </p:cNvPicPr>
          <p:nvPr userDrawn="1"/>
        </p:nvPicPr>
        <p:blipFill>
          <a:blip r:embed="rId3"/>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64554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ndard_blank">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D5B693E6-31EB-4888-8B7B-DE523116233D}"/>
              </a:ext>
            </a:extLst>
          </p:cNvPr>
          <p:cNvSpPr/>
          <p:nvPr userDrawn="1">
            <p:custDataLst>
              <p:tags r:id="rId1"/>
            </p:custDataLst>
          </p:nvPr>
        </p:nvSpPr>
        <p:spPr>
          <a:xfrm>
            <a:off x="0" y="0"/>
            <a:ext cx="16933" cy="12700"/>
          </a:xfrm>
          <a:prstGeom prst="octagon">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3" name="Straight Connector 22"/>
          <p:cNvCxnSpPr/>
          <p:nvPr userDrawn="1"/>
        </p:nvCxnSpPr>
        <p:spPr>
          <a:xfrm>
            <a:off x="476253" y="990600"/>
            <a:ext cx="11248793" cy="0"/>
          </a:xfrm>
          <a:prstGeom prst="line">
            <a:avLst/>
          </a:prstGeom>
          <a:noFill/>
          <a:ln w="19050" cap="flat" cmpd="sng" algn="ctr">
            <a:solidFill>
              <a:srgbClr val="DBDBDB">
                <a:lumMod val="90000"/>
              </a:srgbClr>
            </a:solidFill>
            <a:prstDash val="solid"/>
          </a:ln>
          <a:effectLst/>
        </p:spPr>
      </p:cxnSp>
      <p:sp>
        <p:nvSpPr>
          <p:cNvPr id="28" name="Text Placeholder 11"/>
          <p:cNvSpPr>
            <a:spLocks noGrp="1"/>
          </p:cNvSpPr>
          <p:nvPr>
            <p:ph type="body" sz="quarter" idx="13" hasCustomPrompt="1"/>
          </p:nvPr>
        </p:nvSpPr>
        <p:spPr>
          <a:xfrm>
            <a:off x="449415" y="354013"/>
            <a:ext cx="9886949" cy="615950"/>
          </a:xfrm>
        </p:spPr>
        <p:txBody>
          <a:bodyPr anchor="b">
            <a:normAutofit/>
          </a:bodyPr>
          <a:lstStyle>
            <a:lvl1pPr marL="0" indent="0">
              <a:buNone/>
              <a:defRPr sz="2400" b="1">
                <a:solidFill>
                  <a:schemeClr val="tx1"/>
                </a:solidFill>
              </a:defRPr>
            </a:lvl1pPr>
          </a:lstStyle>
          <a:p>
            <a:pPr lvl="0"/>
            <a:r>
              <a:rPr lang="en-US" dirty="0"/>
              <a:t>Title</a:t>
            </a:r>
          </a:p>
        </p:txBody>
      </p:sp>
      <p:pic>
        <p:nvPicPr>
          <p:cNvPr id="1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28075" y="6432322"/>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11287435" y="6476981"/>
            <a:ext cx="487680" cy="215444"/>
          </a:xfrm>
          <a:prstGeom prst="rect">
            <a:avLst/>
          </a:prstGeom>
          <a:noFill/>
        </p:spPr>
        <p:txBody>
          <a:bodyPr wrap="square" rtlCol="0" anchor="ctr">
            <a:spAutoFit/>
          </a:bodyPr>
          <a:lstStyle/>
          <a:p>
            <a:pPr marL="0" indent="0" algn="ctr">
              <a:buFont typeface="Wingdings" panose="05000000000000000000" pitchFamily="2" charset="2"/>
              <a:buNone/>
            </a:pPr>
            <a:fld id="{8F791814-9B39-48BE-8D54-F7E272E75761}" type="slidenum">
              <a:rPr lang="en-US" sz="800" b="1" smtClean="0"/>
              <a:pPr marL="0" indent="0" algn="ctr">
                <a:buFont typeface="Wingdings" panose="05000000000000000000" pitchFamily="2" charset="2"/>
                <a:buNone/>
              </a:pPr>
              <a:t>‹#›</a:t>
            </a:fld>
            <a:endParaRPr lang="en-US" sz="800" b="1" dirty="0"/>
          </a:p>
        </p:txBody>
      </p:sp>
      <p:sp>
        <p:nvSpPr>
          <p:cNvPr id="21" name="TextBox 20"/>
          <p:cNvSpPr txBox="1"/>
          <p:nvPr userDrawn="1"/>
        </p:nvSpPr>
        <p:spPr>
          <a:xfrm>
            <a:off x="449415" y="6483578"/>
            <a:ext cx="8101375" cy="215444"/>
          </a:xfrm>
          <a:prstGeom prst="rect">
            <a:avLst/>
          </a:prstGeom>
          <a:noFill/>
        </p:spPr>
        <p:txBody>
          <a:bodyPr wrap="square" rtlCol="0">
            <a:spAutoFit/>
          </a:bodyPr>
          <a:lstStyle/>
          <a:p>
            <a:pPr marL="0" indent="0" algn="l">
              <a:buFont typeface="Wingdings" panose="05000000000000000000" pitchFamily="2" charset="2"/>
              <a:buNone/>
            </a:pPr>
            <a:r>
              <a:rPr lang="en-US" sz="800" baseline="0" dirty="0">
                <a:solidFill>
                  <a:schemeClr val="bg1">
                    <a:lumMod val="50000"/>
                  </a:schemeClr>
                </a:solidFill>
              </a:rPr>
              <a:t>CONFIDENTIAL</a:t>
            </a:r>
          </a:p>
        </p:txBody>
      </p:sp>
      <p:sp>
        <p:nvSpPr>
          <p:cNvPr id="14" name="Rectangle 13"/>
          <p:cNvSpPr/>
          <p:nvPr userDrawn="1"/>
        </p:nvSpPr>
        <p:spPr>
          <a:xfrm>
            <a:off x="-1" y="188008"/>
            <a:ext cx="12192000" cy="76200"/>
          </a:xfrm>
          <a:prstGeom prst="rect">
            <a:avLst/>
          </a:prstGeom>
          <a:gradFill flip="none" rotWithShape="1">
            <a:gsLst>
              <a:gs pos="0">
                <a:schemeClr val="tx2">
                  <a:lumMod val="95000"/>
                </a:schemeClr>
              </a:gs>
              <a:gs pos="75000">
                <a:schemeClr val="bg2">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4" descr="C:\Users\Steve Pellito\AppData\Local\Microsoft\Windows\Temporary Internet Files\Content.Outlook\GJ31NDTO\Sandata full color.jpg">
            <a:extLst>
              <a:ext uri="{FF2B5EF4-FFF2-40B4-BE49-F238E27FC236}">
                <a16:creationId xmlns:a16="http://schemas.microsoft.com/office/drawing/2014/main" id="{528EEF6B-2ADE-4B78-B430-49698E4F43B3}"/>
              </a:ext>
            </a:extLst>
          </p:cNvPr>
          <p:cNvPicPr>
            <a:picLocks noChangeAspect="1" noChangeArrowheads="1"/>
          </p:cNvPicPr>
          <p:nvPr userDrawn="1"/>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95578" y="428400"/>
            <a:ext cx="929466" cy="40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8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6/6/2022</a:t>
            </a:fld>
            <a:endParaRPr lang="en-US"/>
          </a:p>
        </p:txBody>
      </p:sp>
      <p:sp>
        <p:nvSpPr>
          <p:cNvPr id="4" name="Holder 4"/>
          <p:cNvSpPr>
            <a:spLocks noGrp="1"/>
          </p:cNvSpPr>
          <p:nvPr>
            <p:ph type="sldNum" sz="quarter" idx="7"/>
          </p:nvPr>
        </p:nvSpPr>
        <p:spPr/>
        <p:txBody>
          <a:bodyPr lIns="0" tIns="0" rIns="0" bIns="0"/>
          <a:lstStyle>
            <a:lvl1pPr>
              <a:defRPr sz="1600" b="0" i="0">
                <a:solidFill>
                  <a:schemeClr val="tx2"/>
                </a:solidFill>
                <a:latin typeface="Century"/>
                <a:cs typeface="Century"/>
              </a:defRPr>
            </a:lvl1pPr>
          </a:lstStyle>
          <a:p>
            <a:pPr marL="81280"/>
            <a:fld id="{81D60167-4931-47E6-BA6A-407CBD079E47}" type="slidenum">
              <a:rPr lang="en-US" spc="-10" smtClean="0"/>
              <a:pPr marL="81280"/>
              <a:t>‹#›</a:t>
            </a:fld>
            <a:endParaRPr lang="en-US" spc="-10" dirty="0"/>
          </a:p>
        </p:txBody>
      </p:sp>
    </p:spTree>
    <p:extLst>
      <p:ext uri="{BB962C8B-B14F-4D97-AF65-F5344CB8AC3E}">
        <p14:creationId xmlns:p14="http://schemas.microsoft.com/office/powerpoint/2010/main" val="382576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149440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97A29AB5-E21B-9D49-8AFC-CD3E65B6221A}"/>
              </a:ext>
            </a:extLst>
          </p:cNvPr>
          <p:cNvPicPr>
            <a:picLocks noChangeAspect="1"/>
          </p:cNvPicPr>
          <p:nvPr userDrawn="1"/>
        </p:nvPicPr>
        <p:blipFill>
          <a:blip r:embed="rId3"/>
          <a:stretch>
            <a:fillRect/>
          </a:stretch>
        </p:blipFill>
        <p:spPr>
          <a:xfrm>
            <a:off x="838200" y="6400881"/>
            <a:ext cx="1189383" cy="255438"/>
          </a:xfrm>
          <a:prstGeom prst="rect">
            <a:avLst/>
          </a:prstGeom>
        </p:spPr>
      </p:pic>
      <p:sp>
        <p:nvSpPr>
          <p:cNvPr id="53" name="Content Placeholder 2">
            <a:extLst>
              <a:ext uri="{FF2B5EF4-FFF2-40B4-BE49-F238E27FC236}">
                <a16:creationId xmlns:a16="http://schemas.microsoft.com/office/drawing/2014/main" id="{AFC5FA2A-13DD-6645-ABD4-769F16C9FDF5}"/>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4"/>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2249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3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9" name="Content Placeholder 2">
            <a:extLst>
              <a:ext uri="{FF2B5EF4-FFF2-40B4-BE49-F238E27FC236}">
                <a16:creationId xmlns:a16="http://schemas.microsoft.com/office/drawing/2014/main" id="{807932F1-0D2C-364A-ABEF-91E5CEBE1CEA}"/>
              </a:ext>
            </a:extLst>
          </p:cNvPr>
          <p:cNvSpPr>
            <a:spLocks noGrp="1"/>
          </p:cNvSpPr>
          <p:nvPr>
            <p:ph idx="13" hasCustomPrompt="1"/>
          </p:nvPr>
        </p:nvSpPr>
        <p:spPr>
          <a:xfrm>
            <a:off x="4481026"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10" name="Content Placeholder 2">
            <a:extLst>
              <a:ext uri="{FF2B5EF4-FFF2-40B4-BE49-F238E27FC236}">
                <a16:creationId xmlns:a16="http://schemas.microsoft.com/office/drawing/2014/main" id="{0E6E5B46-E54D-4649-BA52-85F86E175EF4}"/>
              </a:ext>
            </a:extLst>
          </p:cNvPr>
          <p:cNvSpPr>
            <a:spLocks noGrp="1"/>
          </p:cNvSpPr>
          <p:nvPr>
            <p:ph idx="14" hasCustomPrompt="1"/>
          </p:nvPr>
        </p:nvSpPr>
        <p:spPr>
          <a:xfrm>
            <a:off x="8123852" y="1989103"/>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Tree>
    <p:extLst>
      <p:ext uri="{BB962C8B-B14F-4D97-AF65-F5344CB8AC3E}">
        <p14:creationId xmlns:p14="http://schemas.microsoft.com/office/powerpoint/2010/main" val="20836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3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1" name="Content Placeholder 2">
            <a:extLst>
              <a:ext uri="{FF2B5EF4-FFF2-40B4-BE49-F238E27FC236}">
                <a16:creationId xmlns:a16="http://schemas.microsoft.com/office/drawing/2014/main" id="{BD963589-573B-EB49-9B78-19509EB5ADB1}"/>
              </a:ext>
            </a:extLst>
          </p:cNvPr>
          <p:cNvSpPr>
            <a:spLocks noGrp="1"/>
          </p:cNvSpPr>
          <p:nvPr>
            <p:ph idx="15" hasCustomPrompt="1"/>
          </p:nvPr>
        </p:nvSpPr>
        <p:spPr>
          <a:xfrm>
            <a:off x="4481026" y="1851689"/>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2" name="Content Placeholder 2">
            <a:extLst>
              <a:ext uri="{FF2B5EF4-FFF2-40B4-BE49-F238E27FC236}">
                <a16:creationId xmlns:a16="http://schemas.microsoft.com/office/drawing/2014/main" id="{FEF5E34C-5813-AF40-A90C-89E0EA633AA9}"/>
              </a:ext>
            </a:extLst>
          </p:cNvPr>
          <p:cNvSpPr>
            <a:spLocks noGrp="1"/>
          </p:cNvSpPr>
          <p:nvPr>
            <p:ph idx="16" hasCustomPrompt="1"/>
          </p:nvPr>
        </p:nvSpPr>
        <p:spPr>
          <a:xfrm>
            <a:off x="8123852"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3" name="Content Placeholder 2">
            <a:extLst>
              <a:ext uri="{FF2B5EF4-FFF2-40B4-BE49-F238E27FC236}">
                <a16:creationId xmlns:a16="http://schemas.microsoft.com/office/drawing/2014/main" id="{732F3302-7415-3046-8F59-3C0D6B13A558}"/>
              </a:ext>
            </a:extLst>
          </p:cNvPr>
          <p:cNvSpPr>
            <a:spLocks noGrp="1"/>
          </p:cNvSpPr>
          <p:nvPr>
            <p:ph idx="17" hasCustomPrompt="1"/>
          </p:nvPr>
        </p:nvSpPr>
        <p:spPr>
          <a:xfrm>
            <a:off x="838199"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4" name="Content Placeholder 2">
            <a:extLst>
              <a:ext uri="{FF2B5EF4-FFF2-40B4-BE49-F238E27FC236}">
                <a16:creationId xmlns:a16="http://schemas.microsoft.com/office/drawing/2014/main" id="{B9CFB542-A562-954F-B7B8-D435E0F2477C}"/>
              </a:ext>
            </a:extLst>
          </p:cNvPr>
          <p:cNvSpPr>
            <a:spLocks noGrp="1"/>
          </p:cNvSpPr>
          <p:nvPr>
            <p:ph idx="18" hasCustomPrompt="1"/>
          </p:nvPr>
        </p:nvSpPr>
        <p:spPr>
          <a:xfrm>
            <a:off x="4481026"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5" name="Content Placeholder 2">
            <a:extLst>
              <a:ext uri="{FF2B5EF4-FFF2-40B4-BE49-F238E27FC236}">
                <a16:creationId xmlns:a16="http://schemas.microsoft.com/office/drawing/2014/main" id="{B9FC2F69-9E57-5244-9A57-4304E2CEBAD4}"/>
              </a:ext>
            </a:extLst>
          </p:cNvPr>
          <p:cNvSpPr>
            <a:spLocks noGrp="1"/>
          </p:cNvSpPr>
          <p:nvPr>
            <p:ph idx="19" hasCustomPrompt="1"/>
          </p:nvPr>
        </p:nvSpPr>
        <p:spPr>
          <a:xfrm>
            <a:off x="8123851"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82116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21282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ick 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69261039-2EEE-D345-B0E2-6E45AE90F5E1}"/>
              </a:ext>
            </a:extLst>
          </p:cNvPr>
          <p:cNvSpPr/>
          <p:nvPr userDrawn="1"/>
        </p:nvSpPr>
        <p:spPr>
          <a:xfrm>
            <a:off x="838200"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E1FCE0-FE2B-3441-93F3-791D70ED4512}"/>
              </a:ext>
            </a:extLst>
          </p:cNvPr>
          <p:cNvSpPr/>
          <p:nvPr userDrawn="1"/>
        </p:nvSpPr>
        <p:spPr>
          <a:xfrm>
            <a:off x="4481026"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C2BB9A-452D-3045-BFF1-B38A59CA544D}"/>
              </a:ext>
            </a:extLst>
          </p:cNvPr>
          <p:cNvSpPr/>
          <p:nvPr userDrawn="1"/>
        </p:nvSpPr>
        <p:spPr>
          <a:xfrm>
            <a:off x="8123852"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EE2DDA5C-F798-644E-A72E-2304D2970626}"/>
              </a:ext>
            </a:extLst>
          </p:cNvPr>
          <p:cNvSpPr>
            <a:spLocks noGrp="1"/>
          </p:cNvSpPr>
          <p:nvPr>
            <p:ph idx="1" hasCustomPrompt="1"/>
          </p:nvPr>
        </p:nvSpPr>
        <p:spPr>
          <a:xfrm>
            <a:off x="838200"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0" name="Content Placeholder 2">
            <a:extLst>
              <a:ext uri="{FF2B5EF4-FFF2-40B4-BE49-F238E27FC236}">
                <a16:creationId xmlns:a16="http://schemas.microsoft.com/office/drawing/2014/main" id="{4D30793F-0AB9-404A-8731-2345F575636C}"/>
              </a:ext>
            </a:extLst>
          </p:cNvPr>
          <p:cNvSpPr>
            <a:spLocks noGrp="1"/>
          </p:cNvSpPr>
          <p:nvPr>
            <p:ph idx="14" hasCustomPrompt="1"/>
          </p:nvPr>
        </p:nvSpPr>
        <p:spPr>
          <a:xfrm>
            <a:off x="4481026"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1" name="Content Placeholder 2">
            <a:extLst>
              <a:ext uri="{FF2B5EF4-FFF2-40B4-BE49-F238E27FC236}">
                <a16:creationId xmlns:a16="http://schemas.microsoft.com/office/drawing/2014/main" id="{C7CB2B0A-6E26-FC4B-99DE-185774BB7DEA}"/>
              </a:ext>
            </a:extLst>
          </p:cNvPr>
          <p:cNvSpPr>
            <a:spLocks noGrp="1"/>
          </p:cNvSpPr>
          <p:nvPr>
            <p:ph idx="15" hasCustomPrompt="1"/>
          </p:nvPr>
        </p:nvSpPr>
        <p:spPr>
          <a:xfrm>
            <a:off x="8123851" y="2949898"/>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2" name="Content Placeholder 2">
            <a:extLst>
              <a:ext uri="{FF2B5EF4-FFF2-40B4-BE49-F238E27FC236}">
                <a16:creationId xmlns:a16="http://schemas.microsoft.com/office/drawing/2014/main" id="{37801299-18BC-8D43-B49D-20E7F1643A0C}"/>
              </a:ext>
            </a:extLst>
          </p:cNvPr>
          <p:cNvSpPr>
            <a:spLocks noGrp="1"/>
          </p:cNvSpPr>
          <p:nvPr>
            <p:ph idx="16" hasCustomPrompt="1"/>
          </p:nvPr>
        </p:nvSpPr>
        <p:spPr>
          <a:xfrm>
            <a:off x="838200"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5" name="Content Placeholder 2">
            <a:extLst>
              <a:ext uri="{FF2B5EF4-FFF2-40B4-BE49-F238E27FC236}">
                <a16:creationId xmlns:a16="http://schemas.microsoft.com/office/drawing/2014/main" id="{C8F50E81-CCB6-E24B-A504-8E3D6EA7780A}"/>
              </a:ext>
            </a:extLst>
          </p:cNvPr>
          <p:cNvSpPr>
            <a:spLocks noGrp="1"/>
          </p:cNvSpPr>
          <p:nvPr>
            <p:ph idx="17" hasCustomPrompt="1"/>
          </p:nvPr>
        </p:nvSpPr>
        <p:spPr>
          <a:xfrm>
            <a:off x="4495057"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6" name="Content Placeholder 2">
            <a:extLst>
              <a:ext uri="{FF2B5EF4-FFF2-40B4-BE49-F238E27FC236}">
                <a16:creationId xmlns:a16="http://schemas.microsoft.com/office/drawing/2014/main" id="{A49C8D7B-A2E3-804E-A505-419C39FC3E78}"/>
              </a:ext>
            </a:extLst>
          </p:cNvPr>
          <p:cNvSpPr>
            <a:spLocks noGrp="1"/>
          </p:cNvSpPr>
          <p:nvPr>
            <p:ph idx="18" hasCustomPrompt="1"/>
          </p:nvPr>
        </p:nvSpPr>
        <p:spPr>
          <a:xfrm>
            <a:off x="8150320" y="2256480"/>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Tree>
    <p:extLst>
      <p:ext uri="{BB962C8B-B14F-4D97-AF65-F5344CB8AC3E}">
        <p14:creationId xmlns:p14="http://schemas.microsoft.com/office/powerpoint/2010/main" val="394248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mp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7712765" y="1825625"/>
            <a:ext cx="3641034"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descr="Map&#10;&#10;Description automatically generated">
            <a:extLst>
              <a:ext uri="{FF2B5EF4-FFF2-40B4-BE49-F238E27FC236}">
                <a16:creationId xmlns:a16="http://schemas.microsoft.com/office/drawing/2014/main" id="{006BA752-BB9A-0748-B0C0-1B4CC83E3EF9}"/>
              </a:ext>
            </a:extLst>
          </p:cNvPr>
          <p:cNvPicPr>
            <a:picLocks noChangeAspect="1"/>
          </p:cNvPicPr>
          <p:nvPr userDrawn="1"/>
        </p:nvPicPr>
        <p:blipFill>
          <a:blip r:embed="rId4"/>
          <a:stretch>
            <a:fillRect/>
          </a:stretch>
        </p:blipFill>
        <p:spPr>
          <a:xfrm>
            <a:off x="768343" y="1601022"/>
            <a:ext cx="6745639" cy="4646995"/>
          </a:xfrm>
          <a:prstGeom prst="rect">
            <a:avLst/>
          </a:prstGeom>
        </p:spPr>
      </p:pic>
    </p:spTree>
    <p:extLst>
      <p:ext uri="{BB962C8B-B14F-4D97-AF65-F5344CB8AC3E}">
        <p14:creationId xmlns:p14="http://schemas.microsoft.com/office/powerpoint/2010/main" val="362853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58BA6-8860-FC4F-A024-6ACB69B88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85A0B-66EE-7645-9F19-1D9381EB3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3778-3545-9447-8F9B-3D44CAB6E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7B64-5773-4149-8AFC-3BECF4DADDDA}" type="datetimeFigureOut">
              <a:rPr lang="en-US" smtClean="0"/>
              <a:t>6/6/2022</a:t>
            </a:fld>
            <a:endParaRPr lang="en-US" dirty="0"/>
          </a:p>
        </p:txBody>
      </p:sp>
      <p:sp>
        <p:nvSpPr>
          <p:cNvPr id="5" name="Footer Placeholder 4">
            <a:extLst>
              <a:ext uri="{FF2B5EF4-FFF2-40B4-BE49-F238E27FC236}">
                <a16:creationId xmlns:a16="http://schemas.microsoft.com/office/drawing/2014/main" id="{BDDE1DCF-1605-E547-93E4-299432DB4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5C55EC-BEC9-6245-84DC-1D19475C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23776-54BA-0E4D-9E25-9D877C7DFB29}" type="slidenum">
              <a:rPr lang="en-US" smtClean="0"/>
              <a:t>‹#›</a:t>
            </a:fld>
            <a:endParaRPr lang="en-US" dirty="0"/>
          </a:p>
        </p:txBody>
      </p:sp>
    </p:spTree>
    <p:extLst>
      <p:ext uri="{BB962C8B-B14F-4D97-AF65-F5344CB8AC3E}">
        <p14:creationId xmlns:p14="http://schemas.microsoft.com/office/powerpoint/2010/main" val="177023682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4" r:id="rId4"/>
    <p:sldLayoutId id="2147483669" r:id="rId5"/>
    <p:sldLayoutId id="2147483670" r:id="rId6"/>
    <p:sldLayoutId id="2147483660" r:id="rId7"/>
    <p:sldLayoutId id="2147483677" r:id="rId8"/>
    <p:sldLayoutId id="2147483683" r:id="rId9"/>
    <p:sldLayoutId id="2147483661" r:id="rId10"/>
    <p:sldLayoutId id="2147483662" r:id="rId11"/>
    <p:sldLayoutId id="2147483665" r:id="rId12"/>
    <p:sldLayoutId id="2147483666" r:id="rId13"/>
    <p:sldLayoutId id="2147483679" r:id="rId14"/>
    <p:sldLayoutId id="2147483651" r:id="rId15"/>
    <p:sldLayoutId id="2147483663" r:id="rId16"/>
    <p:sldLayoutId id="2147483681" r:id="rId17"/>
    <p:sldLayoutId id="2147483684" r:id="rId18"/>
    <p:sldLayoutId id="2147483685" r:id="rId19"/>
    <p:sldLayoutId id="2147483686" r:id="rId20"/>
    <p:sldLayoutId id="214748368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28.tiff"/><Relationship Id="rId13" Type="http://schemas.openxmlformats.org/officeDocument/2006/relationships/image" Target="../media/image33.png"/><Relationship Id="rId3" Type="http://schemas.openxmlformats.org/officeDocument/2006/relationships/image" Target="../media/image23.tiff"/><Relationship Id="rId7" Type="http://schemas.openxmlformats.org/officeDocument/2006/relationships/image" Target="../media/image27.tiff"/><Relationship Id="rId12" Type="http://schemas.openxmlformats.org/officeDocument/2006/relationships/image" Target="../media/image32.tiff"/><Relationship Id="rId2" Type="http://schemas.openxmlformats.org/officeDocument/2006/relationships/image" Target="../media/image22.tiff"/><Relationship Id="rId16"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26.tiff"/><Relationship Id="rId11" Type="http://schemas.openxmlformats.org/officeDocument/2006/relationships/image" Target="../media/image31.tiff"/><Relationship Id="rId5" Type="http://schemas.openxmlformats.org/officeDocument/2006/relationships/image" Target="../media/image25.tiff"/><Relationship Id="rId15" Type="http://schemas.openxmlformats.org/officeDocument/2006/relationships/image" Target="../media/image15.png"/><Relationship Id="rId10" Type="http://schemas.openxmlformats.org/officeDocument/2006/relationships/image" Target="../media/image30.tiff"/><Relationship Id="rId4" Type="http://schemas.openxmlformats.org/officeDocument/2006/relationships/image" Target="../media/image24.tiff"/><Relationship Id="rId9" Type="http://schemas.openxmlformats.org/officeDocument/2006/relationships/image" Target="../media/image29.tiff"/><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ohhs.ri.gov/providers-partners/electronic-visit-verification-ev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hyperlink" Target="mailto:OHHS.EVVEscalation@ohhs.ri.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CAD5-E1BA-4E0F-A8DD-8F917B396CE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AF046C0-1B9D-4CDF-BC6D-FC6D1BC430E1}"/>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0778B5CB-79FA-4AE8-BD7D-270BC921744A}"/>
              </a:ext>
            </a:extLst>
          </p:cNvPr>
          <p:cNvSpPr/>
          <p:nvPr/>
        </p:nvSpPr>
        <p:spPr>
          <a:xfrm>
            <a:off x="0" y="0"/>
            <a:ext cx="12192000" cy="6858000"/>
          </a:xfrm>
          <a:prstGeom prst="rect">
            <a:avLst/>
          </a:prstGeom>
          <a:gradFill flip="none" rotWithShape="1">
            <a:gsLst>
              <a:gs pos="60000">
                <a:srgbClr val="627193"/>
              </a:gs>
              <a:gs pos="51000">
                <a:srgbClr val="243252"/>
              </a:gs>
              <a:gs pos="33000">
                <a:srgbClr val="182238"/>
              </a:gs>
              <a:gs pos="74000">
                <a:srgbClr val="A0B0D4"/>
              </a:gs>
              <a:gs pos="89000">
                <a:srgbClr val="24325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3B6127B-2E00-4314-B593-820FDFC55752}"/>
              </a:ext>
            </a:extLst>
          </p:cNvPr>
          <p:cNvSpPr/>
          <p:nvPr/>
        </p:nvSpPr>
        <p:spPr>
          <a:xfrm>
            <a:off x="0" y="173038"/>
            <a:ext cx="12192000" cy="6858000"/>
          </a:xfrm>
          <a:prstGeom prst="rect">
            <a:avLst/>
          </a:prstGeom>
          <a:blipFill dpi="0" rotWithShape="1">
            <a:blip r:embed="rId2">
              <a:alphaModFix amt="16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5E6AC837-45E5-4EB4-A4A6-49F8531130CB}"/>
              </a:ext>
            </a:extLst>
          </p:cNvPr>
          <p:cNvSpPr/>
          <p:nvPr/>
        </p:nvSpPr>
        <p:spPr>
          <a:xfrm rot="5400000">
            <a:off x="-286882" y="2017791"/>
            <a:ext cx="4937125" cy="2871788"/>
          </a:xfrm>
          <a:prstGeom prst="triangle">
            <a:avLst/>
          </a:prstGeom>
          <a:noFill/>
          <a:ln w="146050">
            <a:solidFill>
              <a:srgbClr val="4E62B2"/>
            </a:solidFill>
          </a:ln>
          <a:effectLst>
            <a:outerShdw blurRad="50800" dist="152400" dir="2700000" algn="tl" rotWithShape="0">
              <a:prstClr val="black">
                <a:alpha val="56000"/>
              </a:prstClr>
            </a:outerShdw>
            <a:softEdge rad="127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a:extLst>
              <a:ext uri="{FF2B5EF4-FFF2-40B4-BE49-F238E27FC236}">
                <a16:creationId xmlns:a16="http://schemas.microsoft.com/office/drawing/2014/main" id="{4DC8499E-82A2-475E-8316-AEF87301669C}"/>
              </a:ext>
            </a:extLst>
          </p:cNvPr>
          <p:cNvSpPr/>
          <p:nvPr/>
        </p:nvSpPr>
        <p:spPr>
          <a:xfrm rot="5400000">
            <a:off x="-717038" y="1993105"/>
            <a:ext cx="4937125" cy="2871788"/>
          </a:xfrm>
          <a:prstGeom prst="triangle">
            <a:avLst/>
          </a:prstGeom>
          <a:gradFill flip="none" rotWithShape="1">
            <a:gsLst>
              <a:gs pos="44000">
                <a:srgbClr val="F2A900"/>
              </a:gs>
              <a:gs pos="28319">
                <a:srgbClr val="FFE7B3"/>
              </a:gs>
              <a:gs pos="9000">
                <a:srgbClr val="FFE7B3"/>
              </a:gs>
              <a:gs pos="100000">
                <a:srgbClr val="C88A00"/>
              </a:gs>
            </a:gsLst>
            <a:path path="circle">
              <a:fillToRect l="100000" t="100000"/>
            </a:path>
            <a:tileRect r="-100000" b="-100000"/>
          </a:gradFill>
          <a:effectLst>
            <a:outerShdw blurRad="50800" dist="152400" dir="2700000" algn="tl" rotWithShape="0">
              <a:prstClr val="black">
                <a:alpha val="56000"/>
              </a:prstClr>
            </a:outerShdw>
            <a:softEdge rad="127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45FE92F0-74C1-4E96-AD19-71EE5D6A6AE6}"/>
              </a:ext>
            </a:extLst>
          </p:cNvPr>
          <p:cNvSpPr txBox="1">
            <a:spLocks/>
          </p:cNvSpPr>
          <p:nvPr/>
        </p:nvSpPr>
        <p:spPr>
          <a:xfrm>
            <a:off x="3720819" y="2013645"/>
            <a:ext cx="8155551" cy="288008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candia"/>
                <a:ea typeface="+mj-ea"/>
                <a:cs typeface="+mj-cs"/>
              </a:rPr>
              <a:t>Rhode Island </a:t>
            </a:r>
            <a:r>
              <a:rPr lang="en-US" sz="3200" dirty="0">
                <a:solidFill>
                  <a:prstClr val="white"/>
                </a:solidFill>
                <a:latin typeface="Scandia"/>
              </a:rPr>
              <a:t>Executive Office of Health &amp; Human Services (RI EOHHS)</a:t>
            </a:r>
            <a:r>
              <a:rPr kumimoji="0" lang="en-US" sz="3200" b="0" i="0" u="none" strike="noStrike" kern="1200" cap="none" spc="0" normalizeH="0" baseline="0" noProof="0" dirty="0">
                <a:ln>
                  <a:noFill/>
                </a:ln>
                <a:solidFill>
                  <a:prstClr val="white"/>
                </a:solidFill>
                <a:effectLst/>
                <a:uLnTx/>
                <a:uFillTx/>
                <a:latin typeface="Scandia"/>
                <a:ea typeface="+mj-ea"/>
                <a:cs typeface="+mj-cs"/>
              </a:rPr>
              <a:t> / Sandata </a:t>
            </a:r>
            <a:br>
              <a:rPr kumimoji="0" lang="en-US" sz="3200" b="0" i="0" u="none" strike="noStrike" kern="1200" cap="none" spc="0" normalizeH="0" baseline="0" noProof="0" dirty="0">
                <a:ln>
                  <a:noFill/>
                </a:ln>
                <a:solidFill>
                  <a:prstClr val="white"/>
                </a:solidFill>
                <a:effectLst/>
                <a:uLnTx/>
                <a:uFillTx/>
                <a:latin typeface="Scandia"/>
                <a:ea typeface="+mj-ea"/>
                <a:cs typeface="+mj-cs"/>
              </a:rPr>
            </a:br>
            <a:r>
              <a:rPr kumimoji="0" lang="en-US" sz="3200" b="0" i="0" u="none" strike="noStrike" kern="1200" cap="none" spc="0" normalizeH="0" baseline="0" noProof="0" dirty="0">
                <a:ln>
                  <a:noFill/>
                </a:ln>
                <a:solidFill>
                  <a:prstClr val="white"/>
                </a:solidFill>
                <a:effectLst/>
                <a:uLnTx/>
                <a:uFillTx/>
                <a:latin typeface="Scandia"/>
                <a:ea typeface="+mj-ea"/>
                <a:cs typeface="+mj-cs"/>
              </a:rPr>
              <a:t>Open Electronic Visit Verification (EVV) Model for Home Health Care Services (HHCS) </a:t>
            </a:r>
          </a:p>
        </p:txBody>
      </p:sp>
      <p:pic>
        <p:nvPicPr>
          <p:cNvPr id="12" name="Picture 11">
            <a:extLst>
              <a:ext uri="{FF2B5EF4-FFF2-40B4-BE49-F238E27FC236}">
                <a16:creationId xmlns:a16="http://schemas.microsoft.com/office/drawing/2014/main" id="{6E423E81-9A42-4225-93D7-4E7EEE5854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2200" y="4686300"/>
            <a:ext cx="1981200" cy="1981200"/>
          </a:xfrm>
          <a:prstGeom prst="rect">
            <a:avLst/>
          </a:prstGeom>
          <a:noFill/>
        </p:spPr>
      </p:pic>
    </p:spTree>
    <p:extLst>
      <p:ext uri="{BB962C8B-B14F-4D97-AF65-F5344CB8AC3E}">
        <p14:creationId xmlns:p14="http://schemas.microsoft.com/office/powerpoint/2010/main" val="182048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0019BB-E712-9B46-826A-101F637EE682}"/>
              </a:ext>
            </a:extLst>
          </p:cNvPr>
          <p:cNvSpPr>
            <a:spLocks noGrp="1"/>
          </p:cNvSpPr>
          <p:nvPr>
            <p:ph type="title"/>
          </p:nvPr>
        </p:nvSpPr>
        <p:spPr>
          <a:xfrm>
            <a:off x="838200" y="286770"/>
            <a:ext cx="10515600" cy="1482274"/>
          </a:xfrm>
        </p:spPr>
        <p:txBody>
          <a:bodyPr vert="horz" wrap="square" lIns="0" tIns="315414" rIns="0" bIns="0" rtlCol="0" anchor="ctr">
            <a:spAutoFit/>
          </a:bodyPr>
          <a:lstStyle/>
          <a:p>
            <a:pPr marL="12700">
              <a:lnSpc>
                <a:spcPts val="4520"/>
              </a:lnSpc>
            </a:pPr>
            <a:r>
              <a:rPr lang="en-US" sz="3600" spc="-35" dirty="0"/>
              <a:t>Sandata Agency Management EVV system –</a:t>
            </a:r>
            <a:br>
              <a:rPr lang="en-US" sz="3600" spc="-35" dirty="0"/>
            </a:br>
            <a:r>
              <a:rPr lang="en-US" sz="3200" spc="-5" dirty="0"/>
              <a:t>Sandata Telephonic Visit Verification</a:t>
            </a:r>
          </a:p>
        </p:txBody>
      </p:sp>
      <p:sp>
        <p:nvSpPr>
          <p:cNvPr id="7" name="object 7"/>
          <p:cNvSpPr/>
          <p:nvPr/>
        </p:nvSpPr>
        <p:spPr>
          <a:xfrm>
            <a:off x="7892611" y="2410680"/>
            <a:ext cx="2222499" cy="1448859"/>
          </a:xfrm>
          <a:prstGeom prst="rect">
            <a:avLst/>
          </a:prstGeom>
          <a:blipFill>
            <a:blip r:embed="rId3" cstate="print"/>
            <a:stretch>
              <a:fillRect/>
            </a:stretch>
          </a:blipFill>
        </p:spPr>
        <p:txBody>
          <a:bodyPr wrap="square" lIns="0" tIns="0" rIns="0" bIns="0" rtlCol="0"/>
          <a:lstStyle/>
          <a:p>
            <a:endParaRPr/>
          </a:p>
        </p:txBody>
      </p:sp>
      <p:sp>
        <p:nvSpPr>
          <p:cNvPr id="4" name="Content Placeholder 3">
            <a:extLst>
              <a:ext uri="{FF2B5EF4-FFF2-40B4-BE49-F238E27FC236}">
                <a16:creationId xmlns:a16="http://schemas.microsoft.com/office/drawing/2014/main" id="{300F5F12-0876-DB40-8759-5955BE156C66}"/>
              </a:ext>
            </a:extLst>
          </p:cNvPr>
          <p:cNvSpPr>
            <a:spLocks noGrp="1"/>
          </p:cNvSpPr>
          <p:nvPr>
            <p:ph idx="1"/>
          </p:nvPr>
        </p:nvSpPr>
        <p:spPr/>
        <p:txBody>
          <a:bodyPr/>
          <a:lstStyle/>
          <a:p>
            <a:pPr marL="12701">
              <a:lnSpc>
                <a:spcPct val="114000"/>
              </a:lnSpc>
              <a:spcBef>
                <a:spcPts val="0"/>
              </a:spcBef>
              <a:buClr>
                <a:srgbClr val="4F7E87"/>
              </a:buClr>
              <a:tabLst>
                <a:tab pos="469900" algn="l"/>
              </a:tabLst>
            </a:pPr>
            <a:r>
              <a:rPr lang="en-US" sz="2000" b="1" spc="-5" dirty="0">
                <a:latin typeface="Lato" panose="020F0502020204030203" pitchFamily="34" charset="77"/>
                <a:cs typeface="Arial"/>
              </a:rPr>
              <a:t>Secondary EVV method</a:t>
            </a:r>
          </a:p>
          <a:p>
            <a:pPr marL="527685" indent="-514984">
              <a:lnSpc>
                <a:spcPct val="114000"/>
              </a:lnSpc>
              <a:spcBef>
                <a:spcPts val="0"/>
              </a:spcBef>
              <a:buClr>
                <a:srgbClr val="4F7E87"/>
              </a:buClr>
              <a:buFont typeface="Arial"/>
              <a:buAutoNum type="arabicPeriod"/>
              <a:tabLst>
                <a:tab pos="469900" algn="l"/>
              </a:tabLst>
            </a:pPr>
            <a:r>
              <a:rPr lang="en-US" sz="2000" spc="-5" dirty="0">
                <a:latin typeface="Lato" panose="020F0502020204030203" pitchFamily="34" charset="77"/>
                <a:cs typeface="Arial"/>
              </a:rPr>
              <a:t>Upo</a:t>
            </a:r>
            <a:r>
              <a:rPr lang="en-US" sz="2000" dirty="0">
                <a:latin typeface="Lato" panose="020F0502020204030203" pitchFamily="34" charset="77"/>
                <a:cs typeface="Arial"/>
              </a:rPr>
              <a:t>n</a:t>
            </a:r>
            <a:r>
              <a:rPr lang="en-US" sz="2000" spc="10" dirty="0">
                <a:latin typeface="Lato" panose="020F0502020204030203" pitchFamily="34" charset="77"/>
                <a:cs typeface="Arial"/>
              </a:rPr>
              <a:t> </a:t>
            </a:r>
            <a:r>
              <a:rPr lang="en-US" sz="2000" spc="-5" dirty="0">
                <a:latin typeface="Lato" panose="020F0502020204030203" pitchFamily="34" charset="77"/>
                <a:cs typeface="Arial"/>
              </a:rPr>
              <a:t>a</a:t>
            </a:r>
            <a:r>
              <a:rPr lang="en-US" sz="2000" dirty="0">
                <a:latin typeface="Lato" panose="020F0502020204030203" pitchFamily="34" charset="77"/>
                <a:cs typeface="Arial"/>
              </a:rPr>
              <a:t>r</a:t>
            </a:r>
            <a:r>
              <a:rPr lang="en-US" sz="2000" spc="5" dirty="0">
                <a:latin typeface="Lato" panose="020F0502020204030203" pitchFamily="34" charset="77"/>
                <a:cs typeface="Arial"/>
              </a:rPr>
              <a:t>r</a:t>
            </a:r>
            <a:r>
              <a:rPr lang="en-US" sz="2000" spc="-5" dirty="0">
                <a:latin typeface="Lato" panose="020F0502020204030203" pitchFamily="34" charset="77"/>
                <a:cs typeface="Arial"/>
              </a:rPr>
              <a:t>i</a:t>
            </a:r>
            <a:r>
              <a:rPr lang="en-US" sz="2000" dirty="0">
                <a:latin typeface="Lato" panose="020F0502020204030203" pitchFamily="34" charset="77"/>
                <a:cs typeface="Arial"/>
              </a:rPr>
              <a:t>v</a:t>
            </a:r>
            <a:r>
              <a:rPr lang="en-US" sz="2000" spc="-5" dirty="0">
                <a:latin typeface="Lato" panose="020F0502020204030203" pitchFamily="34" charset="77"/>
                <a:cs typeface="Arial"/>
              </a:rPr>
              <a:t>in</a:t>
            </a:r>
            <a:r>
              <a:rPr lang="en-US" sz="2000" dirty="0">
                <a:latin typeface="Lato" panose="020F0502020204030203" pitchFamily="34" charset="77"/>
                <a:cs typeface="Arial"/>
              </a:rPr>
              <a:t>g</a:t>
            </a:r>
            <a:r>
              <a:rPr lang="en-US" sz="2000" spc="25" dirty="0">
                <a:latin typeface="Lato" panose="020F0502020204030203" pitchFamily="34" charset="77"/>
                <a:cs typeface="Arial"/>
              </a:rPr>
              <a:t> </a:t>
            </a:r>
            <a:r>
              <a:rPr lang="en-US" sz="2000" dirty="0">
                <a:latin typeface="Lato" panose="020F0502020204030203" pitchFamily="34" charset="77"/>
                <a:cs typeface="Arial"/>
              </a:rPr>
              <a:t>c</a:t>
            </a:r>
            <a:r>
              <a:rPr lang="en-US" sz="2000" spc="-5" dirty="0">
                <a:latin typeface="Lato" panose="020F0502020204030203" pitchFamily="34" charset="77"/>
                <a:cs typeface="Arial"/>
              </a:rPr>
              <a:t>al</a:t>
            </a:r>
            <a:r>
              <a:rPr lang="en-US" sz="2000" dirty="0">
                <a:latin typeface="Lato" panose="020F0502020204030203" pitchFamily="34" charset="77"/>
                <a:cs typeface="Arial"/>
              </a:rPr>
              <a:t>l</a:t>
            </a:r>
            <a:r>
              <a:rPr lang="en-US" sz="2000" spc="10" dirty="0">
                <a:latin typeface="Lato" panose="020F0502020204030203" pitchFamily="34" charset="77"/>
                <a:cs typeface="Arial"/>
              </a:rPr>
              <a:t> </a:t>
            </a:r>
            <a:r>
              <a:rPr lang="en-US" sz="2000" dirty="0">
                <a:latin typeface="Lato" panose="020F0502020204030203" pitchFamily="34" charset="77"/>
                <a:cs typeface="Arial"/>
              </a:rPr>
              <a:t>t</a:t>
            </a:r>
            <a:r>
              <a:rPr lang="en-US" sz="2000" spc="-5" dirty="0">
                <a:latin typeface="Lato" panose="020F0502020204030203" pitchFamily="34" charset="77"/>
                <a:cs typeface="Arial"/>
              </a:rPr>
              <a:t>h</a:t>
            </a:r>
            <a:r>
              <a:rPr lang="en-US" sz="2000" dirty="0">
                <a:latin typeface="Lato" panose="020F0502020204030203" pitchFamily="34" charset="77"/>
                <a:cs typeface="Arial"/>
              </a:rPr>
              <a:t>e</a:t>
            </a:r>
            <a:r>
              <a:rPr lang="en-US" sz="2000" spc="-10" dirty="0">
                <a:latin typeface="Lato" panose="020F0502020204030203" pitchFamily="34" charset="77"/>
                <a:cs typeface="Arial"/>
              </a:rPr>
              <a:t> </a:t>
            </a:r>
            <a:r>
              <a:rPr lang="en-US" sz="2000" dirty="0">
                <a:latin typeface="Lato" panose="020F0502020204030203" pitchFamily="34" charset="77"/>
                <a:cs typeface="Arial"/>
              </a:rPr>
              <a:t>t</a:t>
            </a:r>
            <a:r>
              <a:rPr lang="en-US" sz="2000" spc="-5" dirty="0">
                <a:latin typeface="Lato" panose="020F0502020204030203" pitchFamily="34" charset="77"/>
                <a:cs typeface="Arial"/>
              </a:rPr>
              <a:t>oll</a:t>
            </a:r>
            <a:r>
              <a:rPr lang="en-US" sz="2000" dirty="0">
                <a:latin typeface="Lato" panose="020F0502020204030203" pitchFamily="34" charset="77"/>
                <a:cs typeface="Arial"/>
              </a:rPr>
              <a:t>-fr</a:t>
            </a:r>
            <a:r>
              <a:rPr lang="en-US" sz="2000" spc="-5" dirty="0">
                <a:latin typeface="Lato" panose="020F0502020204030203" pitchFamily="34" charset="77"/>
                <a:cs typeface="Arial"/>
              </a:rPr>
              <a:t>e</a:t>
            </a:r>
            <a:r>
              <a:rPr lang="en-US" sz="2000" dirty="0">
                <a:latin typeface="Lato" panose="020F0502020204030203" pitchFamily="34" charset="77"/>
                <a:cs typeface="Arial"/>
              </a:rPr>
              <a:t>e </a:t>
            </a:r>
            <a:r>
              <a:rPr lang="en-US" sz="2000" spc="-5" dirty="0">
                <a:latin typeface="Lato" panose="020F0502020204030203" pitchFamily="34" charset="77"/>
                <a:cs typeface="Arial"/>
              </a:rPr>
              <a:t>phon</a:t>
            </a:r>
            <a:r>
              <a:rPr lang="en-US" sz="2000" dirty="0">
                <a:latin typeface="Lato" panose="020F0502020204030203" pitchFamily="34" charset="77"/>
                <a:cs typeface="Arial"/>
              </a:rPr>
              <a:t>e</a:t>
            </a:r>
            <a:r>
              <a:rPr lang="en-US" sz="2000" spc="25" dirty="0">
                <a:latin typeface="Lato" panose="020F0502020204030203" pitchFamily="34" charset="77"/>
                <a:cs typeface="Arial"/>
              </a:rPr>
              <a:t> </a:t>
            </a:r>
            <a:r>
              <a:rPr lang="en-US" sz="2000" spc="-5" dirty="0">
                <a:latin typeface="Lato" panose="020F0502020204030203" pitchFamily="34" charset="77"/>
                <a:cs typeface="Arial"/>
              </a:rPr>
              <a:t>nu</a:t>
            </a:r>
            <a:r>
              <a:rPr lang="en-US" sz="2000" dirty="0">
                <a:latin typeface="Lato" panose="020F0502020204030203" pitchFamily="34" charset="77"/>
                <a:cs typeface="Arial"/>
              </a:rPr>
              <a:t>m</a:t>
            </a:r>
            <a:r>
              <a:rPr lang="en-US" sz="2000" spc="-5" dirty="0">
                <a:latin typeface="Lato" panose="020F0502020204030203" pitchFamily="34" charset="77"/>
                <a:cs typeface="Arial"/>
              </a:rPr>
              <a:t>ber</a:t>
            </a:r>
            <a:endParaRPr lang="en-US" sz="2000" dirty="0">
              <a:latin typeface="Lato" panose="020F0502020204030203" pitchFamily="34" charset="77"/>
              <a:cs typeface="Arial"/>
            </a:endParaRPr>
          </a:p>
          <a:p>
            <a:pPr marL="1317625">
              <a:lnSpc>
                <a:spcPct val="114000"/>
              </a:lnSpc>
              <a:spcBef>
                <a:spcPts val="0"/>
              </a:spcBef>
            </a:pPr>
            <a:r>
              <a:rPr lang="en-US" sz="2000" b="1" spc="-10" dirty="0">
                <a:solidFill>
                  <a:srgbClr val="3B6100"/>
                </a:solidFill>
                <a:latin typeface="Lato" panose="020F0502020204030203" pitchFamily="34" charset="77"/>
                <a:cs typeface="Arial"/>
              </a:rPr>
              <a:t>“</a:t>
            </a:r>
            <a:r>
              <a:rPr lang="en-US" sz="2000" b="1" i="1" spc="-60" dirty="0">
                <a:solidFill>
                  <a:srgbClr val="3B6100"/>
                </a:solidFill>
                <a:latin typeface="Lato" panose="020F0502020204030203" pitchFamily="34" charset="77"/>
                <a:cs typeface="Arial"/>
              </a:rPr>
              <a:t>W</a:t>
            </a:r>
            <a:r>
              <a:rPr lang="en-US" sz="2000" b="1" i="1" spc="-15" dirty="0">
                <a:solidFill>
                  <a:srgbClr val="3B6100"/>
                </a:solidFill>
                <a:latin typeface="Lato" panose="020F0502020204030203" pitchFamily="34" charset="77"/>
                <a:cs typeface="Arial"/>
              </a:rPr>
              <a:t>elcome,</a:t>
            </a:r>
            <a:r>
              <a:rPr lang="en-US" sz="2000" b="1" i="1"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please</a:t>
            </a:r>
            <a:r>
              <a:rPr lang="en-US" sz="2000" b="1" i="1" spc="10"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enter</a:t>
            </a:r>
            <a:r>
              <a:rPr lang="en-US" sz="2000" b="1" i="1" spc="5"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your</a:t>
            </a:r>
            <a:r>
              <a:rPr lang="en-US" sz="2000" b="1" i="1" spc="5" dirty="0">
                <a:solidFill>
                  <a:srgbClr val="3B6100"/>
                </a:solidFill>
                <a:latin typeface="Lato" panose="020F0502020204030203" pitchFamily="34" charset="77"/>
                <a:cs typeface="Arial"/>
              </a:rPr>
              <a:t> </a:t>
            </a:r>
            <a:r>
              <a:rPr lang="en-US" sz="2000" b="1" i="1" spc="-10" dirty="0">
                <a:solidFill>
                  <a:srgbClr val="3B6100"/>
                </a:solidFill>
                <a:latin typeface="Lato" panose="020F0502020204030203" pitchFamily="34" charset="77"/>
                <a:cs typeface="Arial"/>
              </a:rPr>
              <a:t>I</a:t>
            </a:r>
            <a:r>
              <a:rPr lang="en-US" sz="2000" b="1" i="1" spc="-15" dirty="0">
                <a:solidFill>
                  <a:srgbClr val="3B6100"/>
                </a:solidFill>
                <a:latin typeface="Lato" panose="020F0502020204030203" pitchFamily="34" charset="77"/>
                <a:cs typeface="Arial"/>
              </a:rPr>
              <a:t>D</a:t>
            </a:r>
            <a:r>
              <a:rPr lang="en-US" sz="2000" b="1" spc="-15" dirty="0">
                <a:solidFill>
                  <a:srgbClr val="3B6100"/>
                </a:solidFill>
                <a:latin typeface="Lato" panose="020F0502020204030203" pitchFamily="34" charset="77"/>
                <a:cs typeface="Arial"/>
              </a:rPr>
              <a:t>”</a:t>
            </a:r>
            <a:endParaRPr lang="en-US" sz="2000" dirty="0">
              <a:latin typeface="Lato" panose="020F0502020204030203" pitchFamily="34" charset="77"/>
              <a:cs typeface="Arial"/>
            </a:endParaRPr>
          </a:p>
          <a:p>
            <a:pPr marL="469900" indent="-457200">
              <a:lnSpc>
                <a:spcPct val="114000"/>
              </a:lnSpc>
              <a:spcBef>
                <a:spcPts val="0"/>
              </a:spcBef>
              <a:buClr>
                <a:srgbClr val="4F7E87"/>
              </a:buClr>
              <a:buFont typeface="Arial"/>
              <a:buAutoNum type="arabicPeriod" startAt="2"/>
              <a:tabLst>
                <a:tab pos="469900" algn="l"/>
              </a:tabLst>
            </a:pPr>
            <a:r>
              <a:rPr lang="en-US" sz="2000" spc="-5" dirty="0">
                <a:latin typeface="Lato" panose="020F0502020204030203" pitchFamily="34" charset="77"/>
                <a:cs typeface="Arial"/>
              </a:rPr>
              <a:t>En</a:t>
            </a:r>
            <a:r>
              <a:rPr lang="en-US" sz="2000" dirty="0">
                <a:latin typeface="Lato" panose="020F0502020204030203" pitchFamily="34" charset="77"/>
                <a:cs typeface="Arial"/>
              </a:rPr>
              <a:t>t</a:t>
            </a:r>
            <a:r>
              <a:rPr lang="en-US" sz="2000" spc="-5" dirty="0">
                <a:latin typeface="Lato" panose="020F0502020204030203" pitchFamily="34" charset="77"/>
                <a:cs typeface="Arial"/>
              </a:rPr>
              <a:t>e</a:t>
            </a:r>
            <a:r>
              <a:rPr lang="en-US" sz="2000" dirty="0">
                <a:latin typeface="Lato" panose="020F0502020204030203" pitchFamily="34" charset="77"/>
                <a:cs typeface="Arial"/>
              </a:rPr>
              <a:t>r</a:t>
            </a:r>
            <a:r>
              <a:rPr lang="en-US" sz="2000" spc="-5" dirty="0">
                <a:latin typeface="Lato" panose="020F0502020204030203" pitchFamily="34" charset="77"/>
                <a:cs typeface="Arial"/>
              </a:rPr>
              <a:t> </a:t>
            </a:r>
            <a:r>
              <a:rPr lang="en-US" sz="2000" dirty="0">
                <a:latin typeface="Lato" panose="020F0502020204030203" pitchFamily="34" charset="77"/>
                <a:cs typeface="Arial"/>
              </a:rPr>
              <a:t>y</a:t>
            </a:r>
            <a:r>
              <a:rPr lang="en-US" sz="2000" spc="-5" dirty="0">
                <a:latin typeface="Lato" panose="020F0502020204030203" pitchFamily="34" charset="77"/>
                <a:cs typeface="Arial"/>
              </a:rPr>
              <a:t>ou</a:t>
            </a:r>
            <a:r>
              <a:rPr lang="en-US" sz="2000" dirty="0">
                <a:latin typeface="Lato" panose="020F0502020204030203" pitchFamily="34" charset="77"/>
                <a:cs typeface="Arial"/>
              </a:rPr>
              <a:t>r</a:t>
            </a:r>
            <a:r>
              <a:rPr lang="en-US" sz="2000" spc="5" dirty="0">
                <a:latin typeface="Lato" panose="020F0502020204030203" pitchFamily="34" charset="77"/>
                <a:cs typeface="Arial"/>
              </a:rPr>
              <a:t> </a:t>
            </a:r>
            <a:r>
              <a:rPr lang="en-US" sz="2000" spc="-5" dirty="0">
                <a:latin typeface="Lato" panose="020F0502020204030203" pitchFamily="34" charset="77"/>
                <a:cs typeface="Arial"/>
              </a:rPr>
              <a:t>EV</a:t>
            </a:r>
            <a:r>
              <a:rPr lang="en-US" sz="2000" dirty="0">
                <a:latin typeface="Lato" panose="020F0502020204030203" pitchFamily="34" charset="77"/>
                <a:cs typeface="Arial"/>
              </a:rPr>
              <a:t>V ID</a:t>
            </a:r>
          </a:p>
          <a:p>
            <a:pPr marL="1317625" marR="3530600">
              <a:lnSpc>
                <a:spcPct val="114000"/>
              </a:lnSpc>
              <a:spcBef>
                <a:spcPts val="0"/>
              </a:spcBef>
            </a:pPr>
            <a:r>
              <a:rPr lang="en-US" sz="2000" b="1" i="1" spc="-10" dirty="0">
                <a:solidFill>
                  <a:srgbClr val="3B6100"/>
                </a:solidFill>
                <a:latin typeface="Lato" panose="020F0502020204030203" pitchFamily="34" charset="77"/>
                <a:cs typeface="Arial"/>
              </a:rPr>
              <a:t>“</a:t>
            </a:r>
            <a:r>
              <a:rPr lang="en-US" sz="2000" b="1" i="1" spc="-20" dirty="0">
                <a:solidFill>
                  <a:srgbClr val="3B6100"/>
                </a:solidFill>
                <a:latin typeface="Lato" panose="020F0502020204030203" pitchFamily="34" charset="77"/>
                <a:cs typeface="Arial"/>
              </a:rPr>
              <a:t>Pr</a:t>
            </a:r>
            <a:r>
              <a:rPr lang="en-US" sz="2000" b="1" i="1" spc="-15" dirty="0">
                <a:solidFill>
                  <a:srgbClr val="3B6100"/>
                </a:solidFill>
                <a:latin typeface="Lato" panose="020F0502020204030203" pitchFamily="34" charset="77"/>
                <a:cs typeface="Arial"/>
              </a:rPr>
              <a:t>ess</a:t>
            </a:r>
            <a:r>
              <a:rPr lang="en-US" sz="2000" b="1" i="1"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1</a:t>
            </a:r>
            <a:r>
              <a:rPr lang="en-US" sz="2000" b="1" i="1"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to</a:t>
            </a:r>
            <a:r>
              <a:rPr lang="en-US" sz="2000" b="1" i="1" spc="10"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clock</a:t>
            </a:r>
            <a:r>
              <a:rPr lang="en-US" sz="2000" b="1" i="1" spc="10" dirty="0">
                <a:solidFill>
                  <a:srgbClr val="3B6100"/>
                </a:solidFill>
                <a:latin typeface="Lato" panose="020F0502020204030203" pitchFamily="34" charset="77"/>
                <a:cs typeface="Arial"/>
              </a:rPr>
              <a:t> </a:t>
            </a:r>
            <a:r>
              <a:rPr lang="en-US" sz="2000" b="1" i="1" spc="-10" dirty="0">
                <a:solidFill>
                  <a:srgbClr val="3B6100"/>
                </a:solidFill>
                <a:latin typeface="Lato" panose="020F0502020204030203" pitchFamily="34" charset="77"/>
                <a:cs typeface="Arial"/>
              </a:rPr>
              <a:t>in</a:t>
            </a:r>
            <a:r>
              <a:rPr lang="en-US" sz="2000" b="1" i="1"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or</a:t>
            </a:r>
            <a:r>
              <a:rPr lang="en-US" sz="2000" b="1" i="1" spc="-10" dirty="0">
                <a:solidFill>
                  <a:srgbClr val="3B6100"/>
                </a:solidFill>
                <a:latin typeface="Lato" panose="020F0502020204030203" pitchFamily="34" charset="77"/>
                <a:cs typeface="Arial"/>
              </a:rPr>
              <a:t> p</a:t>
            </a:r>
            <a:r>
              <a:rPr lang="en-US" sz="2000" b="1" i="1" spc="-15" dirty="0">
                <a:solidFill>
                  <a:srgbClr val="3B6100"/>
                </a:solidFill>
                <a:latin typeface="Lato" panose="020F0502020204030203" pitchFamily="34" charset="77"/>
                <a:cs typeface="Arial"/>
              </a:rPr>
              <a:t>ress</a:t>
            </a:r>
            <a:r>
              <a:rPr lang="en-US" sz="2000" b="1" i="1" spc="10"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2</a:t>
            </a:r>
            <a:r>
              <a:rPr lang="en-US" sz="2000" b="1" i="1"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to</a:t>
            </a:r>
            <a:r>
              <a:rPr lang="en-US" sz="2000" b="1" i="1" spc="10"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clock</a:t>
            </a:r>
            <a:r>
              <a:rPr lang="en-US" sz="2000" b="1" i="1" spc="10"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out”</a:t>
            </a:r>
            <a:endParaRPr lang="en-US" sz="2000" dirty="0">
              <a:latin typeface="Lato" panose="020F0502020204030203" pitchFamily="34" charset="77"/>
              <a:cs typeface="Arial"/>
            </a:endParaRPr>
          </a:p>
          <a:p>
            <a:pPr marL="469900" indent="-457200">
              <a:lnSpc>
                <a:spcPct val="114000"/>
              </a:lnSpc>
              <a:spcBef>
                <a:spcPts val="0"/>
              </a:spcBef>
              <a:buClr>
                <a:srgbClr val="4F7E87"/>
              </a:buClr>
              <a:buFont typeface="Arial"/>
              <a:buAutoNum type="arabicPeriod" startAt="3"/>
              <a:tabLst>
                <a:tab pos="469900" algn="l"/>
              </a:tabLst>
            </a:pPr>
            <a:r>
              <a:rPr lang="en-US" sz="2000" spc="-5" dirty="0">
                <a:latin typeface="Lato" panose="020F0502020204030203" pitchFamily="34" charset="77"/>
                <a:cs typeface="Arial"/>
              </a:rPr>
              <a:t>P</a:t>
            </a:r>
            <a:r>
              <a:rPr lang="en-US" sz="2000" dirty="0">
                <a:latin typeface="Lato" panose="020F0502020204030203" pitchFamily="34" charset="77"/>
                <a:cs typeface="Arial"/>
              </a:rPr>
              <a:t>r</a:t>
            </a:r>
            <a:r>
              <a:rPr lang="en-US" sz="2000" spc="-5" dirty="0">
                <a:latin typeface="Lato" panose="020F0502020204030203" pitchFamily="34" charset="77"/>
                <a:cs typeface="Arial"/>
              </a:rPr>
              <a:t>e</a:t>
            </a:r>
            <a:r>
              <a:rPr lang="en-US" sz="2000" dirty="0">
                <a:latin typeface="Lato" panose="020F0502020204030203" pitchFamily="34" charset="77"/>
                <a:cs typeface="Arial"/>
              </a:rPr>
              <a:t>ss 1</a:t>
            </a:r>
          </a:p>
          <a:p>
            <a:pPr marL="1317625">
              <a:lnSpc>
                <a:spcPct val="114000"/>
              </a:lnSpc>
              <a:spcBef>
                <a:spcPts val="0"/>
              </a:spcBef>
            </a:pPr>
            <a:r>
              <a:rPr lang="en-US" sz="2000" b="1" i="1" spc="-10" dirty="0">
                <a:solidFill>
                  <a:srgbClr val="3B6100"/>
                </a:solidFill>
                <a:latin typeface="Lato" panose="020F0502020204030203" pitchFamily="34" charset="77"/>
                <a:cs typeface="Arial"/>
              </a:rPr>
              <a:t>“</a:t>
            </a:r>
            <a:r>
              <a:rPr lang="en-US" sz="2000" b="1" i="1" spc="-25" dirty="0">
                <a:solidFill>
                  <a:srgbClr val="3B6100"/>
                </a:solidFill>
                <a:latin typeface="Lato" panose="020F0502020204030203" pitchFamily="34" charset="77"/>
                <a:cs typeface="Arial"/>
              </a:rPr>
              <a:t>R</a:t>
            </a:r>
            <a:r>
              <a:rPr lang="en-US" sz="2000" b="1" i="1" spc="-15" dirty="0">
                <a:solidFill>
                  <a:srgbClr val="3B6100"/>
                </a:solidFill>
                <a:latin typeface="Lato" panose="020F0502020204030203" pitchFamily="34" charset="77"/>
                <a:cs typeface="Arial"/>
              </a:rPr>
              <a:t>eceived</a:t>
            </a:r>
            <a:r>
              <a:rPr lang="en-US" sz="2000" b="1" i="1" spc="15" dirty="0">
                <a:solidFill>
                  <a:srgbClr val="3B6100"/>
                </a:solidFill>
                <a:latin typeface="Lato" panose="020F0502020204030203" pitchFamily="34" charset="77"/>
                <a:cs typeface="Arial"/>
              </a:rPr>
              <a:t> </a:t>
            </a:r>
            <a:r>
              <a:rPr lang="en-US" sz="2000" b="1" i="1" spc="-10" dirty="0">
                <a:solidFill>
                  <a:srgbClr val="3B6100"/>
                </a:solidFill>
                <a:latin typeface="Lato" panose="020F0502020204030203" pitchFamily="34" charset="77"/>
                <a:cs typeface="Arial"/>
              </a:rPr>
              <a:t>at</a:t>
            </a:r>
            <a:r>
              <a:rPr lang="en-US" sz="2000" b="1" i="1" spc="10" dirty="0">
                <a:solidFill>
                  <a:srgbClr val="3B6100"/>
                </a:solidFill>
                <a:latin typeface="Lato" panose="020F0502020204030203" pitchFamily="34" charset="77"/>
                <a:cs typeface="Arial"/>
              </a:rPr>
              <a:t> </a:t>
            </a:r>
            <a:r>
              <a:rPr lang="en-US" sz="2000" b="1" i="1" spc="-15" dirty="0">
                <a:solidFill>
                  <a:srgbClr val="3B6100"/>
                </a:solidFill>
                <a:latin typeface="Lato" panose="020F0502020204030203" pitchFamily="34" charset="77"/>
                <a:cs typeface="Arial"/>
              </a:rPr>
              <a:t>&lt;time&gt;”</a:t>
            </a:r>
            <a:endParaRPr lang="en-US" sz="2000" dirty="0">
              <a:latin typeface="Lato" panose="020F0502020204030203" pitchFamily="34" charset="77"/>
              <a:cs typeface="Arial"/>
            </a:endParaRPr>
          </a:p>
          <a:p>
            <a:pPr marL="527685" indent="-514984">
              <a:lnSpc>
                <a:spcPct val="114000"/>
              </a:lnSpc>
              <a:spcBef>
                <a:spcPts val="0"/>
              </a:spcBef>
              <a:buClr>
                <a:srgbClr val="4F7E87"/>
              </a:buClr>
              <a:buFont typeface="Arial"/>
              <a:buAutoNum type="arabicPeriod" startAt="4"/>
              <a:tabLst>
                <a:tab pos="528320" algn="l"/>
              </a:tabLst>
            </a:pPr>
            <a:r>
              <a:rPr lang="en-US" sz="2000" spc="-5" dirty="0">
                <a:latin typeface="Lato" panose="020F0502020204030203" pitchFamily="34" charset="77"/>
                <a:cs typeface="Arial"/>
              </a:rPr>
              <a:t>Han</a:t>
            </a:r>
            <a:r>
              <a:rPr lang="en-US" sz="2000" dirty="0">
                <a:latin typeface="Lato" panose="020F0502020204030203" pitchFamily="34" charset="77"/>
                <a:cs typeface="Arial"/>
              </a:rPr>
              <a:t>g</a:t>
            </a:r>
            <a:r>
              <a:rPr lang="en-US" sz="2000" spc="10" dirty="0">
                <a:latin typeface="Lato" panose="020F0502020204030203" pitchFamily="34" charset="77"/>
                <a:cs typeface="Arial"/>
              </a:rPr>
              <a:t> </a:t>
            </a:r>
            <a:r>
              <a:rPr lang="en-US" sz="2000" spc="-5" dirty="0">
                <a:latin typeface="Lato" panose="020F0502020204030203" pitchFamily="34" charset="77"/>
                <a:cs typeface="Arial"/>
              </a:rPr>
              <a:t>up.</a:t>
            </a:r>
            <a:endParaRPr lang="en-US" sz="2000" dirty="0">
              <a:latin typeface="Lato" panose="020F0502020204030203" pitchFamily="34" charset="77"/>
              <a:cs typeface="Arial"/>
            </a:endParaRPr>
          </a:p>
          <a:p>
            <a:pPr marL="527685" marR="5080" indent="-514984">
              <a:lnSpc>
                <a:spcPct val="114000"/>
              </a:lnSpc>
              <a:spcBef>
                <a:spcPts val="0"/>
              </a:spcBef>
              <a:buClr>
                <a:srgbClr val="4F7E87"/>
              </a:buClr>
              <a:buFont typeface="Arial"/>
              <a:buAutoNum type="arabicPeriod" startAt="4"/>
              <a:tabLst>
                <a:tab pos="528320" algn="l"/>
              </a:tabLst>
            </a:pPr>
            <a:r>
              <a:rPr lang="en-US" sz="2000" spc="-5" dirty="0">
                <a:latin typeface="Lato" panose="020F0502020204030203" pitchFamily="34" charset="77"/>
                <a:cs typeface="Arial"/>
              </a:rPr>
              <a:t>Repea</a:t>
            </a:r>
            <a:r>
              <a:rPr lang="en-US" sz="2000" dirty="0">
                <a:latin typeface="Lato" panose="020F0502020204030203" pitchFamily="34" charset="77"/>
                <a:cs typeface="Arial"/>
              </a:rPr>
              <a:t>t</a:t>
            </a:r>
            <a:r>
              <a:rPr lang="en-US" sz="2000" spc="20" dirty="0">
                <a:latin typeface="Lato" panose="020F0502020204030203" pitchFamily="34" charset="77"/>
                <a:cs typeface="Arial"/>
              </a:rPr>
              <a:t> </a:t>
            </a:r>
            <a:r>
              <a:rPr lang="en-US" sz="2000" dirty="0">
                <a:latin typeface="Lato" panose="020F0502020204030203" pitchFamily="34" charset="77"/>
                <a:cs typeface="Arial"/>
              </a:rPr>
              <a:t>s</a:t>
            </a:r>
            <a:r>
              <a:rPr lang="en-US" sz="2000" spc="-5" dirty="0">
                <a:latin typeface="Lato" panose="020F0502020204030203" pitchFamily="34" charset="77"/>
                <a:cs typeface="Arial"/>
              </a:rPr>
              <a:t>a</a:t>
            </a:r>
            <a:r>
              <a:rPr lang="en-US" sz="2000" dirty="0">
                <a:latin typeface="Lato" panose="020F0502020204030203" pitchFamily="34" charset="77"/>
                <a:cs typeface="Arial"/>
              </a:rPr>
              <a:t>me </a:t>
            </a:r>
            <a:r>
              <a:rPr lang="en-US" sz="2000" spc="-5" dirty="0">
                <a:latin typeface="Lato" panose="020F0502020204030203" pitchFamily="34" charset="77"/>
                <a:cs typeface="Arial"/>
              </a:rPr>
              <a:t>p</a:t>
            </a:r>
            <a:r>
              <a:rPr lang="en-US" sz="2000" dirty="0">
                <a:latin typeface="Lato" panose="020F0502020204030203" pitchFamily="34" charset="77"/>
                <a:cs typeface="Arial"/>
              </a:rPr>
              <a:t>r</a:t>
            </a:r>
            <a:r>
              <a:rPr lang="en-US" sz="2000" spc="-5" dirty="0">
                <a:latin typeface="Lato" panose="020F0502020204030203" pitchFamily="34" charset="77"/>
                <a:cs typeface="Arial"/>
              </a:rPr>
              <a:t>o</a:t>
            </a:r>
            <a:r>
              <a:rPr lang="en-US" sz="2000" dirty="0">
                <a:latin typeface="Lato" panose="020F0502020204030203" pitchFamily="34" charset="77"/>
                <a:cs typeface="Arial"/>
              </a:rPr>
              <a:t>c</a:t>
            </a:r>
            <a:r>
              <a:rPr lang="en-US" sz="2000" spc="-5" dirty="0">
                <a:latin typeface="Lato" panose="020F0502020204030203" pitchFamily="34" charset="77"/>
                <a:cs typeface="Arial"/>
              </a:rPr>
              <a:t>e</a:t>
            </a:r>
            <a:r>
              <a:rPr lang="en-US" sz="2000" dirty="0">
                <a:latin typeface="Lato" panose="020F0502020204030203" pitchFamily="34" charset="77"/>
                <a:cs typeface="Arial"/>
              </a:rPr>
              <a:t>ss f</a:t>
            </a:r>
            <a:r>
              <a:rPr lang="en-US" sz="2000" spc="-5" dirty="0">
                <a:latin typeface="Lato" panose="020F0502020204030203" pitchFamily="34" charset="77"/>
                <a:cs typeface="Arial"/>
              </a:rPr>
              <a:t>o</a:t>
            </a:r>
            <a:r>
              <a:rPr lang="en-US" sz="2000" dirty="0">
                <a:latin typeface="Lato" panose="020F0502020204030203" pitchFamily="34" charset="77"/>
                <a:cs typeface="Arial"/>
              </a:rPr>
              <a:t>r</a:t>
            </a:r>
            <a:r>
              <a:rPr lang="en-US" sz="2000" spc="-5" dirty="0">
                <a:latin typeface="Lato" panose="020F0502020204030203" pitchFamily="34" charset="77"/>
                <a:cs typeface="Arial"/>
              </a:rPr>
              <a:t> en</a:t>
            </a:r>
            <a:r>
              <a:rPr lang="en-US" sz="2000" dirty="0">
                <a:latin typeface="Lato" panose="020F0502020204030203" pitchFamily="34" charset="77"/>
                <a:cs typeface="Arial"/>
              </a:rPr>
              <a:t>d t</a:t>
            </a:r>
            <a:r>
              <a:rPr lang="en-US" sz="2000" spc="-5" dirty="0">
                <a:latin typeface="Lato" panose="020F0502020204030203" pitchFamily="34" charset="77"/>
                <a:cs typeface="Arial"/>
              </a:rPr>
              <a:t>i</a:t>
            </a:r>
            <a:r>
              <a:rPr lang="en-US" sz="2000" dirty="0">
                <a:latin typeface="Lato" panose="020F0502020204030203" pitchFamily="34" charset="77"/>
                <a:cs typeface="Arial"/>
              </a:rPr>
              <a:t>me </a:t>
            </a:r>
            <a:r>
              <a:rPr lang="en-US" sz="2000" spc="-5" dirty="0">
                <a:latin typeface="Lato" panose="020F0502020204030203" pitchFamily="34" charset="77"/>
                <a:cs typeface="Arial"/>
              </a:rPr>
              <a:t>o</a:t>
            </a:r>
            <a:r>
              <a:rPr lang="en-US" sz="2000" dirty="0">
                <a:latin typeface="Lato" panose="020F0502020204030203" pitchFamily="34" charset="77"/>
                <a:cs typeface="Arial"/>
              </a:rPr>
              <a:t>f</a:t>
            </a:r>
            <a:r>
              <a:rPr lang="en-US" sz="2000" spc="-15" dirty="0">
                <a:latin typeface="Lato" panose="020F0502020204030203" pitchFamily="34" charset="77"/>
                <a:cs typeface="Arial"/>
              </a:rPr>
              <a:t> </a:t>
            </a:r>
            <a:r>
              <a:rPr lang="en-US" sz="2000" dirty="0">
                <a:latin typeface="Lato" panose="020F0502020204030203" pitchFamily="34" charset="77"/>
                <a:cs typeface="Arial"/>
              </a:rPr>
              <a:t>s</a:t>
            </a:r>
            <a:r>
              <a:rPr lang="en-US" sz="2000" spc="-5" dirty="0">
                <a:latin typeface="Lato" panose="020F0502020204030203" pitchFamily="34" charset="77"/>
                <a:cs typeface="Arial"/>
              </a:rPr>
              <a:t>e</a:t>
            </a:r>
            <a:r>
              <a:rPr lang="en-US" sz="2000" dirty="0">
                <a:latin typeface="Lato" panose="020F0502020204030203" pitchFamily="34" charset="77"/>
                <a:cs typeface="Arial"/>
              </a:rPr>
              <a:t>rv</a:t>
            </a:r>
            <a:r>
              <a:rPr lang="en-US" sz="2000" spc="-5" dirty="0">
                <a:latin typeface="Lato" panose="020F0502020204030203" pitchFamily="34" charset="77"/>
                <a:cs typeface="Arial"/>
              </a:rPr>
              <a:t>i</a:t>
            </a:r>
            <a:r>
              <a:rPr lang="en-US" sz="2000" dirty="0">
                <a:latin typeface="Lato" panose="020F0502020204030203" pitchFamily="34" charset="77"/>
                <a:cs typeface="Arial"/>
              </a:rPr>
              <a:t>c</a:t>
            </a:r>
            <a:r>
              <a:rPr lang="en-US" sz="2000" spc="-5" dirty="0">
                <a:latin typeface="Lato" panose="020F0502020204030203" pitchFamily="34" charset="77"/>
                <a:cs typeface="Arial"/>
              </a:rPr>
              <a:t>e</a:t>
            </a:r>
            <a:r>
              <a:rPr lang="en-US" sz="2000" dirty="0">
                <a:latin typeface="Lato" panose="020F0502020204030203" pitchFamily="34" charset="77"/>
                <a:cs typeface="Arial"/>
              </a:rPr>
              <a:t>,</a:t>
            </a:r>
            <a:r>
              <a:rPr lang="en-US" sz="2000" spc="5" dirty="0">
                <a:latin typeface="Lato" panose="020F0502020204030203" pitchFamily="34" charset="77"/>
                <a:cs typeface="Arial"/>
              </a:rPr>
              <a:t> </a:t>
            </a:r>
            <a:r>
              <a:rPr lang="en-US" sz="2000" spc="-5" dirty="0">
                <a:latin typeface="Lato" panose="020F0502020204030203" pitchFamily="34" charset="77"/>
                <a:cs typeface="Arial"/>
              </a:rPr>
              <a:t>wi</a:t>
            </a:r>
            <a:r>
              <a:rPr lang="en-US" sz="2000" dirty="0">
                <a:latin typeface="Lato" panose="020F0502020204030203" pitchFamily="34" charset="77"/>
                <a:cs typeface="Arial"/>
              </a:rPr>
              <a:t>th</a:t>
            </a:r>
            <a:r>
              <a:rPr lang="en-US" sz="2000" spc="10" dirty="0">
                <a:latin typeface="Lato" panose="020F0502020204030203" pitchFamily="34" charset="77"/>
                <a:cs typeface="Arial"/>
              </a:rPr>
              <a:t> </a:t>
            </a:r>
            <a:r>
              <a:rPr lang="en-US" sz="2000" dirty="0">
                <a:latin typeface="Lato" panose="020F0502020204030203" pitchFamily="34" charset="77"/>
                <a:cs typeface="Arial"/>
              </a:rPr>
              <a:t>t</a:t>
            </a:r>
            <a:r>
              <a:rPr lang="en-US" sz="2000" spc="-5" dirty="0">
                <a:latin typeface="Lato" panose="020F0502020204030203" pitchFamily="34" charset="77"/>
                <a:cs typeface="Arial"/>
              </a:rPr>
              <a:t>he addi</a:t>
            </a:r>
            <a:r>
              <a:rPr lang="en-US" sz="2000" dirty="0">
                <a:latin typeface="Lato" panose="020F0502020204030203" pitchFamily="34" charset="77"/>
                <a:cs typeface="Arial"/>
              </a:rPr>
              <a:t>t</a:t>
            </a:r>
            <a:r>
              <a:rPr lang="en-US" sz="2000" spc="-5" dirty="0">
                <a:latin typeface="Lato" panose="020F0502020204030203" pitchFamily="34" charset="77"/>
                <a:cs typeface="Arial"/>
              </a:rPr>
              <a:t>iona</a:t>
            </a:r>
            <a:r>
              <a:rPr lang="en-US" sz="2000" dirty="0">
                <a:latin typeface="Lato" panose="020F0502020204030203" pitchFamily="34" charset="77"/>
                <a:cs typeface="Arial"/>
              </a:rPr>
              <a:t>l</a:t>
            </a:r>
            <a:r>
              <a:rPr lang="en-US" sz="2000" spc="45" dirty="0">
                <a:latin typeface="Lato" panose="020F0502020204030203" pitchFamily="34" charset="77"/>
                <a:cs typeface="Arial"/>
              </a:rPr>
              <a:t> </a:t>
            </a:r>
            <a:r>
              <a:rPr lang="en-US" sz="2000" dirty="0">
                <a:latin typeface="Lato" panose="020F0502020204030203" pitchFamily="34" charset="77"/>
                <a:cs typeface="Arial"/>
              </a:rPr>
              <a:t>st</a:t>
            </a:r>
            <a:r>
              <a:rPr lang="en-US" sz="2000" spc="-5" dirty="0">
                <a:latin typeface="Lato" panose="020F0502020204030203" pitchFamily="34" charset="77"/>
                <a:cs typeface="Arial"/>
              </a:rPr>
              <a:t>e</a:t>
            </a:r>
            <a:r>
              <a:rPr lang="en-US" sz="2000" dirty="0">
                <a:latin typeface="Lato" panose="020F0502020204030203" pitchFamily="34" charset="77"/>
                <a:cs typeface="Arial"/>
              </a:rPr>
              <a:t>p</a:t>
            </a:r>
            <a:r>
              <a:rPr lang="en-US" sz="2000" spc="-10" dirty="0">
                <a:latin typeface="Lato" panose="020F0502020204030203" pitchFamily="34" charset="77"/>
                <a:cs typeface="Arial"/>
              </a:rPr>
              <a:t> </a:t>
            </a:r>
            <a:r>
              <a:rPr lang="en-US" sz="2000" spc="-5" dirty="0">
                <a:latin typeface="Lato" panose="020F0502020204030203" pitchFamily="34" charset="77"/>
                <a:cs typeface="Arial"/>
              </a:rPr>
              <a:t>o</a:t>
            </a:r>
            <a:r>
              <a:rPr lang="en-US" sz="2000" dirty="0">
                <a:latin typeface="Lato" panose="020F0502020204030203" pitchFamily="34" charset="77"/>
                <a:cs typeface="Arial"/>
              </a:rPr>
              <a:t>f</a:t>
            </a:r>
            <a:r>
              <a:rPr lang="en-US" sz="2000" spc="-5" dirty="0">
                <a:latin typeface="Lato" panose="020F0502020204030203" pitchFamily="34" charset="77"/>
                <a:cs typeface="Arial"/>
              </a:rPr>
              <a:t> en</a:t>
            </a:r>
            <a:r>
              <a:rPr lang="en-US" sz="2000" dirty="0">
                <a:latin typeface="Lato" panose="020F0502020204030203" pitchFamily="34" charset="77"/>
                <a:cs typeface="Arial"/>
              </a:rPr>
              <a:t>t</a:t>
            </a:r>
            <a:r>
              <a:rPr lang="en-US" sz="2000" spc="-5" dirty="0">
                <a:latin typeface="Lato" panose="020F0502020204030203" pitchFamily="34" charset="77"/>
                <a:cs typeface="Arial"/>
              </a:rPr>
              <a:t>e</a:t>
            </a:r>
            <a:r>
              <a:rPr lang="en-US" sz="2000" dirty="0">
                <a:latin typeface="Lato" panose="020F0502020204030203" pitchFamily="34" charset="77"/>
                <a:cs typeface="Arial"/>
              </a:rPr>
              <a:t>r</a:t>
            </a:r>
            <a:r>
              <a:rPr lang="en-US" sz="2000" spc="-5" dirty="0">
                <a:latin typeface="Lato" panose="020F0502020204030203" pitchFamily="34" charset="77"/>
                <a:cs typeface="Arial"/>
              </a:rPr>
              <a:t>in</a:t>
            </a:r>
            <a:r>
              <a:rPr lang="en-US" sz="2000" dirty="0">
                <a:latin typeface="Lato" panose="020F0502020204030203" pitchFamily="34" charset="77"/>
                <a:cs typeface="Arial"/>
              </a:rPr>
              <a:t>g</a:t>
            </a:r>
            <a:r>
              <a:rPr lang="en-US" sz="2000" spc="10" dirty="0">
                <a:latin typeface="Lato" panose="020F0502020204030203" pitchFamily="34" charset="77"/>
                <a:cs typeface="Arial"/>
              </a:rPr>
              <a:t> optional tasks </a:t>
            </a:r>
            <a:r>
              <a:rPr lang="en-US" sz="2000" spc="-5" dirty="0">
                <a:latin typeface="Lato" panose="020F0502020204030203" pitchFamily="34" charset="77"/>
                <a:cs typeface="Arial"/>
              </a:rPr>
              <a:t>a</a:t>
            </a:r>
            <a:r>
              <a:rPr lang="en-US" sz="2000" dirty="0">
                <a:latin typeface="Lato" panose="020F0502020204030203" pitchFamily="34" charset="77"/>
                <a:cs typeface="Arial"/>
              </a:rPr>
              <a:t>ss</a:t>
            </a:r>
            <a:r>
              <a:rPr lang="en-US" sz="2000" spc="-5" dirty="0">
                <a:latin typeface="Lato" panose="020F0502020204030203" pitchFamily="34" charset="77"/>
                <a:cs typeface="Arial"/>
              </a:rPr>
              <a:t>o</a:t>
            </a:r>
            <a:r>
              <a:rPr lang="en-US" sz="2000" dirty="0">
                <a:latin typeface="Lato" panose="020F0502020204030203" pitchFamily="34" charset="77"/>
                <a:cs typeface="Arial"/>
              </a:rPr>
              <a:t>c</a:t>
            </a:r>
            <a:r>
              <a:rPr lang="en-US" sz="2000" spc="-5" dirty="0">
                <a:latin typeface="Lato" panose="020F0502020204030203" pitchFamily="34" charset="77"/>
                <a:cs typeface="Arial"/>
              </a:rPr>
              <a:t>ia</a:t>
            </a:r>
            <a:r>
              <a:rPr lang="en-US" sz="2000" dirty="0">
                <a:latin typeface="Lato" panose="020F0502020204030203" pitchFamily="34" charset="77"/>
                <a:cs typeface="Arial"/>
              </a:rPr>
              <a:t>t</a:t>
            </a:r>
            <a:r>
              <a:rPr lang="en-US" sz="2000" spc="-5" dirty="0">
                <a:latin typeface="Lato" panose="020F0502020204030203" pitchFamily="34" charset="77"/>
                <a:cs typeface="Arial"/>
              </a:rPr>
              <a:t>ed wi</a:t>
            </a:r>
            <a:r>
              <a:rPr lang="en-US" sz="2000" dirty="0">
                <a:latin typeface="Lato" panose="020F0502020204030203" pitchFamily="34" charset="77"/>
                <a:cs typeface="Arial"/>
              </a:rPr>
              <a:t>th t</a:t>
            </a:r>
            <a:r>
              <a:rPr lang="en-US" sz="2000" spc="-5" dirty="0">
                <a:latin typeface="Lato" panose="020F0502020204030203" pitchFamily="34" charset="77"/>
                <a:cs typeface="Arial"/>
              </a:rPr>
              <a:t>h</a:t>
            </a:r>
            <a:r>
              <a:rPr lang="en-US" sz="2000" dirty="0">
                <a:latin typeface="Lato" panose="020F0502020204030203" pitchFamily="34" charset="77"/>
                <a:cs typeface="Arial"/>
              </a:rPr>
              <a:t>e v</a:t>
            </a:r>
            <a:r>
              <a:rPr lang="en-US" sz="2000" spc="-5" dirty="0">
                <a:latin typeface="Lato" panose="020F0502020204030203" pitchFamily="34" charset="77"/>
                <a:cs typeface="Arial"/>
              </a:rPr>
              <a:t>i</a:t>
            </a:r>
            <a:r>
              <a:rPr lang="en-US" sz="2000" dirty="0">
                <a:latin typeface="Lato" panose="020F0502020204030203" pitchFamily="34" charset="77"/>
                <a:cs typeface="Arial"/>
              </a:rPr>
              <a:t>s</a:t>
            </a:r>
            <a:r>
              <a:rPr lang="en-US" sz="2000" spc="-5" dirty="0">
                <a:latin typeface="Lato" panose="020F0502020204030203" pitchFamily="34" charset="77"/>
                <a:cs typeface="Arial"/>
              </a:rPr>
              <a:t>i</a:t>
            </a:r>
            <a:r>
              <a:rPr lang="en-US" sz="2000" dirty="0">
                <a:latin typeface="Lato" panose="020F0502020204030203" pitchFamily="34" charset="77"/>
                <a:cs typeface="Arial"/>
              </a:rPr>
              <a:t>t.</a:t>
            </a:r>
          </a:p>
          <a:p>
            <a:endParaRPr lang="en-US" dirty="0"/>
          </a:p>
        </p:txBody>
      </p:sp>
      <p:sp>
        <p:nvSpPr>
          <p:cNvPr id="8" name="Rectangle 7">
            <a:extLst>
              <a:ext uri="{FF2B5EF4-FFF2-40B4-BE49-F238E27FC236}">
                <a16:creationId xmlns:a16="http://schemas.microsoft.com/office/drawing/2014/main" id="{45661297-4CE2-1547-8C86-04BA5D6AD8ED}"/>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9A83F8E-58FA-9C4E-A468-B67E9689E5B2}"/>
              </a:ext>
            </a:extLst>
          </p:cNvPr>
          <p:cNvPicPr>
            <a:picLocks noChangeAspect="1"/>
          </p:cNvPicPr>
          <p:nvPr/>
        </p:nvPicPr>
        <p:blipFill>
          <a:blip r:embed="rId4">
            <a:biLevel thresh="25000"/>
          </a:blip>
          <a:stretch>
            <a:fillRect/>
          </a:stretch>
        </p:blipFill>
        <p:spPr>
          <a:xfrm>
            <a:off x="90404" y="6177538"/>
            <a:ext cx="1554480" cy="518160"/>
          </a:xfrm>
          <a:prstGeom prst="rect">
            <a:avLst/>
          </a:prstGeom>
        </p:spPr>
      </p:pic>
      <p:sp>
        <p:nvSpPr>
          <p:cNvPr id="11" name="Slide Number Placeholder 15">
            <a:extLst>
              <a:ext uri="{FF2B5EF4-FFF2-40B4-BE49-F238E27FC236}">
                <a16:creationId xmlns:a16="http://schemas.microsoft.com/office/drawing/2014/main" id="{3B57CDC9-BE3D-4A4C-A43B-E45E6F065D1D}"/>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9" name="Picture 8">
            <a:extLst>
              <a:ext uri="{FF2B5EF4-FFF2-40B4-BE49-F238E27FC236}">
                <a16:creationId xmlns:a16="http://schemas.microsoft.com/office/drawing/2014/main" id="{1FEE31BC-10CD-4B78-A851-5FDDBCB0EA2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231399" y="6019336"/>
            <a:ext cx="1122401" cy="8386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872641-1AEC-445B-84CF-2C076524F639}"/>
              </a:ext>
            </a:extLst>
          </p:cNvPr>
          <p:cNvSpPr>
            <a:spLocks noGrp="1"/>
          </p:cNvSpPr>
          <p:nvPr>
            <p:ph type="title"/>
          </p:nvPr>
        </p:nvSpPr>
        <p:spPr>
          <a:xfrm>
            <a:off x="838200" y="286770"/>
            <a:ext cx="10515600" cy="1482274"/>
          </a:xfrm>
        </p:spPr>
        <p:txBody>
          <a:bodyPr vert="horz" wrap="square" lIns="0" tIns="315414" rIns="0" bIns="0" rtlCol="0" anchor="ctr">
            <a:spAutoFit/>
          </a:bodyPr>
          <a:lstStyle/>
          <a:p>
            <a:pPr marL="12700">
              <a:lnSpc>
                <a:spcPts val="4520"/>
              </a:lnSpc>
            </a:pPr>
            <a:r>
              <a:rPr lang="en-US" sz="3600" spc="-35" dirty="0"/>
              <a:t>Sandata Agency Management EVV system –</a:t>
            </a:r>
            <a:br>
              <a:rPr lang="en-US" sz="3600" spc="-35" dirty="0"/>
            </a:br>
            <a:r>
              <a:rPr lang="en-US" sz="3200" spc="-5" dirty="0"/>
              <a:t>Provider EVV Portal</a:t>
            </a:r>
            <a:endParaRPr lang="en-US" spc="-5" dirty="0"/>
          </a:p>
        </p:txBody>
      </p:sp>
      <p:sp>
        <p:nvSpPr>
          <p:cNvPr id="3" name="Content Placeholder 2">
            <a:extLst>
              <a:ext uri="{FF2B5EF4-FFF2-40B4-BE49-F238E27FC236}">
                <a16:creationId xmlns:a16="http://schemas.microsoft.com/office/drawing/2014/main" id="{04CD73C6-FE4F-8743-8DDF-BE6A077C5CE3}"/>
              </a:ext>
            </a:extLst>
          </p:cNvPr>
          <p:cNvSpPr>
            <a:spLocks noGrp="1"/>
          </p:cNvSpPr>
          <p:nvPr>
            <p:ph idx="1"/>
          </p:nvPr>
        </p:nvSpPr>
        <p:spPr>
          <a:xfrm>
            <a:off x="838200" y="1826200"/>
            <a:ext cx="10739814" cy="4351338"/>
          </a:xfrm>
        </p:spPr>
        <p:txBody>
          <a:bodyPr>
            <a:noAutofit/>
          </a:bodyPr>
          <a:lstStyle/>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Each Provider Agency receives their own EVV portal accessible via the web</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Real-time monitoring of visit data</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Exceptions for visits that are missing required data</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Ability to correct visit exceptions when allowed, using reason codes (includes full audit trail)</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Summary and detail reporting</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Payer data integration</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HIPAA-compliant data management</a:t>
            </a:r>
          </a:p>
        </p:txBody>
      </p:sp>
      <p:sp>
        <p:nvSpPr>
          <p:cNvPr id="6" name="Rectangle 5">
            <a:extLst>
              <a:ext uri="{FF2B5EF4-FFF2-40B4-BE49-F238E27FC236}">
                <a16:creationId xmlns:a16="http://schemas.microsoft.com/office/drawing/2014/main" id="{145F5DCA-6123-514F-9A69-5B38E6BCADC8}"/>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4F44015-3168-744E-8A7D-5B387E2EAB92}"/>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9" name="Slide Number Placeholder 15">
            <a:extLst>
              <a:ext uri="{FF2B5EF4-FFF2-40B4-BE49-F238E27FC236}">
                <a16:creationId xmlns:a16="http://schemas.microsoft.com/office/drawing/2014/main" id="{14F1CE16-C00B-374A-B52D-AC37082EA1D7}"/>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7" name="Picture 6">
            <a:extLst>
              <a:ext uri="{FF2B5EF4-FFF2-40B4-BE49-F238E27FC236}">
                <a16:creationId xmlns:a16="http://schemas.microsoft.com/office/drawing/2014/main" id="{340A30CA-05B7-4518-9C97-0E1A585EE4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87413" y="6019336"/>
            <a:ext cx="1122401" cy="8386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36E1E-5C8E-CA40-AB5C-23894AAA6C07}"/>
              </a:ext>
            </a:extLst>
          </p:cNvPr>
          <p:cNvSpPr>
            <a:spLocks noGrp="1"/>
          </p:cNvSpPr>
          <p:nvPr>
            <p:ph type="title"/>
          </p:nvPr>
        </p:nvSpPr>
        <p:spPr>
          <a:xfrm>
            <a:off x="838200" y="2766218"/>
            <a:ext cx="10515600" cy="1325563"/>
          </a:xfrm>
        </p:spPr>
        <p:txBody>
          <a:bodyPr/>
          <a:lstStyle/>
          <a:p>
            <a:r>
              <a:rPr lang="en-US" dirty="0"/>
              <a:t>Third-Party EVV</a:t>
            </a:r>
          </a:p>
        </p:txBody>
      </p:sp>
    </p:spTree>
    <p:extLst>
      <p:ext uri="{BB962C8B-B14F-4D97-AF65-F5344CB8AC3E}">
        <p14:creationId xmlns:p14="http://schemas.microsoft.com/office/powerpoint/2010/main" val="425286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D35C665-61AC-8C4D-9384-3CDA961B2D7A}"/>
              </a:ext>
            </a:extLst>
          </p:cNvPr>
          <p:cNvSpPr>
            <a:spLocks noGrp="1"/>
          </p:cNvSpPr>
          <p:nvPr>
            <p:ph type="title"/>
          </p:nvPr>
        </p:nvSpPr>
        <p:spPr>
          <a:xfrm>
            <a:off x="838200" y="333008"/>
            <a:ext cx="10515600" cy="1325563"/>
          </a:xfrm>
        </p:spPr>
        <p:txBody>
          <a:bodyPr vert="horz" wrap="square" lIns="0" tIns="315414" rIns="0" bIns="0" rtlCol="0" anchor="ctr">
            <a:spAutoFit/>
          </a:bodyPr>
          <a:lstStyle/>
          <a:p>
            <a:pPr marL="12700">
              <a:lnSpc>
                <a:spcPts val="4520"/>
              </a:lnSpc>
            </a:pPr>
            <a:r>
              <a:rPr lang="en-US" sz="3600" spc="-35" dirty="0"/>
              <a:t>Third-Party EVV </a:t>
            </a:r>
          </a:p>
        </p:txBody>
      </p:sp>
      <p:sp>
        <p:nvSpPr>
          <p:cNvPr id="13" name="Content Placeholder 12">
            <a:extLst>
              <a:ext uri="{FF2B5EF4-FFF2-40B4-BE49-F238E27FC236}">
                <a16:creationId xmlns:a16="http://schemas.microsoft.com/office/drawing/2014/main" id="{060518DA-95B2-004F-9C62-4B5CC7DA7A72}"/>
              </a:ext>
            </a:extLst>
          </p:cNvPr>
          <p:cNvSpPr>
            <a:spLocks noGrp="1"/>
          </p:cNvSpPr>
          <p:nvPr>
            <p:ph idx="1"/>
          </p:nvPr>
        </p:nvSpPr>
        <p:spPr>
          <a:xfrm>
            <a:off x="838200" y="1514986"/>
            <a:ext cx="10515600" cy="4351338"/>
          </a:xfrm>
        </p:spPr>
        <p:txBody>
          <a:bodyPr>
            <a:noAutofit/>
          </a:bodyPr>
          <a:lstStyle/>
          <a:p>
            <a:pPr marL="914400" lvl="1" indent="-457200">
              <a:lnSpc>
                <a:spcPct val="114000"/>
              </a:lnSpc>
              <a:spcBef>
                <a:spcPts val="0"/>
              </a:spcBef>
              <a:spcAft>
                <a:spcPts val="600"/>
              </a:spcAft>
            </a:pPr>
            <a:r>
              <a:rPr lang="en-US" dirty="0"/>
              <a:t>Third-Party EVV, or ‘Alternate’ EVV data is a feature available to payer programs using the Sandata Aggregator system.</a:t>
            </a:r>
          </a:p>
          <a:p>
            <a:pPr marL="914400" lvl="1" indent="-457200">
              <a:lnSpc>
                <a:spcPct val="114000"/>
              </a:lnSpc>
              <a:spcBef>
                <a:spcPts val="0"/>
              </a:spcBef>
              <a:spcAft>
                <a:spcPts val="600"/>
              </a:spcAft>
            </a:pPr>
            <a:r>
              <a:rPr lang="en-US" dirty="0"/>
              <a:t>This allows the RI EOHHS EVV program to accept EVV visit information from providers using their own EVV systems outside of the one supplied by the state.</a:t>
            </a:r>
          </a:p>
          <a:p>
            <a:pPr marL="1258888" lvl="1" indent="-344488">
              <a:lnSpc>
                <a:spcPct val="114000"/>
              </a:lnSpc>
              <a:spcBef>
                <a:spcPts val="0"/>
              </a:spcBef>
              <a:spcAft>
                <a:spcPts val="600"/>
              </a:spcAft>
              <a:buFont typeface="Arial" panose="020B0604020202020204" pitchFamily="34" charset="0"/>
              <a:buChar char="•"/>
            </a:pPr>
            <a:r>
              <a:rPr lang="en-US" sz="2000" dirty="0"/>
              <a:t>Sandata and State refer to this as an ‘Open’ program.</a:t>
            </a:r>
          </a:p>
          <a:p>
            <a:pPr marL="1258888" lvl="1" indent="-344488">
              <a:lnSpc>
                <a:spcPct val="114000"/>
              </a:lnSpc>
              <a:spcBef>
                <a:spcPts val="0"/>
              </a:spcBef>
              <a:spcAft>
                <a:spcPts val="600"/>
              </a:spcAft>
              <a:buFont typeface="Arial" panose="020B0604020202020204" pitchFamily="34" charset="0"/>
              <a:buChar char="•"/>
            </a:pPr>
            <a:r>
              <a:rPr lang="en-US" sz="2000" dirty="0"/>
              <a:t>Data from third-party EVV systems is delivered to RI EOHHS’s Aggregator via a standard EVV interface specification supplied by Sandata.</a:t>
            </a:r>
            <a:endParaRPr lang="en-US" sz="2000" dirty="0">
              <a:latin typeface="Calibri" panose="020F0502020204030204"/>
            </a:endParaRPr>
          </a:p>
          <a:p>
            <a:pPr marL="1258888" lvl="1" indent="-344488">
              <a:lnSpc>
                <a:spcPct val="114000"/>
              </a:lnSpc>
              <a:spcBef>
                <a:spcPts val="0"/>
              </a:spcBef>
              <a:spcAft>
                <a:spcPts val="600"/>
              </a:spcAft>
              <a:buFont typeface="Arial" panose="020B0604020202020204" pitchFamily="34" charset="0"/>
              <a:buChar char="•"/>
            </a:pPr>
            <a:r>
              <a:rPr lang="en-US" sz="2000" dirty="0">
                <a:latin typeface="Calibri" panose="020F0502020204030204"/>
              </a:rPr>
              <a:t>All visit data supplied for the RI EOHHS’ EVV program is evaluated against the same set of program rules- for 21</a:t>
            </a:r>
            <a:r>
              <a:rPr lang="en-US" sz="2000" baseline="30000" dirty="0">
                <a:latin typeface="Calibri" panose="020F0502020204030204"/>
              </a:rPr>
              <a:t>st</a:t>
            </a:r>
            <a:r>
              <a:rPr lang="en-US" sz="2000" dirty="0">
                <a:latin typeface="Calibri" panose="020F0502020204030204"/>
              </a:rPr>
              <a:t> Century Cures compliance as well as state requirements.</a:t>
            </a:r>
            <a:endParaRPr lang="en-US" sz="2000" dirty="0"/>
          </a:p>
          <a:p>
            <a:endParaRPr lang="en-US" dirty="0"/>
          </a:p>
        </p:txBody>
      </p:sp>
      <p:sp>
        <p:nvSpPr>
          <p:cNvPr id="8" name="Rectangle 7">
            <a:extLst>
              <a:ext uri="{FF2B5EF4-FFF2-40B4-BE49-F238E27FC236}">
                <a16:creationId xmlns:a16="http://schemas.microsoft.com/office/drawing/2014/main" id="{7B888CBC-A834-C34C-B902-113B8F4D20B4}"/>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F22E43F-F39E-7F4B-9364-D3B6C70A5797}"/>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11" name="Slide Number Placeholder 15">
            <a:extLst>
              <a:ext uri="{FF2B5EF4-FFF2-40B4-BE49-F238E27FC236}">
                <a16:creationId xmlns:a16="http://schemas.microsoft.com/office/drawing/2014/main" id="{E9A01F57-EF1D-B34C-A8A6-5242D5FECFD8}"/>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7" name="Picture 6">
            <a:extLst>
              <a:ext uri="{FF2B5EF4-FFF2-40B4-BE49-F238E27FC236}">
                <a16:creationId xmlns:a16="http://schemas.microsoft.com/office/drawing/2014/main" id="{081278F6-570B-4FF8-B194-F2F3298D92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31399" y="6017286"/>
            <a:ext cx="1122401" cy="838664"/>
          </a:xfrm>
          <a:prstGeom prst="rect">
            <a:avLst/>
          </a:prstGeom>
          <a:noFill/>
        </p:spPr>
      </p:pic>
    </p:spTree>
    <p:extLst>
      <p:ext uri="{BB962C8B-B14F-4D97-AF65-F5344CB8AC3E}">
        <p14:creationId xmlns:p14="http://schemas.microsoft.com/office/powerpoint/2010/main" val="364725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BEC970-4D33-4598-B4D7-86613E138AFE}"/>
              </a:ext>
            </a:extLst>
          </p:cNvPr>
          <p:cNvSpPr/>
          <p:nvPr/>
        </p:nvSpPr>
        <p:spPr>
          <a:xfrm>
            <a:off x="0" y="6017948"/>
            <a:ext cx="12192000" cy="840051"/>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EA1F72F-AFC2-47F3-9469-1563BDAF885E}"/>
              </a:ext>
            </a:extLst>
          </p:cNvPr>
          <p:cNvPicPr>
            <a:picLocks noChangeAspect="1"/>
          </p:cNvPicPr>
          <p:nvPr/>
        </p:nvPicPr>
        <p:blipFill>
          <a:blip r:embed="rId2">
            <a:biLevel thresh="25000"/>
          </a:blip>
          <a:stretch>
            <a:fillRect/>
          </a:stretch>
        </p:blipFill>
        <p:spPr>
          <a:xfrm>
            <a:off x="90404" y="6177538"/>
            <a:ext cx="1554480" cy="518160"/>
          </a:xfrm>
          <a:prstGeom prst="rect">
            <a:avLst/>
          </a:prstGeom>
        </p:spPr>
      </p:pic>
      <p:sp>
        <p:nvSpPr>
          <p:cNvPr id="10" name="Slide Number Placeholder 15">
            <a:extLst>
              <a:ext uri="{FF2B5EF4-FFF2-40B4-BE49-F238E27FC236}">
                <a16:creationId xmlns:a16="http://schemas.microsoft.com/office/drawing/2014/main" id="{836F9413-32DA-40C0-B3C4-B48958229F50}"/>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white"/>
              </a:solidFill>
              <a:effectLst/>
              <a:uLnTx/>
              <a:uFillTx/>
              <a:latin typeface="Scandia" panose="020B0603050000020004" pitchFamily="34" charset="0"/>
              <a:ea typeface="+mn-ea"/>
              <a:cs typeface="+mn-cs"/>
            </a:endParaRPr>
          </a:p>
        </p:txBody>
      </p:sp>
      <p:graphicFrame>
        <p:nvGraphicFramePr>
          <p:cNvPr id="2" name="Table 2">
            <a:extLst>
              <a:ext uri="{FF2B5EF4-FFF2-40B4-BE49-F238E27FC236}">
                <a16:creationId xmlns:a16="http://schemas.microsoft.com/office/drawing/2014/main" id="{794CCFAF-F733-401A-B681-479517744064}"/>
              </a:ext>
            </a:extLst>
          </p:cNvPr>
          <p:cNvGraphicFramePr>
            <a:graphicFrameLocks noGrp="1"/>
          </p:cNvGraphicFramePr>
          <p:nvPr>
            <p:extLst>
              <p:ext uri="{D42A27DB-BD31-4B8C-83A1-F6EECF244321}">
                <p14:modId xmlns:p14="http://schemas.microsoft.com/office/powerpoint/2010/main" val="93495277"/>
              </p:ext>
            </p:extLst>
          </p:nvPr>
        </p:nvGraphicFramePr>
        <p:xfrm>
          <a:off x="869880" y="980253"/>
          <a:ext cx="6794266" cy="4809744"/>
        </p:xfrm>
        <a:graphic>
          <a:graphicData uri="http://schemas.openxmlformats.org/drawingml/2006/table">
            <a:tbl>
              <a:tblPr firstCol="1" bandRow="1">
                <a:effectLst>
                  <a:outerShdw blurRad="50800" dist="38100" dir="2700000" algn="tl" rotWithShape="0">
                    <a:prstClr val="black">
                      <a:alpha val="40000"/>
                    </a:prstClr>
                  </a:outerShdw>
                </a:effectLst>
                <a:tableStyleId>{5C22544A-7EE6-4342-B048-85BDC9FD1C3A}</a:tableStyleId>
              </a:tblPr>
              <a:tblGrid>
                <a:gridCol w="2746141">
                  <a:extLst>
                    <a:ext uri="{9D8B030D-6E8A-4147-A177-3AD203B41FA5}">
                      <a16:colId xmlns:a16="http://schemas.microsoft.com/office/drawing/2014/main" val="1156411694"/>
                    </a:ext>
                  </a:extLst>
                </a:gridCol>
                <a:gridCol w="4048125">
                  <a:extLst>
                    <a:ext uri="{9D8B030D-6E8A-4147-A177-3AD203B41FA5}">
                      <a16:colId xmlns:a16="http://schemas.microsoft.com/office/drawing/2014/main" val="480840781"/>
                    </a:ext>
                  </a:extLst>
                </a:gridCol>
              </a:tblGrid>
              <a:tr h="402336">
                <a:tc>
                  <a:txBody>
                    <a:bodyPr/>
                    <a:lstStyle/>
                    <a:p>
                      <a:r>
                        <a:rPr lang="en-US" b="0">
                          <a:latin typeface="Scandia" panose="020B0603050000020004" pitchFamily="34" charset="0"/>
                        </a:rPr>
                        <a:t>Data Type</a:t>
                      </a:r>
                    </a:p>
                  </a:txBody>
                  <a:tcPr>
                    <a:solidFill>
                      <a:schemeClr val="bg1">
                        <a:lumMod val="65000"/>
                      </a:schemeClr>
                    </a:solidFill>
                  </a:tcPr>
                </a:tc>
                <a:tc>
                  <a:txBody>
                    <a:bodyPr/>
                    <a:lstStyle/>
                    <a:p>
                      <a:r>
                        <a:rPr lang="en-US" dirty="0">
                          <a:latin typeface="Lato" panose="020F0502020204030203" pitchFamily="34" charset="0"/>
                        </a:rPr>
                        <a:t>Third-Party EVV </a:t>
                      </a:r>
                      <a:r>
                        <a:rPr lang="en-US" sz="1400" dirty="0">
                          <a:latin typeface="Lato" panose="020F0502020204030203" pitchFamily="34" charset="0"/>
                        </a:rPr>
                        <a:t>(Visit, Member, Caregiver)</a:t>
                      </a:r>
                      <a:endParaRPr lang="en-US" dirty="0">
                        <a:latin typeface="Lato" panose="020F0502020204030203" pitchFamily="34" charset="0"/>
                      </a:endParaRPr>
                    </a:p>
                  </a:txBody>
                  <a:tcPr/>
                </a:tc>
                <a:extLst>
                  <a:ext uri="{0D108BD9-81ED-4DB2-BD59-A6C34878D82A}">
                    <a16:rowId xmlns:a16="http://schemas.microsoft.com/office/drawing/2014/main" val="2910422037"/>
                  </a:ext>
                </a:extLst>
              </a:tr>
              <a:tr h="402336">
                <a:tc>
                  <a:txBody>
                    <a:bodyPr/>
                    <a:lstStyle/>
                    <a:p>
                      <a:r>
                        <a:rPr lang="en-US" b="0" dirty="0">
                          <a:latin typeface="Scandia" panose="020B0603050000020004" pitchFamily="34" charset="0"/>
                        </a:rPr>
                        <a:t>EVV Required?</a:t>
                      </a:r>
                    </a:p>
                  </a:txBody>
                  <a:tcPr>
                    <a:solidFill>
                      <a:schemeClr val="bg1">
                        <a:lumMod val="65000"/>
                      </a:schemeClr>
                    </a:solidFill>
                  </a:tcPr>
                </a:tc>
                <a:tc>
                  <a:txBody>
                    <a:bodyPr/>
                    <a:lstStyle/>
                    <a:p>
                      <a:r>
                        <a:rPr lang="en-US">
                          <a:latin typeface="Lato" panose="020F0502020204030203" pitchFamily="34" charset="0"/>
                        </a:rPr>
                        <a:t>	Yes</a:t>
                      </a:r>
                    </a:p>
                  </a:txBody>
                  <a:tcPr/>
                </a:tc>
                <a:extLst>
                  <a:ext uri="{0D108BD9-81ED-4DB2-BD59-A6C34878D82A}">
                    <a16:rowId xmlns:a16="http://schemas.microsoft.com/office/drawing/2014/main" val="1353493511"/>
                  </a:ext>
                </a:extLst>
              </a:tr>
              <a:tr h="402336">
                <a:tc>
                  <a:txBody>
                    <a:bodyPr/>
                    <a:lstStyle/>
                    <a:p>
                      <a:r>
                        <a:rPr lang="en-US" b="0">
                          <a:latin typeface="Scandia" panose="020B0603050000020004" pitchFamily="34" charset="0"/>
                        </a:rPr>
                        <a:t>Source</a:t>
                      </a:r>
                    </a:p>
                  </a:txBody>
                  <a:tcPr>
                    <a:solidFill>
                      <a:schemeClr val="bg1">
                        <a:lumMod val="65000"/>
                      </a:schemeClr>
                    </a:solidFill>
                  </a:tcPr>
                </a:tc>
                <a:tc>
                  <a:txBody>
                    <a:bodyPr/>
                    <a:lstStyle/>
                    <a:p>
                      <a:r>
                        <a:rPr lang="en-US">
                          <a:latin typeface="Lato" panose="020F0502020204030203" pitchFamily="34" charset="0"/>
                        </a:rPr>
                        <a:t>	EVV Vendors</a:t>
                      </a:r>
                    </a:p>
                  </a:txBody>
                  <a:tcPr/>
                </a:tc>
                <a:extLst>
                  <a:ext uri="{0D108BD9-81ED-4DB2-BD59-A6C34878D82A}">
                    <a16:rowId xmlns:a16="http://schemas.microsoft.com/office/drawing/2014/main" val="1973087400"/>
                  </a:ext>
                </a:extLst>
              </a:tr>
              <a:tr h="402336">
                <a:tc gridSpan="2">
                  <a:txBody>
                    <a:bodyPr/>
                    <a:lstStyle/>
                    <a:p>
                      <a:r>
                        <a:rPr lang="en-US" b="0">
                          <a:latin typeface="Scandia" panose="020B0603050000020004" pitchFamily="34" charset="0"/>
                        </a:rPr>
                        <a:t>Interface Methods:</a:t>
                      </a:r>
                    </a:p>
                  </a:txBody>
                  <a:tcPr>
                    <a:solidFill>
                      <a:schemeClr val="bg1">
                        <a:lumMod val="65000"/>
                      </a:schemeClr>
                    </a:solidFill>
                  </a:tcPr>
                </a:tc>
                <a:tc hMerge="1">
                  <a:txBody>
                    <a:bodyPr/>
                    <a:lstStyle/>
                    <a:p>
                      <a:endParaRPr lang="en-US">
                        <a:latin typeface="Lato" panose="020F0502020204030203" pitchFamily="34" charset="0"/>
                      </a:endParaRPr>
                    </a:p>
                  </a:txBody>
                  <a:tcPr/>
                </a:tc>
                <a:extLst>
                  <a:ext uri="{0D108BD9-81ED-4DB2-BD59-A6C34878D82A}">
                    <a16:rowId xmlns:a16="http://schemas.microsoft.com/office/drawing/2014/main" val="588246372"/>
                  </a:ext>
                </a:extLst>
              </a:tr>
              <a:tr h="402336">
                <a:tc>
                  <a:txBody>
                    <a:bodyPr/>
                    <a:lstStyle/>
                    <a:p>
                      <a:pPr marL="228600" lvl="1" indent="0"/>
                      <a:r>
                        <a:rPr lang="en-US" sz="1600" b="0">
                          <a:latin typeface="Scandia" panose="020B0603050000020004" pitchFamily="34" charset="0"/>
                        </a:rPr>
                        <a:t>Web Registration Portal</a:t>
                      </a:r>
                    </a:p>
                  </a:txBody>
                  <a:tcPr anchor="ctr">
                    <a:solidFill>
                      <a:schemeClr val="bg1">
                        <a:lumMod val="65000"/>
                      </a:schemeClr>
                    </a:solidFill>
                  </a:tcPr>
                </a:tc>
                <a:tc>
                  <a:txBody>
                    <a:bodyPr/>
                    <a:lstStyle/>
                    <a:p>
                      <a:r>
                        <a:rPr lang="en-US" dirty="0">
                          <a:latin typeface="Lato" panose="020F0502020204030203" pitchFamily="34" charset="0"/>
                        </a:rPr>
                        <a:t>	No</a:t>
                      </a:r>
                    </a:p>
                  </a:txBody>
                  <a:tcPr/>
                </a:tc>
                <a:extLst>
                  <a:ext uri="{0D108BD9-81ED-4DB2-BD59-A6C34878D82A}">
                    <a16:rowId xmlns:a16="http://schemas.microsoft.com/office/drawing/2014/main" val="4202945070"/>
                  </a:ext>
                </a:extLst>
              </a:tr>
              <a:tr h="402336">
                <a:tc>
                  <a:txBody>
                    <a:bodyPr/>
                    <a:lstStyle/>
                    <a:p>
                      <a:pPr marL="228600" lvl="1" indent="0"/>
                      <a:r>
                        <a:rPr lang="en-US" sz="1600" b="0">
                          <a:latin typeface="Scandia" panose="020B0603050000020004" pitchFamily="34" charset="0"/>
                        </a:rPr>
                        <a:t>Web API (JSON)</a:t>
                      </a:r>
                    </a:p>
                  </a:txBody>
                  <a:tcPr anchor="ctr">
                    <a:solidFill>
                      <a:schemeClr val="bg1">
                        <a:lumMod val="65000"/>
                      </a:schemeClr>
                    </a:solidFill>
                  </a:tcPr>
                </a:tc>
                <a:tc>
                  <a:txBody>
                    <a:bodyPr/>
                    <a:lstStyle/>
                    <a:p>
                      <a:r>
                        <a:rPr lang="en-US" dirty="0">
                          <a:latin typeface="Lato" panose="020F0502020204030203" pitchFamily="34" charset="0"/>
                        </a:rPr>
                        <a:t>	Yes</a:t>
                      </a:r>
                    </a:p>
                  </a:txBody>
                  <a:tcPr/>
                </a:tc>
                <a:extLst>
                  <a:ext uri="{0D108BD9-81ED-4DB2-BD59-A6C34878D82A}">
                    <a16:rowId xmlns:a16="http://schemas.microsoft.com/office/drawing/2014/main" val="2766797772"/>
                  </a:ext>
                </a:extLst>
              </a:tr>
              <a:tr h="402336">
                <a:tc>
                  <a:txBody>
                    <a:bodyPr/>
                    <a:lstStyle/>
                    <a:p>
                      <a:pPr marL="228600" lvl="1" indent="0"/>
                      <a:r>
                        <a:rPr lang="en-US" sz="1600" b="0">
                          <a:latin typeface="Scandia" panose="020B0603050000020004" pitchFamily="34" charset="0"/>
                        </a:rPr>
                        <a:t>Delimited Files</a:t>
                      </a:r>
                    </a:p>
                  </a:txBody>
                  <a:tcPr anchor="ctr">
                    <a:solidFill>
                      <a:schemeClr val="bg1">
                        <a:lumMod val="65000"/>
                      </a:schemeClr>
                    </a:solidFill>
                  </a:tcPr>
                </a:tc>
                <a:tc>
                  <a:txBody>
                    <a:bodyPr/>
                    <a:lstStyle/>
                    <a:p>
                      <a:r>
                        <a:rPr lang="en-US" dirty="0">
                          <a:latin typeface="Lato" panose="020F0502020204030203" pitchFamily="34" charset="0"/>
                        </a:rPr>
                        <a:t>	Yes</a:t>
                      </a:r>
                    </a:p>
                  </a:txBody>
                  <a:tcPr/>
                </a:tc>
                <a:extLst>
                  <a:ext uri="{0D108BD9-81ED-4DB2-BD59-A6C34878D82A}">
                    <a16:rowId xmlns:a16="http://schemas.microsoft.com/office/drawing/2014/main" val="3416931799"/>
                  </a:ext>
                </a:extLst>
              </a:tr>
              <a:tr h="402336">
                <a:tc>
                  <a:txBody>
                    <a:bodyPr/>
                    <a:lstStyle/>
                    <a:p>
                      <a:pPr marL="228600" lvl="1" indent="0"/>
                      <a:r>
                        <a:rPr lang="en-US" sz="1600" b="0">
                          <a:latin typeface="Scandia" panose="020B0603050000020004" pitchFamily="34" charset="0"/>
                        </a:rPr>
                        <a:t>EVV App Entry</a:t>
                      </a:r>
                      <a:r>
                        <a:rPr lang="en-US" sz="1100" b="0">
                          <a:latin typeface="Scandia" panose="020B0603050000020004" pitchFamily="34" charset="0"/>
                        </a:rPr>
                        <a:t> (Manual)</a:t>
                      </a:r>
                      <a:endParaRPr lang="en-US" sz="1600" b="0">
                        <a:latin typeface="Scandia" panose="020B0603050000020004" pitchFamily="34" charset="0"/>
                      </a:endParaRPr>
                    </a:p>
                  </a:txBody>
                  <a:tcPr anchor="ctr">
                    <a:solidFill>
                      <a:schemeClr val="bg1">
                        <a:lumMod val="65000"/>
                      </a:schemeClr>
                    </a:solidFill>
                  </a:tcPr>
                </a:tc>
                <a:tc>
                  <a:txBody>
                    <a:bodyPr/>
                    <a:lstStyle/>
                    <a:p>
                      <a:r>
                        <a:rPr lang="en-US" dirty="0">
                          <a:latin typeface="Lato" panose="020F0502020204030203" pitchFamily="34" charset="0"/>
                        </a:rPr>
                        <a:t>	No</a:t>
                      </a:r>
                    </a:p>
                  </a:txBody>
                  <a:tcPr/>
                </a:tc>
                <a:extLst>
                  <a:ext uri="{0D108BD9-81ED-4DB2-BD59-A6C34878D82A}">
                    <a16:rowId xmlns:a16="http://schemas.microsoft.com/office/drawing/2014/main" val="562289492"/>
                  </a:ext>
                </a:extLst>
              </a:tr>
              <a:tr h="402336">
                <a:tc>
                  <a:txBody>
                    <a:bodyPr/>
                    <a:lstStyle/>
                    <a:p>
                      <a:pPr marL="228600" lvl="1" indent="0"/>
                      <a:r>
                        <a:rPr lang="en-US" sz="1600" b="0">
                          <a:latin typeface="Scandia" panose="020B0603050000020004" pitchFamily="34" charset="0"/>
                        </a:rPr>
                        <a:t>EVV App Upload</a:t>
                      </a:r>
                    </a:p>
                  </a:txBody>
                  <a:tcPr anchor="ctr">
                    <a:solidFill>
                      <a:schemeClr val="bg1">
                        <a:lumMod val="65000"/>
                      </a:schemeClr>
                    </a:solidFill>
                  </a:tcPr>
                </a:tc>
                <a:tc>
                  <a:txBody>
                    <a:bodyPr/>
                    <a:lstStyle/>
                    <a:p>
                      <a:r>
                        <a:rPr lang="en-US">
                          <a:latin typeface="Lato" panose="020F0502020204030203" pitchFamily="34" charset="0"/>
                        </a:rPr>
                        <a:t>	No</a:t>
                      </a:r>
                    </a:p>
                  </a:txBody>
                  <a:tcPr/>
                </a:tc>
                <a:extLst>
                  <a:ext uri="{0D108BD9-81ED-4DB2-BD59-A6C34878D82A}">
                    <a16:rowId xmlns:a16="http://schemas.microsoft.com/office/drawing/2014/main" val="2605320511"/>
                  </a:ext>
                </a:extLst>
              </a:tr>
              <a:tr h="402336">
                <a:tc>
                  <a:txBody>
                    <a:bodyPr/>
                    <a:lstStyle/>
                    <a:p>
                      <a:pPr lvl="0"/>
                      <a:r>
                        <a:rPr lang="en-US" b="0">
                          <a:latin typeface="Scandia" panose="020B0603050000020004" pitchFamily="34" charset="0"/>
                        </a:rPr>
                        <a:t>EVV Program Uses</a:t>
                      </a:r>
                    </a:p>
                    <a:p>
                      <a:pPr lvl="0"/>
                      <a:endParaRPr lang="en-US" b="0">
                        <a:latin typeface="Scandia" panose="020B0603050000020004" pitchFamily="34" charset="0"/>
                      </a:endParaRPr>
                    </a:p>
                    <a:p>
                      <a:pPr lvl="0"/>
                      <a:endParaRPr lang="en-US" b="0">
                        <a:latin typeface="Scandia" panose="020B0603050000020004" pitchFamily="34" charset="0"/>
                      </a:endParaRPr>
                    </a:p>
                    <a:p>
                      <a:pPr lvl="0"/>
                      <a:endParaRPr lang="en-US" b="0">
                        <a:latin typeface="Scandia" panose="020B0603050000020004" pitchFamily="34" charset="0"/>
                      </a:endParaRPr>
                    </a:p>
                  </a:txBody>
                  <a:tcPr>
                    <a:solidFill>
                      <a:schemeClr val="bg1">
                        <a:lumMod val="65000"/>
                      </a:schemeClr>
                    </a:solidFill>
                  </a:tcPr>
                </a:tc>
                <a:tc>
                  <a:txBody>
                    <a:bodyPr/>
                    <a:lstStyle/>
                    <a:p>
                      <a:r>
                        <a:rPr lang="en-US" sz="1400" dirty="0">
                          <a:latin typeface="Lato" panose="020F0502020204030203" pitchFamily="34" charset="0"/>
                        </a:rPr>
                        <a:t>Vendor-sourced EVV data, with exceptions and visit change data, is key to an open EVV program.  This data is evaluated against the payer’s formatting &amp; program rules, then loaded in the Aggregator.</a:t>
                      </a:r>
                    </a:p>
                  </a:txBody>
                  <a:tcPr/>
                </a:tc>
                <a:extLst>
                  <a:ext uri="{0D108BD9-81ED-4DB2-BD59-A6C34878D82A}">
                    <a16:rowId xmlns:a16="http://schemas.microsoft.com/office/drawing/2014/main" val="2755612123"/>
                  </a:ext>
                </a:extLst>
              </a:tr>
            </a:tbl>
          </a:graphicData>
        </a:graphic>
      </p:graphicFrame>
      <p:pic>
        <p:nvPicPr>
          <p:cNvPr id="14" name="Picture 8" descr="Check Box Icons - Download Free Vector Icons | Noun Project">
            <a:extLst>
              <a:ext uri="{FF2B5EF4-FFF2-40B4-BE49-F238E27FC236}">
                <a16:creationId xmlns:a16="http://schemas.microsoft.com/office/drawing/2014/main" id="{192C5BB9-22E1-4192-BD4F-29BA915E5D5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2377" y="3387332"/>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heck Box Icons - Download Free Vector Icons | Noun Project">
            <a:extLst>
              <a:ext uri="{FF2B5EF4-FFF2-40B4-BE49-F238E27FC236}">
                <a16:creationId xmlns:a16="http://schemas.microsoft.com/office/drawing/2014/main" id="{0F55C139-530A-431A-B88E-7B624FD35A6A}"/>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8744" y="1826538"/>
            <a:ext cx="320040" cy="32004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21F7049-E1CA-417F-B756-BEBA2BCD6A42}"/>
              </a:ext>
            </a:extLst>
          </p:cNvPr>
          <p:cNvSpPr txBox="1"/>
          <p:nvPr/>
        </p:nvSpPr>
        <p:spPr>
          <a:xfrm>
            <a:off x="8096060" y="692080"/>
            <a:ext cx="3807870"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D4999"/>
                </a:solidFill>
                <a:effectLst/>
                <a:uLnTx/>
                <a:uFillTx/>
                <a:latin typeface="Scandia" panose="020B0603050000020004" pitchFamily="34" charset="0"/>
                <a:ea typeface="+mn-ea"/>
                <a:cs typeface="+mn-cs"/>
              </a:rPr>
              <a:t>Data from Vendor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Member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Payer/Program/Service association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Caregiver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EVV Visit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Changes to visits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Address program standard exceptions / reason codes</a:t>
            </a:r>
          </a:p>
          <a:p>
            <a:pPr marR="0" lvl="1" algn="l" defTabSz="914400" rtl="0" eaLnBrk="1" fontAlgn="auto" latinLnBrk="0" hangingPunct="1">
              <a:lnSpc>
                <a:spcPct val="100000"/>
              </a:lnSpc>
              <a:spcBef>
                <a:spcPts val="0"/>
              </a:spcBef>
              <a:spcAft>
                <a:spcPts val="0"/>
              </a:spcAft>
              <a:buClrTx/>
              <a:buSzTx/>
              <a:tabLst/>
              <a:defRPr/>
            </a:pPr>
            <a:endParaRPr lang="en-US" sz="1400" noProof="0" dirty="0">
              <a:solidFill>
                <a:prstClr val="black"/>
              </a:solidFill>
              <a:latin typeface="Lato" panose="020F0502020204030203" pitchFamily="34" charset="0"/>
            </a:endParaRPr>
          </a:p>
          <a:p>
            <a:pPr>
              <a:defRPr/>
            </a:pPr>
            <a:r>
              <a:rPr kumimoji="0" lang="en-US" sz="1400" b="1" i="1" u="none" strike="noStrike" kern="1200" cap="none" spc="0" normalizeH="0" baseline="0" dirty="0">
                <a:ln>
                  <a:noFill/>
                </a:ln>
                <a:solidFill>
                  <a:prstClr val="black"/>
                </a:solidFill>
                <a:effectLst/>
                <a:uLnTx/>
                <a:uFillTx/>
                <a:latin typeface="Lato" panose="020F0502020204030203" pitchFamily="34" charset="0"/>
                <a:ea typeface="+mn-ea"/>
                <a:cs typeface="+mn-cs"/>
              </a:rPr>
              <a:t>It is </a:t>
            </a:r>
            <a:r>
              <a:rPr lang="en-US" sz="1400" b="1" i="1" dirty="0">
                <a:solidFill>
                  <a:prstClr val="black"/>
                </a:solidFill>
                <a:latin typeface="Lato" panose="020F0502020204030203" pitchFamily="34" charset="0"/>
              </a:rPr>
              <a:t>very important that your third-party vendor follow the Rhode Island specific third-party technical specifications in order to ensure all of your visits pass through to the aggregator. </a:t>
            </a:r>
            <a:endParaRPr kumimoji="0" lang="en-US" sz="1400" b="1" i="1"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D4999"/>
                </a:solidFill>
                <a:effectLst/>
                <a:uLnTx/>
                <a:uFillTx/>
                <a:latin typeface="Scandia" panose="020B0603050000020004" pitchFamily="34" charset="0"/>
                <a:ea typeface="+mn-ea"/>
                <a:cs typeface="+mn-cs"/>
              </a:rPr>
              <a:t>Key Questions to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To be addressed in Business Rules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D4999"/>
                </a:solidFill>
                <a:latin typeface="Scandia" panose="020B0603050000020004" pitchFamily="34" charset="0"/>
              </a:rPr>
              <a:t>RI EOHHS</a:t>
            </a:r>
            <a:r>
              <a:rPr kumimoji="0" lang="en-US" sz="2000" b="0" i="0" u="none" strike="noStrike" kern="1200" cap="none" spc="0" normalizeH="0" baseline="0" noProof="0" dirty="0">
                <a:ln>
                  <a:noFill/>
                </a:ln>
                <a:solidFill>
                  <a:srgbClr val="1D4999"/>
                </a:solidFill>
                <a:effectLst/>
                <a:uLnTx/>
                <a:uFillTx/>
                <a:latin typeface="Scandia" panose="020B0603050000020004" pitchFamily="34" charset="0"/>
                <a:ea typeface="+mn-ea"/>
                <a:cs typeface="+mn-cs"/>
              </a:rPr>
              <a:t> EVV Program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State </a:t>
            </a:r>
            <a:r>
              <a:rPr lang="en-US" sz="1600" dirty="0">
                <a:solidFill>
                  <a:prstClr val="black"/>
                </a:solidFill>
                <a:latin typeface="Lato" panose="020F0502020204030203" pitchFamily="34" charset="0"/>
              </a:rPr>
              <a:t>distributed </a:t>
            </a: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Provider survey will indicate Third-Party EVV providers and will guide vendor engagement.</a:t>
            </a:r>
          </a:p>
        </p:txBody>
      </p:sp>
      <p:sp>
        <p:nvSpPr>
          <p:cNvPr id="27" name="Rectangle: Rounded Corners 26">
            <a:extLst>
              <a:ext uri="{FF2B5EF4-FFF2-40B4-BE49-F238E27FC236}">
                <a16:creationId xmlns:a16="http://schemas.microsoft.com/office/drawing/2014/main" id="{CCEDD7E2-D22D-4134-8E3F-4287B26D24DB}"/>
              </a:ext>
            </a:extLst>
          </p:cNvPr>
          <p:cNvSpPr/>
          <p:nvPr/>
        </p:nvSpPr>
        <p:spPr>
          <a:xfrm>
            <a:off x="4129853" y="4224538"/>
            <a:ext cx="274320" cy="27432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5">
            <a:extLst>
              <a:ext uri="{FF2B5EF4-FFF2-40B4-BE49-F238E27FC236}">
                <a16:creationId xmlns:a16="http://schemas.microsoft.com/office/drawing/2014/main" id="{DC1C3DD4-AF06-854D-AC9C-247C6ECB157D}"/>
              </a:ext>
            </a:extLst>
          </p:cNvPr>
          <p:cNvSpPr txBox="1">
            <a:spLocks/>
          </p:cNvSpPr>
          <p:nvPr/>
        </p:nvSpPr>
        <p:spPr>
          <a:xfrm>
            <a:off x="838200" y="243607"/>
            <a:ext cx="10515600" cy="830942"/>
          </a:xfrm>
          <a:prstGeom prst="rect">
            <a:avLst/>
          </a:prstGeom>
        </p:spPr>
        <p:txBody>
          <a:bodyPr vert="horz" wrap="square" lIns="0" tIns="31541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solidFill>
                  <a:srgbClr val="4D5EA8"/>
                </a:solidFill>
                <a:latin typeface="Scandia" panose="020B0603050000020004" pitchFamily="34" charset="77"/>
              </a:rPr>
              <a:t>Third-Party EVV Data Interfaces</a:t>
            </a:r>
          </a:p>
        </p:txBody>
      </p:sp>
      <p:sp>
        <p:nvSpPr>
          <p:cNvPr id="17" name="Rectangle: Rounded Corners 16">
            <a:extLst>
              <a:ext uri="{FF2B5EF4-FFF2-40B4-BE49-F238E27FC236}">
                <a16:creationId xmlns:a16="http://schemas.microsoft.com/office/drawing/2014/main" id="{12DA8D33-13DA-44E8-A41D-A116B4E80BCC}"/>
              </a:ext>
            </a:extLst>
          </p:cNvPr>
          <p:cNvSpPr/>
          <p:nvPr/>
        </p:nvSpPr>
        <p:spPr>
          <a:xfrm>
            <a:off x="4112377" y="2648508"/>
            <a:ext cx="274320" cy="27432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8" descr="Check Box Icons - Download Free Vector Icons | Noun Project">
            <a:extLst>
              <a:ext uri="{FF2B5EF4-FFF2-40B4-BE49-F238E27FC236}">
                <a16:creationId xmlns:a16="http://schemas.microsoft.com/office/drawing/2014/main" id="{8C2F5780-4C2D-4A2C-B483-F5BD8E9E5EDE}"/>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06852" y="2999037"/>
            <a:ext cx="320322" cy="3120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E49BC83C-464D-47F1-A6C0-564838B588F7}"/>
              </a:ext>
            </a:extLst>
          </p:cNvPr>
          <p:cNvSpPr/>
          <p:nvPr/>
        </p:nvSpPr>
        <p:spPr>
          <a:xfrm>
            <a:off x="4112377" y="3848517"/>
            <a:ext cx="274320" cy="27432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FCA49403-4456-4546-B8E1-EC01D71EFA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26577" y="6019336"/>
            <a:ext cx="1122401" cy="838664"/>
          </a:xfrm>
          <a:prstGeom prst="rect">
            <a:avLst/>
          </a:prstGeom>
          <a:noFill/>
        </p:spPr>
      </p:pic>
    </p:spTree>
    <p:extLst>
      <p:ext uri="{BB962C8B-B14F-4D97-AF65-F5344CB8AC3E}">
        <p14:creationId xmlns:p14="http://schemas.microsoft.com/office/powerpoint/2010/main" val="418705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CA45DD-F7F6-DA46-B270-A34F8612A9E2}"/>
              </a:ext>
            </a:extLst>
          </p:cNvPr>
          <p:cNvSpPr>
            <a:spLocks noGrp="1"/>
          </p:cNvSpPr>
          <p:nvPr>
            <p:ph type="title"/>
          </p:nvPr>
        </p:nvSpPr>
        <p:spPr>
          <a:xfrm>
            <a:off x="527334" y="116178"/>
            <a:ext cx="10515600" cy="1325563"/>
          </a:xfrm>
        </p:spPr>
        <p:txBody>
          <a:bodyPr vert="horz" wrap="square" lIns="0" tIns="315414" rIns="0" bIns="0" rtlCol="0" anchor="ctr">
            <a:spAutoFit/>
          </a:bodyPr>
          <a:lstStyle/>
          <a:p>
            <a:pPr marL="12700">
              <a:lnSpc>
                <a:spcPts val="4520"/>
              </a:lnSpc>
            </a:pPr>
            <a:r>
              <a:rPr lang="en-US" sz="3600" spc="-35" dirty="0"/>
              <a:t>Third-Party EVV Data Testing Process</a:t>
            </a:r>
          </a:p>
        </p:txBody>
      </p:sp>
      <p:graphicFrame>
        <p:nvGraphicFramePr>
          <p:cNvPr id="34" name="Diagram 33">
            <a:extLst>
              <a:ext uri="{FF2B5EF4-FFF2-40B4-BE49-F238E27FC236}">
                <a16:creationId xmlns:a16="http://schemas.microsoft.com/office/drawing/2014/main" id="{D035E200-CFDE-45C2-BDB8-60AE6612F4CC}"/>
              </a:ext>
            </a:extLst>
          </p:cNvPr>
          <p:cNvGraphicFramePr/>
          <p:nvPr>
            <p:extLst>
              <p:ext uri="{D42A27DB-BD31-4B8C-83A1-F6EECF244321}">
                <p14:modId xmlns:p14="http://schemas.microsoft.com/office/powerpoint/2010/main" val="3935316155"/>
              </p:ext>
            </p:extLst>
          </p:nvPr>
        </p:nvGraphicFramePr>
        <p:xfrm>
          <a:off x="375291" y="1132599"/>
          <a:ext cx="10667643" cy="352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Rectangle: Rounded Corners 35">
            <a:extLst>
              <a:ext uri="{FF2B5EF4-FFF2-40B4-BE49-F238E27FC236}">
                <a16:creationId xmlns:a16="http://schemas.microsoft.com/office/drawing/2014/main" id="{2A887A72-0705-42B3-A790-C47172020E19}"/>
              </a:ext>
            </a:extLst>
          </p:cNvPr>
          <p:cNvSpPr/>
          <p:nvPr/>
        </p:nvSpPr>
        <p:spPr>
          <a:xfrm>
            <a:off x="7167870" y="3160376"/>
            <a:ext cx="2092278" cy="596138"/>
          </a:xfrm>
          <a:prstGeom prst="roundRect">
            <a:avLst/>
          </a:prstGeom>
          <a:solidFill>
            <a:srgbClr val="4472C4">
              <a:shade val="80000"/>
              <a:hueOff val="279426"/>
              <a:satOff val="-5005"/>
              <a:lumOff val="21268"/>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0" tIns="68580" rIns="0" bIns="68580" numCol="1" spcCol="1270" anchor="ctr" anchorCtr="0">
            <a:noAutofit/>
          </a:bodyPr>
          <a:lstStyle/>
          <a:p>
            <a:pPr algn="ctr"/>
            <a:r>
              <a:rPr lang="en-US" dirty="0">
                <a:solidFill>
                  <a:schemeClr val="bg1"/>
                </a:solidFill>
                <a:latin typeface="Lato" panose="020F0502020204030203" pitchFamily="34" charset="0"/>
              </a:rPr>
              <a:t>Vendor Support</a:t>
            </a:r>
          </a:p>
        </p:txBody>
      </p:sp>
      <p:sp>
        <p:nvSpPr>
          <p:cNvPr id="25" name="TextBox 24">
            <a:extLst>
              <a:ext uri="{FF2B5EF4-FFF2-40B4-BE49-F238E27FC236}">
                <a16:creationId xmlns:a16="http://schemas.microsoft.com/office/drawing/2014/main" id="{41F5E036-B105-DB47-BC35-C8AE834F5913}"/>
              </a:ext>
            </a:extLst>
          </p:cNvPr>
          <p:cNvSpPr txBox="1"/>
          <p:nvPr/>
        </p:nvSpPr>
        <p:spPr>
          <a:xfrm>
            <a:off x="511651" y="4781478"/>
            <a:ext cx="2928002" cy="830997"/>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600" dirty="0"/>
              <a:t>Provider survey opens</a:t>
            </a:r>
          </a:p>
          <a:p>
            <a:pPr marL="171450" indent="-171450">
              <a:buFont typeface="Arial" panose="020B0604020202020204" pitchFamily="34" charset="0"/>
              <a:buChar char="•"/>
            </a:pPr>
            <a:r>
              <a:rPr lang="en-US" sz="1600" dirty="0"/>
              <a:t>Alt EVV specifications published</a:t>
            </a:r>
          </a:p>
          <a:p>
            <a:pPr marL="171450" indent="-171450">
              <a:buFont typeface="Arial" panose="020B0604020202020204" pitchFamily="34" charset="0"/>
              <a:buChar char="•"/>
            </a:pPr>
            <a:r>
              <a:rPr lang="en-US" sz="1600" dirty="0"/>
              <a:t>Engage with providers’ vendors</a:t>
            </a:r>
          </a:p>
        </p:txBody>
      </p:sp>
      <p:sp>
        <p:nvSpPr>
          <p:cNvPr id="26" name="TextBox 25">
            <a:extLst>
              <a:ext uri="{FF2B5EF4-FFF2-40B4-BE49-F238E27FC236}">
                <a16:creationId xmlns:a16="http://schemas.microsoft.com/office/drawing/2014/main" id="{ACD74A15-8662-EF4F-8061-E44BAB2140F8}"/>
              </a:ext>
            </a:extLst>
          </p:cNvPr>
          <p:cNvSpPr txBox="1"/>
          <p:nvPr/>
        </p:nvSpPr>
        <p:spPr>
          <a:xfrm>
            <a:off x="3829397" y="4718696"/>
            <a:ext cx="3261418" cy="1569660"/>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600" dirty="0"/>
              <a:t>Vendor test credentials issued</a:t>
            </a:r>
          </a:p>
          <a:p>
            <a:pPr marL="171450" indent="-171450">
              <a:buFont typeface="Arial" panose="020B0604020202020204" pitchFamily="34" charset="0"/>
              <a:buChar char="•"/>
            </a:pPr>
            <a:r>
              <a:rPr lang="en-US" sz="1600" dirty="0"/>
              <a:t>Vendor test data uploaded</a:t>
            </a:r>
          </a:p>
          <a:p>
            <a:pPr marL="171450" indent="-171450">
              <a:buFont typeface="Arial" panose="020B0604020202020204" pitchFamily="34" charset="0"/>
              <a:buChar char="•"/>
            </a:pPr>
            <a:r>
              <a:rPr lang="en-US" sz="1600" dirty="0"/>
              <a:t>EVV data format validation automated process</a:t>
            </a:r>
          </a:p>
          <a:p>
            <a:pPr marL="171450" indent="-171450">
              <a:buFont typeface="Arial" panose="020B0604020202020204" pitchFamily="34" charset="0"/>
              <a:buChar char="•"/>
            </a:pPr>
            <a:r>
              <a:rPr lang="en-US" sz="1600" dirty="0"/>
              <a:t>Review of testing results to complete testing</a:t>
            </a:r>
            <a:endParaRPr lang="en-US" sz="1100" dirty="0"/>
          </a:p>
        </p:txBody>
      </p:sp>
      <p:sp>
        <p:nvSpPr>
          <p:cNvPr id="27" name="TextBox 26">
            <a:extLst>
              <a:ext uri="{FF2B5EF4-FFF2-40B4-BE49-F238E27FC236}">
                <a16:creationId xmlns:a16="http://schemas.microsoft.com/office/drawing/2014/main" id="{7D2A6D1D-9014-4B46-92F8-6F1DBDA7989F}"/>
              </a:ext>
            </a:extLst>
          </p:cNvPr>
          <p:cNvSpPr txBox="1"/>
          <p:nvPr/>
        </p:nvSpPr>
        <p:spPr>
          <a:xfrm>
            <a:off x="9615147" y="4718696"/>
            <a:ext cx="2529755" cy="2031325"/>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600" dirty="0"/>
              <a:t>Production credentials sent to Vendors to transmit data</a:t>
            </a:r>
          </a:p>
          <a:p>
            <a:pPr marL="171450" indent="-171450">
              <a:buFont typeface="Arial" panose="020B0604020202020204" pitchFamily="34" charset="0"/>
              <a:buChar char="•"/>
            </a:pPr>
            <a:r>
              <a:rPr lang="en-US" sz="1600" dirty="0"/>
              <a:t>Provider receives notification and access to their Aggregator portal</a:t>
            </a:r>
          </a:p>
          <a:p>
            <a:pPr marL="171450" indent="-171450">
              <a:buFont typeface="Arial" panose="020B0604020202020204" pitchFamily="34" charset="0"/>
              <a:buChar char="•"/>
            </a:pPr>
            <a:r>
              <a:rPr lang="en-US" sz="1600" dirty="0"/>
              <a:t>Ongoing data delivery and support</a:t>
            </a:r>
          </a:p>
          <a:p>
            <a:pPr marL="171450" indent="-171450">
              <a:buFont typeface="Arial" panose="020B0604020202020204" pitchFamily="34" charset="0"/>
              <a:buChar char="•"/>
            </a:pPr>
            <a:endParaRPr lang="en-US" sz="1400" dirty="0"/>
          </a:p>
        </p:txBody>
      </p:sp>
      <p:sp>
        <p:nvSpPr>
          <p:cNvPr id="28" name="TextBox 27">
            <a:extLst>
              <a:ext uri="{FF2B5EF4-FFF2-40B4-BE49-F238E27FC236}">
                <a16:creationId xmlns:a16="http://schemas.microsoft.com/office/drawing/2014/main" id="{46856A3F-0181-DB47-96D9-66C84E586651}"/>
              </a:ext>
            </a:extLst>
          </p:cNvPr>
          <p:cNvSpPr txBox="1"/>
          <p:nvPr/>
        </p:nvSpPr>
        <p:spPr>
          <a:xfrm>
            <a:off x="7196971" y="4719923"/>
            <a:ext cx="2194560" cy="1785104"/>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600" dirty="0"/>
              <a:t>Dedicated Sandata team for EVV vendor support</a:t>
            </a:r>
          </a:p>
          <a:p>
            <a:pPr marL="171450" indent="-171450">
              <a:buFont typeface="Arial" panose="020B0604020202020204" pitchFamily="34" charset="0"/>
              <a:buChar char="•"/>
            </a:pPr>
            <a:r>
              <a:rPr lang="en-US" sz="1600" dirty="0"/>
              <a:t>EVV program customer care Help Desk support to assist providers with questions</a:t>
            </a:r>
          </a:p>
          <a:p>
            <a:pPr marL="171450" indent="-171450">
              <a:buFont typeface="Arial" panose="020B0604020202020204" pitchFamily="34" charset="0"/>
              <a:buChar char="•"/>
            </a:pPr>
            <a:endParaRPr lang="en-US" sz="1400" dirty="0"/>
          </a:p>
        </p:txBody>
      </p:sp>
      <p:cxnSp>
        <p:nvCxnSpPr>
          <p:cNvPr id="29" name="Straight Connector 28">
            <a:extLst>
              <a:ext uri="{FF2B5EF4-FFF2-40B4-BE49-F238E27FC236}">
                <a16:creationId xmlns:a16="http://schemas.microsoft.com/office/drawing/2014/main" id="{23C58774-512E-B84F-9002-EB2974908DCA}"/>
              </a:ext>
            </a:extLst>
          </p:cNvPr>
          <p:cNvCxnSpPr>
            <a:cxnSpLocks/>
          </p:cNvCxnSpPr>
          <p:nvPr/>
        </p:nvCxnSpPr>
        <p:spPr>
          <a:xfrm>
            <a:off x="9615147" y="3533719"/>
            <a:ext cx="0" cy="1345330"/>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30" name="Straight Connector 29">
            <a:extLst>
              <a:ext uri="{FF2B5EF4-FFF2-40B4-BE49-F238E27FC236}">
                <a16:creationId xmlns:a16="http://schemas.microsoft.com/office/drawing/2014/main" id="{EA66EE15-C6A2-DF42-A3E0-35BCEDE12075}"/>
              </a:ext>
            </a:extLst>
          </p:cNvPr>
          <p:cNvCxnSpPr>
            <a:cxnSpLocks/>
          </p:cNvCxnSpPr>
          <p:nvPr/>
        </p:nvCxnSpPr>
        <p:spPr>
          <a:xfrm>
            <a:off x="7196971" y="3727413"/>
            <a:ext cx="0" cy="1151636"/>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FD7D2663-8347-594D-8C13-40AC406DE8DB}"/>
              </a:ext>
            </a:extLst>
          </p:cNvPr>
          <p:cNvCxnSpPr>
            <a:cxnSpLocks/>
          </p:cNvCxnSpPr>
          <p:nvPr/>
        </p:nvCxnSpPr>
        <p:spPr>
          <a:xfrm>
            <a:off x="3829397" y="3552094"/>
            <a:ext cx="0" cy="1326955"/>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32" name="Straight Connector 31">
            <a:extLst>
              <a:ext uri="{FF2B5EF4-FFF2-40B4-BE49-F238E27FC236}">
                <a16:creationId xmlns:a16="http://schemas.microsoft.com/office/drawing/2014/main" id="{78D48BA9-160F-0744-A4C0-C59714F4B1DF}"/>
              </a:ext>
            </a:extLst>
          </p:cNvPr>
          <p:cNvCxnSpPr/>
          <p:nvPr/>
        </p:nvCxnSpPr>
        <p:spPr>
          <a:xfrm>
            <a:off x="482549" y="3565102"/>
            <a:ext cx="0" cy="1315478"/>
          </a:xfrm>
          <a:prstGeom prst="line">
            <a:avLst/>
          </a:prstGeom>
          <a:ln>
            <a:tailEnd type="ova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7186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A045085-CC13-2E45-ABA1-1051143F0209}"/>
              </a:ext>
            </a:extLst>
          </p:cNvPr>
          <p:cNvSpPr>
            <a:spLocks noGrp="1"/>
          </p:cNvSpPr>
          <p:nvPr>
            <p:ph type="title"/>
          </p:nvPr>
        </p:nvSpPr>
        <p:spPr>
          <a:xfrm>
            <a:off x="837544" y="215496"/>
            <a:ext cx="10515600" cy="1325563"/>
          </a:xfrm>
        </p:spPr>
        <p:txBody>
          <a:bodyPr>
            <a:noAutofit/>
          </a:bodyPr>
          <a:lstStyle/>
          <a:p>
            <a:r>
              <a:rPr lang="en-US" sz="3600" dirty="0"/>
              <a:t>Third-Party EVV: Integration Vendor-Centric Model</a:t>
            </a:r>
          </a:p>
        </p:txBody>
      </p:sp>
      <p:sp>
        <p:nvSpPr>
          <p:cNvPr id="3" name="Content Placeholder 1">
            <a:extLst>
              <a:ext uri="{FF2B5EF4-FFF2-40B4-BE49-F238E27FC236}">
                <a16:creationId xmlns:a16="http://schemas.microsoft.com/office/drawing/2014/main" id="{CF1343E3-40A0-49FE-ADFF-96C0D754B318}"/>
              </a:ext>
            </a:extLst>
          </p:cNvPr>
          <p:cNvSpPr txBox="1">
            <a:spLocks/>
          </p:cNvSpPr>
          <p:nvPr/>
        </p:nvSpPr>
        <p:spPr>
          <a:xfrm>
            <a:off x="903084" y="1281529"/>
            <a:ext cx="5095678" cy="3048515"/>
          </a:xfrm>
          <a:prstGeom prst="rect">
            <a:avLst/>
          </a:prstGeom>
        </p:spPr>
        <p:txBody>
          <a:bodyPr>
            <a:noAutofit/>
          </a:bodyPr>
          <a:lstStyle>
            <a:lvl1pPr marL="182880" indent="-18288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1pPr>
            <a:lvl2pPr marL="365760" indent="-18288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31520" indent="-182880" algn="l" defTabSz="9144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914400" indent="-182880" algn="l" defTabSz="9144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Bef>
                <a:spcPts val="0"/>
              </a:spcBef>
              <a:spcAft>
                <a:spcPts val="600"/>
              </a:spcAft>
              <a:buFont typeface="Wingdings" panose="05000000000000000000" pitchFamily="2" charset="2"/>
              <a:buNone/>
            </a:pPr>
            <a:r>
              <a:rPr lang="en-US" sz="2000" b="1" dirty="0">
                <a:latin typeface="Lato" panose="020F0502020204030203" pitchFamily="34" charset="77"/>
                <a:cs typeface="Arial" pitchFamily="34" charset="0"/>
              </a:rPr>
              <a:t>Provider Agency Focus: Delivery of Care </a:t>
            </a:r>
          </a:p>
          <a:p>
            <a:pPr>
              <a:lnSpc>
                <a:spcPct val="114000"/>
              </a:lnSpc>
              <a:spcBef>
                <a:spcPts val="0"/>
              </a:spcBef>
              <a:spcAft>
                <a:spcPts val="600"/>
              </a:spcAft>
            </a:pPr>
            <a:r>
              <a:rPr lang="en-US" sz="1600" dirty="0">
                <a:latin typeface="Lato" panose="020F0502020204030203" pitchFamily="34" charset="77"/>
                <a:cs typeface="Arial" pitchFamily="34" charset="0"/>
              </a:rPr>
              <a:t>Goal is to minimize the impact to the provider agencies by engaging directly with the EVV system vendors at a technical level.</a:t>
            </a:r>
          </a:p>
          <a:p>
            <a:pPr>
              <a:lnSpc>
                <a:spcPct val="114000"/>
              </a:lnSpc>
              <a:spcBef>
                <a:spcPts val="0"/>
              </a:spcBef>
              <a:spcAft>
                <a:spcPts val="600"/>
              </a:spcAft>
            </a:pPr>
            <a:r>
              <a:rPr lang="en-US" sz="1600" dirty="0">
                <a:latin typeface="Lato" panose="020F0502020204030203" pitchFamily="34" charset="77"/>
                <a:cs typeface="Arial" pitchFamily="34" charset="0"/>
              </a:rPr>
              <a:t>Providers keep using their existing systems, and don’t focus on system interfaces for their EVV.</a:t>
            </a:r>
          </a:p>
          <a:p>
            <a:pPr>
              <a:lnSpc>
                <a:spcPct val="114000"/>
              </a:lnSpc>
              <a:spcBef>
                <a:spcPts val="0"/>
              </a:spcBef>
              <a:spcAft>
                <a:spcPts val="600"/>
              </a:spcAft>
            </a:pPr>
            <a:r>
              <a:rPr lang="en-US" sz="1600" dirty="0">
                <a:latin typeface="Lato" panose="020F0502020204030203" pitchFamily="34" charset="77"/>
                <a:cs typeface="Arial" pitchFamily="34" charset="0"/>
              </a:rPr>
              <a:t>When their vendor completes Alt EVV testing and turns on their interface, the provider can verify their data is flowing to the RI EOHHS Aggregator correctly.</a:t>
            </a:r>
          </a:p>
          <a:p>
            <a:pPr marL="457200" lvl="1" indent="0">
              <a:buFont typeface="Arial" panose="020B0604020202020204" pitchFamily="34" charset="0"/>
              <a:buNone/>
            </a:pPr>
            <a:endParaRPr lang="en-US" sz="1100" dirty="0"/>
          </a:p>
          <a:p>
            <a:pPr lvl="1"/>
            <a:endParaRPr lang="en-US" sz="1400" dirty="0"/>
          </a:p>
          <a:p>
            <a:pPr marL="457200" lvl="1" indent="0">
              <a:buFont typeface="Arial" panose="020B0604020202020204" pitchFamily="34" charset="0"/>
              <a:buNone/>
            </a:pPr>
            <a:endParaRPr lang="en-US" sz="1400" dirty="0"/>
          </a:p>
        </p:txBody>
      </p:sp>
      <p:sp>
        <p:nvSpPr>
          <p:cNvPr id="16" name="Rectangle 15">
            <a:extLst>
              <a:ext uri="{FF2B5EF4-FFF2-40B4-BE49-F238E27FC236}">
                <a16:creationId xmlns:a16="http://schemas.microsoft.com/office/drawing/2014/main" id="{2A1A0176-2A76-4988-9552-F08F838DAF23}"/>
              </a:ext>
            </a:extLst>
          </p:cNvPr>
          <p:cNvSpPr/>
          <p:nvPr/>
        </p:nvSpPr>
        <p:spPr>
          <a:xfrm>
            <a:off x="6269696" y="1285843"/>
            <a:ext cx="4928755" cy="2893356"/>
          </a:xfrm>
          <a:prstGeom prst="rect">
            <a:avLst/>
          </a:prstGeom>
        </p:spPr>
        <p:txBody>
          <a:bodyPr wrap="square" lIns="91440" tIns="45720" rIns="91440" bIns="45720" anchor="t">
            <a:spAutoFit/>
          </a:bodyPr>
          <a:lstStyle/>
          <a:p>
            <a:pPr>
              <a:lnSpc>
                <a:spcPct val="114000"/>
              </a:lnSpc>
              <a:spcAft>
                <a:spcPts val="600"/>
              </a:spcAft>
            </a:pPr>
            <a:r>
              <a:rPr lang="en-US" sz="2000" b="1" dirty="0">
                <a:latin typeface="Lato" panose="020F0502020204030203" pitchFamily="34" charset="77"/>
                <a:cs typeface="Arial" pitchFamily="34" charset="0"/>
              </a:rPr>
              <a:t>EVV Vendor Focus: System Integration</a:t>
            </a:r>
          </a:p>
          <a:p>
            <a:pPr marL="182880" indent="-182880">
              <a:lnSpc>
                <a:spcPct val="114000"/>
              </a:lnSpc>
              <a:spcAft>
                <a:spcPts val="600"/>
              </a:spcAft>
              <a:buFont typeface="Wingdings" panose="05000000000000000000" pitchFamily="2" charset="2"/>
              <a:buChar char="§"/>
            </a:pPr>
            <a:r>
              <a:rPr lang="en-US" sz="1600" dirty="0">
                <a:latin typeface="Lato"/>
                <a:ea typeface="Lato"/>
                <a:cs typeface="Arial"/>
              </a:rPr>
              <a:t>Leverage Sandata’s standard Data Specifications, used in 20 other EVV programs throughout the country.</a:t>
            </a:r>
          </a:p>
          <a:p>
            <a:pPr marL="182880" indent="-182880">
              <a:lnSpc>
                <a:spcPct val="114000"/>
              </a:lnSpc>
              <a:spcAft>
                <a:spcPts val="600"/>
              </a:spcAft>
              <a:buFont typeface="Wingdings" panose="05000000000000000000" pitchFamily="2" charset="2"/>
              <a:buChar char="§"/>
            </a:pPr>
            <a:r>
              <a:rPr lang="en-US" sz="1600" dirty="0">
                <a:latin typeface="Lato" panose="020F0502020204030203" pitchFamily="34" charset="77"/>
                <a:cs typeface="Arial" pitchFamily="34" charset="0"/>
              </a:rPr>
              <a:t>Many vendors already have experience and interfaces with the Sandata Aggregator in other states.</a:t>
            </a:r>
          </a:p>
          <a:p>
            <a:pPr marL="182880" indent="-182880">
              <a:lnSpc>
                <a:spcPct val="114000"/>
              </a:lnSpc>
              <a:spcAft>
                <a:spcPts val="600"/>
              </a:spcAft>
              <a:buFont typeface="Wingdings" panose="05000000000000000000" pitchFamily="2" charset="2"/>
              <a:buChar char="§"/>
            </a:pPr>
            <a:r>
              <a:rPr lang="en-US" sz="1600" dirty="0">
                <a:latin typeface="Lato" panose="020F0502020204030203" pitchFamily="34" charset="77"/>
                <a:cs typeface="Arial" pitchFamily="34" charset="0"/>
              </a:rPr>
              <a:t>Focus on testing the RI EOHHS specific program rules</a:t>
            </a:r>
          </a:p>
        </p:txBody>
      </p:sp>
      <p:grpSp>
        <p:nvGrpSpPr>
          <p:cNvPr id="27" name="Group 26">
            <a:extLst>
              <a:ext uri="{FF2B5EF4-FFF2-40B4-BE49-F238E27FC236}">
                <a16:creationId xmlns:a16="http://schemas.microsoft.com/office/drawing/2014/main" id="{11F871AB-AA1B-B14D-9497-3D8D29A05E40}"/>
              </a:ext>
            </a:extLst>
          </p:cNvPr>
          <p:cNvGrpSpPr/>
          <p:nvPr/>
        </p:nvGrpSpPr>
        <p:grpSpPr>
          <a:xfrm>
            <a:off x="980974" y="4419689"/>
            <a:ext cx="10508578" cy="1535827"/>
            <a:chOff x="756876" y="4390580"/>
            <a:chExt cx="10508578" cy="1535827"/>
          </a:xfrm>
        </p:grpSpPr>
        <p:grpSp>
          <p:nvGrpSpPr>
            <p:cNvPr id="4" name="Group 3">
              <a:extLst>
                <a:ext uri="{FF2B5EF4-FFF2-40B4-BE49-F238E27FC236}">
                  <a16:creationId xmlns:a16="http://schemas.microsoft.com/office/drawing/2014/main" id="{24BC3079-FB9E-42CA-AF9B-B6475FD383B4}"/>
                </a:ext>
              </a:extLst>
            </p:cNvPr>
            <p:cNvGrpSpPr/>
            <p:nvPr/>
          </p:nvGrpSpPr>
          <p:grpSpPr>
            <a:xfrm>
              <a:off x="756876" y="4412352"/>
              <a:ext cx="9126747" cy="1514055"/>
              <a:chOff x="422378" y="4722239"/>
              <a:chExt cx="8401178" cy="1190370"/>
            </a:xfrm>
          </p:grpSpPr>
          <p:pic>
            <p:nvPicPr>
              <p:cNvPr id="5" name="Picture 4">
                <a:extLst>
                  <a:ext uri="{FF2B5EF4-FFF2-40B4-BE49-F238E27FC236}">
                    <a16:creationId xmlns:a16="http://schemas.microsoft.com/office/drawing/2014/main" id="{F2C2CF1C-F88B-4C69-8AFC-7FDB990615EB}"/>
                  </a:ext>
                </a:extLst>
              </p:cNvPr>
              <p:cNvPicPr>
                <a:picLocks noChangeAspect="1"/>
              </p:cNvPicPr>
              <p:nvPr/>
            </p:nvPicPr>
            <p:blipFill>
              <a:blip r:embed="rId2"/>
              <a:stretch>
                <a:fillRect/>
              </a:stretch>
            </p:blipFill>
            <p:spPr>
              <a:xfrm>
                <a:off x="1734072" y="4904284"/>
                <a:ext cx="1287421" cy="308981"/>
              </a:xfrm>
              <a:prstGeom prst="rect">
                <a:avLst/>
              </a:prstGeom>
            </p:spPr>
          </p:pic>
          <p:pic>
            <p:nvPicPr>
              <p:cNvPr id="6" name="Picture 5">
                <a:extLst>
                  <a:ext uri="{FF2B5EF4-FFF2-40B4-BE49-F238E27FC236}">
                    <a16:creationId xmlns:a16="http://schemas.microsoft.com/office/drawing/2014/main" id="{5A6C495C-12EA-4D81-8361-A9D0A9DDFBE3}"/>
                  </a:ext>
                </a:extLst>
              </p:cNvPr>
              <p:cNvPicPr>
                <a:picLocks noChangeAspect="1"/>
              </p:cNvPicPr>
              <p:nvPr/>
            </p:nvPicPr>
            <p:blipFill>
              <a:blip r:embed="rId3"/>
              <a:stretch>
                <a:fillRect/>
              </a:stretch>
            </p:blipFill>
            <p:spPr>
              <a:xfrm>
                <a:off x="422378" y="4769360"/>
                <a:ext cx="1092200" cy="469900"/>
              </a:xfrm>
              <a:prstGeom prst="rect">
                <a:avLst/>
              </a:prstGeom>
            </p:spPr>
          </p:pic>
          <p:pic>
            <p:nvPicPr>
              <p:cNvPr id="7" name="Picture 6">
                <a:extLst>
                  <a:ext uri="{FF2B5EF4-FFF2-40B4-BE49-F238E27FC236}">
                    <a16:creationId xmlns:a16="http://schemas.microsoft.com/office/drawing/2014/main" id="{73D91D11-DBCC-406F-AC35-BC52E1BD971C}"/>
                  </a:ext>
                </a:extLst>
              </p:cNvPr>
              <p:cNvPicPr>
                <a:picLocks noChangeAspect="1"/>
              </p:cNvPicPr>
              <p:nvPr/>
            </p:nvPicPr>
            <p:blipFill>
              <a:blip r:embed="rId4"/>
              <a:stretch>
                <a:fillRect/>
              </a:stretch>
            </p:blipFill>
            <p:spPr>
              <a:xfrm>
                <a:off x="7553556" y="4763010"/>
                <a:ext cx="1270000" cy="482600"/>
              </a:xfrm>
              <a:prstGeom prst="rect">
                <a:avLst/>
              </a:prstGeom>
            </p:spPr>
          </p:pic>
          <p:pic>
            <p:nvPicPr>
              <p:cNvPr id="8" name="Picture 7">
                <a:extLst>
                  <a:ext uri="{FF2B5EF4-FFF2-40B4-BE49-F238E27FC236}">
                    <a16:creationId xmlns:a16="http://schemas.microsoft.com/office/drawing/2014/main" id="{7B930EC2-2390-48B3-B1B0-546C58ED2B26}"/>
                  </a:ext>
                </a:extLst>
              </p:cNvPr>
              <p:cNvPicPr>
                <a:picLocks noChangeAspect="1"/>
              </p:cNvPicPr>
              <p:nvPr/>
            </p:nvPicPr>
            <p:blipFill rotWithShape="1">
              <a:blip r:embed="rId5"/>
              <a:srcRect t="21646" b="27853"/>
              <a:stretch/>
            </p:blipFill>
            <p:spPr>
              <a:xfrm>
                <a:off x="3310209" y="4722239"/>
                <a:ext cx="1125954" cy="568627"/>
              </a:xfrm>
              <a:prstGeom prst="rect">
                <a:avLst/>
              </a:prstGeom>
            </p:spPr>
          </p:pic>
          <p:pic>
            <p:nvPicPr>
              <p:cNvPr id="9" name="Picture 8">
                <a:extLst>
                  <a:ext uri="{FF2B5EF4-FFF2-40B4-BE49-F238E27FC236}">
                    <a16:creationId xmlns:a16="http://schemas.microsoft.com/office/drawing/2014/main" id="{6F6B09F2-78A0-4BBC-8427-BD954E493476}"/>
                  </a:ext>
                </a:extLst>
              </p:cNvPr>
              <p:cNvPicPr>
                <a:picLocks noChangeAspect="1"/>
              </p:cNvPicPr>
              <p:nvPr/>
            </p:nvPicPr>
            <p:blipFill rotWithShape="1">
              <a:blip r:embed="rId6"/>
              <a:srcRect t="32000" b="30244"/>
              <a:stretch/>
            </p:blipFill>
            <p:spPr>
              <a:xfrm>
                <a:off x="4655651" y="4864717"/>
                <a:ext cx="1270000" cy="479502"/>
              </a:xfrm>
              <a:prstGeom prst="rect">
                <a:avLst/>
              </a:prstGeom>
            </p:spPr>
          </p:pic>
          <p:pic>
            <p:nvPicPr>
              <p:cNvPr id="10" name="Picture 9">
                <a:extLst>
                  <a:ext uri="{FF2B5EF4-FFF2-40B4-BE49-F238E27FC236}">
                    <a16:creationId xmlns:a16="http://schemas.microsoft.com/office/drawing/2014/main" id="{23AF9954-5B5E-481E-87E7-E869A1D89F11}"/>
                  </a:ext>
                </a:extLst>
              </p:cNvPr>
              <p:cNvPicPr>
                <a:picLocks noChangeAspect="1"/>
              </p:cNvPicPr>
              <p:nvPr/>
            </p:nvPicPr>
            <p:blipFill rotWithShape="1">
              <a:blip r:embed="rId7"/>
              <a:srcRect r="41434"/>
              <a:stretch/>
            </p:blipFill>
            <p:spPr>
              <a:xfrm>
                <a:off x="6231794" y="4742353"/>
                <a:ext cx="1006275" cy="474381"/>
              </a:xfrm>
              <a:prstGeom prst="rect">
                <a:avLst/>
              </a:prstGeom>
            </p:spPr>
          </p:pic>
          <p:pic>
            <p:nvPicPr>
              <p:cNvPr id="11" name="Picture 10">
                <a:extLst>
                  <a:ext uri="{FF2B5EF4-FFF2-40B4-BE49-F238E27FC236}">
                    <a16:creationId xmlns:a16="http://schemas.microsoft.com/office/drawing/2014/main" id="{E000833B-7823-4554-9BF8-ABA66126B8D7}"/>
                  </a:ext>
                </a:extLst>
              </p:cNvPr>
              <p:cNvPicPr>
                <a:picLocks noChangeAspect="1"/>
              </p:cNvPicPr>
              <p:nvPr/>
            </p:nvPicPr>
            <p:blipFill>
              <a:blip r:embed="rId8"/>
              <a:stretch>
                <a:fillRect/>
              </a:stretch>
            </p:blipFill>
            <p:spPr>
              <a:xfrm>
                <a:off x="5516030" y="5510855"/>
                <a:ext cx="1149464" cy="377168"/>
              </a:xfrm>
              <a:prstGeom prst="rect">
                <a:avLst/>
              </a:prstGeom>
            </p:spPr>
          </p:pic>
          <p:pic>
            <p:nvPicPr>
              <p:cNvPr id="12" name="Picture 11">
                <a:extLst>
                  <a:ext uri="{FF2B5EF4-FFF2-40B4-BE49-F238E27FC236}">
                    <a16:creationId xmlns:a16="http://schemas.microsoft.com/office/drawing/2014/main" id="{04612155-8E46-482B-9A3E-8F0BFB996879}"/>
                  </a:ext>
                </a:extLst>
              </p:cNvPr>
              <p:cNvPicPr>
                <a:picLocks noChangeAspect="1"/>
              </p:cNvPicPr>
              <p:nvPr/>
            </p:nvPicPr>
            <p:blipFill rotWithShape="1">
              <a:blip r:embed="rId9"/>
              <a:srcRect t="28824" b="28049"/>
              <a:stretch/>
            </p:blipFill>
            <p:spPr>
              <a:xfrm>
                <a:off x="2557236" y="5574587"/>
                <a:ext cx="1264487" cy="299059"/>
              </a:xfrm>
              <a:prstGeom prst="rect">
                <a:avLst/>
              </a:prstGeom>
            </p:spPr>
          </p:pic>
          <p:pic>
            <p:nvPicPr>
              <p:cNvPr id="13" name="Picture 12">
                <a:extLst>
                  <a:ext uri="{FF2B5EF4-FFF2-40B4-BE49-F238E27FC236}">
                    <a16:creationId xmlns:a16="http://schemas.microsoft.com/office/drawing/2014/main" id="{DB890237-73F3-4DD9-A6BE-7E529369621B}"/>
                  </a:ext>
                </a:extLst>
              </p:cNvPr>
              <p:cNvPicPr>
                <a:picLocks noChangeAspect="1"/>
              </p:cNvPicPr>
              <p:nvPr/>
            </p:nvPicPr>
            <p:blipFill rotWithShape="1">
              <a:blip r:embed="rId10"/>
              <a:srcRect t="36281" b="37848"/>
              <a:stretch/>
            </p:blipFill>
            <p:spPr>
              <a:xfrm>
                <a:off x="6896505" y="5544619"/>
                <a:ext cx="1422400" cy="367990"/>
              </a:xfrm>
              <a:prstGeom prst="rect">
                <a:avLst/>
              </a:prstGeom>
            </p:spPr>
          </p:pic>
          <p:pic>
            <p:nvPicPr>
              <p:cNvPr id="14" name="Picture 13">
                <a:extLst>
                  <a:ext uri="{FF2B5EF4-FFF2-40B4-BE49-F238E27FC236}">
                    <a16:creationId xmlns:a16="http://schemas.microsoft.com/office/drawing/2014/main" id="{83716FB0-3B6F-43CB-A6CB-F23C7D710A44}"/>
                  </a:ext>
                </a:extLst>
              </p:cNvPr>
              <p:cNvPicPr>
                <a:picLocks noChangeAspect="1"/>
              </p:cNvPicPr>
              <p:nvPr/>
            </p:nvPicPr>
            <p:blipFill rotWithShape="1">
              <a:blip r:embed="rId11"/>
              <a:srcRect t="19851" b="32255"/>
              <a:stretch/>
            </p:blipFill>
            <p:spPr>
              <a:xfrm>
                <a:off x="4071654" y="5404706"/>
                <a:ext cx="1125954" cy="423705"/>
              </a:xfrm>
              <a:prstGeom prst="rect">
                <a:avLst/>
              </a:prstGeom>
            </p:spPr>
          </p:pic>
          <p:pic>
            <p:nvPicPr>
              <p:cNvPr id="15" name="Picture 14">
                <a:extLst>
                  <a:ext uri="{FF2B5EF4-FFF2-40B4-BE49-F238E27FC236}">
                    <a16:creationId xmlns:a16="http://schemas.microsoft.com/office/drawing/2014/main" id="{DA74A326-82CC-4527-884A-F4F563F40039}"/>
                  </a:ext>
                </a:extLst>
              </p:cNvPr>
              <p:cNvPicPr>
                <a:picLocks noChangeAspect="1"/>
              </p:cNvPicPr>
              <p:nvPr/>
            </p:nvPicPr>
            <p:blipFill>
              <a:blip r:embed="rId12"/>
              <a:stretch>
                <a:fillRect/>
              </a:stretch>
            </p:blipFill>
            <p:spPr>
              <a:xfrm>
                <a:off x="1037661" y="5509355"/>
                <a:ext cx="1200160" cy="403254"/>
              </a:xfrm>
              <a:prstGeom prst="rect">
                <a:avLst/>
              </a:prstGeom>
            </p:spPr>
          </p:pic>
        </p:grpSp>
        <p:pic>
          <p:nvPicPr>
            <p:cNvPr id="1026" name="Picture 2" descr="HHAeXchange Reviews 2020: Details, Pricing, &amp; Features | G2">
              <a:extLst>
                <a:ext uri="{FF2B5EF4-FFF2-40B4-BE49-F238E27FC236}">
                  <a16:creationId xmlns:a16="http://schemas.microsoft.com/office/drawing/2014/main" id="{C7B432DA-F4BA-442A-BA20-513EA56BF01F}"/>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1993" y="4390580"/>
              <a:ext cx="1563461" cy="82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time Software - Crunchbase Company Profile &amp; Funding">
              <a:extLst>
                <a:ext uri="{FF2B5EF4-FFF2-40B4-BE49-F238E27FC236}">
                  <a16:creationId xmlns:a16="http://schemas.microsoft.com/office/drawing/2014/main" id="{94EEBB95-76CC-4514-BEE6-BA040A3B8F40}"/>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31409" b="29175"/>
            <a:stretch/>
          </p:blipFill>
          <p:spPr bwMode="auto">
            <a:xfrm>
              <a:off x="9322489" y="5351438"/>
              <a:ext cx="1458724" cy="574969"/>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8">
            <a:extLst>
              <a:ext uri="{FF2B5EF4-FFF2-40B4-BE49-F238E27FC236}">
                <a16:creationId xmlns:a16="http://schemas.microsoft.com/office/drawing/2014/main" id="{0CAE4F41-88C6-A748-B2A5-A34AB9B8B3D8}"/>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90CFCD6D-E394-F44F-9607-4B75DD09794E}"/>
              </a:ext>
            </a:extLst>
          </p:cNvPr>
          <p:cNvPicPr>
            <a:picLocks noChangeAspect="1"/>
          </p:cNvPicPr>
          <p:nvPr/>
        </p:nvPicPr>
        <p:blipFill>
          <a:blip r:embed="rId15">
            <a:biLevel thresh="25000"/>
          </a:blip>
          <a:stretch>
            <a:fillRect/>
          </a:stretch>
        </p:blipFill>
        <p:spPr>
          <a:xfrm>
            <a:off x="90404" y="6177538"/>
            <a:ext cx="1554480" cy="518160"/>
          </a:xfrm>
          <a:prstGeom prst="rect">
            <a:avLst/>
          </a:prstGeom>
        </p:spPr>
      </p:pic>
      <p:sp>
        <p:nvSpPr>
          <p:cNvPr id="31" name="Slide Number Placeholder 15">
            <a:extLst>
              <a:ext uri="{FF2B5EF4-FFF2-40B4-BE49-F238E27FC236}">
                <a16:creationId xmlns:a16="http://schemas.microsoft.com/office/drawing/2014/main" id="{42A96144-201A-F149-8392-374F078FBF53}"/>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23" name="Picture 22">
            <a:extLst>
              <a:ext uri="{FF2B5EF4-FFF2-40B4-BE49-F238E27FC236}">
                <a16:creationId xmlns:a16="http://schemas.microsoft.com/office/drawing/2014/main" id="{471E529A-41F8-4CE0-AA3E-3F2F3CD78353}"/>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10367151" y="6065922"/>
            <a:ext cx="1122401" cy="838664"/>
          </a:xfrm>
          <a:prstGeom prst="rect">
            <a:avLst/>
          </a:prstGeom>
          <a:noFill/>
        </p:spPr>
      </p:pic>
    </p:spTree>
    <p:extLst>
      <p:ext uri="{BB962C8B-B14F-4D97-AF65-F5344CB8AC3E}">
        <p14:creationId xmlns:p14="http://schemas.microsoft.com/office/powerpoint/2010/main" val="185004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CD5FE7-04FB-423D-9C2E-47DB869E9F13}"/>
              </a:ext>
            </a:extLst>
          </p:cNvPr>
          <p:cNvSpPr txBox="1">
            <a:spLocks/>
          </p:cNvSpPr>
          <p:nvPr/>
        </p:nvSpPr>
        <p:spPr>
          <a:xfrm>
            <a:off x="926689" y="-250"/>
            <a:ext cx="10823345" cy="9144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4D5EA8"/>
                </a:solidFill>
                <a:effectLst/>
                <a:uLnTx/>
                <a:uFillTx/>
                <a:latin typeface="Scandia" panose="020B0603050000020004" pitchFamily="34" charset="77"/>
                <a:ea typeface="+mj-ea"/>
                <a:cs typeface="+mj-cs"/>
              </a:rPr>
              <a:t>Open EVV Data Model</a:t>
            </a:r>
          </a:p>
        </p:txBody>
      </p:sp>
      <p:sp>
        <p:nvSpPr>
          <p:cNvPr id="8" name="Rectangle 7">
            <a:extLst>
              <a:ext uri="{FF2B5EF4-FFF2-40B4-BE49-F238E27FC236}">
                <a16:creationId xmlns:a16="http://schemas.microsoft.com/office/drawing/2014/main" id="{D8BEC970-4D33-4598-B4D7-86613E138AFE}"/>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EA1F72F-AFC2-47F3-9469-1563BDAF885E}"/>
              </a:ext>
            </a:extLst>
          </p:cNvPr>
          <p:cNvPicPr>
            <a:picLocks noChangeAspect="1"/>
          </p:cNvPicPr>
          <p:nvPr/>
        </p:nvPicPr>
        <p:blipFill>
          <a:blip r:embed="rId2">
            <a:biLevel thresh="25000"/>
          </a:blip>
          <a:stretch>
            <a:fillRect/>
          </a:stretch>
        </p:blipFill>
        <p:spPr>
          <a:xfrm>
            <a:off x="90404" y="6177538"/>
            <a:ext cx="1554480" cy="518160"/>
          </a:xfrm>
          <a:prstGeom prst="rect">
            <a:avLst/>
          </a:prstGeom>
        </p:spPr>
      </p:pic>
      <p:sp>
        <p:nvSpPr>
          <p:cNvPr id="10" name="Slide Number Placeholder 15">
            <a:extLst>
              <a:ext uri="{FF2B5EF4-FFF2-40B4-BE49-F238E27FC236}">
                <a16:creationId xmlns:a16="http://schemas.microsoft.com/office/drawing/2014/main" id="{836F9413-32DA-40C0-B3C4-B48958229F50}"/>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cxnSp>
        <p:nvCxnSpPr>
          <p:cNvPr id="12" name="Connector: Elbow 11">
            <a:extLst>
              <a:ext uri="{FF2B5EF4-FFF2-40B4-BE49-F238E27FC236}">
                <a16:creationId xmlns:a16="http://schemas.microsoft.com/office/drawing/2014/main" id="{02CF383D-2CB6-448B-A004-695473856ED2}"/>
              </a:ext>
            </a:extLst>
          </p:cNvPr>
          <p:cNvCxnSpPr>
            <a:cxnSpLocks/>
            <a:stCxn id="23" idx="2"/>
            <a:endCxn id="15" idx="2"/>
          </p:cNvCxnSpPr>
          <p:nvPr/>
        </p:nvCxnSpPr>
        <p:spPr>
          <a:xfrm rot="10800000">
            <a:off x="4261832" y="5031899"/>
            <a:ext cx="831211" cy="481222"/>
          </a:xfrm>
          <a:prstGeom prst="bentConnector2">
            <a:avLst/>
          </a:prstGeom>
          <a:ln w="38100">
            <a:solidFill>
              <a:srgbClr val="EA9E17"/>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AC32F9D-DFA0-4214-9B34-C34128ECE821}"/>
              </a:ext>
            </a:extLst>
          </p:cNvPr>
          <p:cNvSpPr/>
          <p:nvPr/>
        </p:nvSpPr>
        <p:spPr>
          <a:xfrm>
            <a:off x="1125265" y="4211903"/>
            <a:ext cx="1923691" cy="819510"/>
          </a:xfrm>
          <a:prstGeom prst="roundRect">
            <a:avLst/>
          </a:prstGeom>
          <a:solidFill>
            <a:srgbClr val="4864A2"/>
          </a:solidFill>
          <a:ln>
            <a:solidFill>
              <a:srgbClr val="EA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Lato" panose="020F0502020204030203" pitchFamily="34" charset="0"/>
              </a:rPr>
              <a:t>Agency</a:t>
            </a: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4" name="Rectangle: Rounded Corners 13">
            <a:extLst>
              <a:ext uri="{FF2B5EF4-FFF2-40B4-BE49-F238E27FC236}">
                <a16:creationId xmlns:a16="http://schemas.microsoft.com/office/drawing/2014/main" id="{49BA33B4-702C-451A-8922-E97D590EC2F7}"/>
              </a:ext>
            </a:extLst>
          </p:cNvPr>
          <p:cNvSpPr/>
          <p:nvPr/>
        </p:nvSpPr>
        <p:spPr>
          <a:xfrm>
            <a:off x="1137630" y="1398921"/>
            <a:ext cx="1923691" cy="819510"/>
          </a:xfrm>
          <a:prstGeom prst="roundRect">
            <a:avLst/>
          </a:prstGeom>
          <a:solidFill>
            <a:srgbClr val="EA9E17"/>
          </a:solidFill>
          <a:ln>
            <a:solidFill>
              <a:srgbClr val="4E62B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Provider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Agency</a:t>
            </a:r>
            <a:endPar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5" name="Rectangle: Rounded Corners 14">
            <a:extLst>
              <a:ext uri="{FF2B5EF4-FFF2-40B4-BE49-F238E27FC236}">
                <a16:creationId xmlns:a16="http://schemas.microsoft.com/office/drawing/2014/main" id="{594DD349-5B80-40D5-B2DD-73E9B120473C}"/>
              </a:ext>
            </a:extLst>
          </p:cNvPr>
          <p:cNvSpPr/>
          <p:nvPr/>
        </p:nvSpPr>
        <p:spPr>
          <a:xfrm>
            <a:off x="3299985" y="4212389"/>
            <a:ext cx="1923691" cy="819510"/>
          </a:xfrm>
          <a:prstGeom prst="roundRect">
            <a:avLst/>
          </a:prstGeom>
          <a:solidFill>
            <a:srgbClr val="4864A2"/>
          </a:solidFill>
          <a:ln>
            <a:solidFill>
              <a:srgbClr val="EA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EVV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(via Third-Party EVV System / Vendor)</a:t>
            </a:r>
          </a:p>
        </p:txBody>
      </p:sp>
      <p:sp>
        <p:nvSpPr>
          <p:cNvPr id="16" name="Rectangle: Rounded Corners 15">
            <a:extLst>
              <a:ext uri="{FF2B5EF4-FFF2-40B4-BE49-F238E27FC236}">
                <a16:creationId xmlns:a16="http://schemas.microsoft.com/office/drawing/2014/main" id="{ACF4FDCA-0D2C-4E3F-A092-B5D8AD40ECAE}"/>
              </a:ext>
            </a:extLst>
          </p:cNvPr>
          <p:cNvSpPr/>
          <p:nvPr/>
        </p:nvSpPr>
        <p:spPr>
          <a:xfrm>
            <a:off x="7058231" y="1038949"/>
            <a:ext cx="4267630" cy="4098683"/>
          </a:xfrm>
          <a:prstGeom prst="roundRect">
            <a:avLst>
              <a:gd name="adj" fmla="val 7507"/>
            </a:avLst>
          </a:prstGeom>
          <a:solidFill>
            <a:schemeClr val="bg1">
              <a:lumMod val="95000"/>
            </a:schemeClr>
          </a:solidFill>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84F6"/>
                </a:solidFill>
                <a:effectLst/>
                <a:uLnTx/>
                <a:uFillTx/>
                <a:latin typeface="Scandia" panose="020B0603050000020004" pitchFamily="34" charset="0"/>
                <a:ea typeface="+mn-ea"/>
                <a:cs typeface="+mn-cs"/>
              </a:rPr>
              <a:t>RI EOHHS Home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84F6"/>
                </a:solidFill>
                <a:effectLst/>
                <a:uLnTx/>
                <a:uFillTx/>
                <a:latin typeface="Scandia" panose="020B0603050000020004" pitchFamily="34" charset="0"/>
                <a:ea typeface="+mn-ea"/>
                <a:cs typeface="+mn-cs"/>
              </a:rPr>
              <a:t>Program Aggregator</a:t>
            </a:r>
          </a:p>
        </p:txBody>
      </p:sp>
      <p:sp>
        <p:nvSpPr>
          <p:cNvPr id="20" name="Flowchart: Multidocument 19">
            <a:extLst>
              <a:ext uri="{FF2B5EF4-FFF2-40B4-BE49-F238E27FC236}">
                <a16:creationId xmlns:a16="http://schemas.microsoft.com/office/drawing/2014/main" id="{46D025A5-9CDE-4B8A-9DB5-1C5765794E71}"/>
              </a:ext>
            </a:extLst>
          </p:cNvPr>
          <p:cNvSpPr/>
          <p:nvPr/>
        </p:nvSpPr>
        <p:spPr>
          <a:xfrm>
            <a:off x="5701003" y="4212802"/>
            <a:ext cx="1000664" cy="819510"/>
          </a:xfrm>
          <a:prstGeom prst="flowChartMultidocument">
            <a:avLst/>
          </a:prstGeom>
          <a:ln w="19050">
            <a:solidFill>
              <a:srgbClr val="4E62B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E62B2"/>
                </a:solidFill>
                <a:effectLst/>
                <a:uLnTx/>
                <a:uFillTx/>
                <a:latin typeface="Lato" panose="020F0502020204030203" pitchFamily="34" charset="0"/>
                <a:ea typeface="+mn-ea"/>
                <a:cs typeface="+mn-cs"/>
              </a:rPr>
              <a:t>EVV Data</a:t>
            </a:r>
          </a:p>
        </p:txBody>
      </p:sp>
      <p:sp>
        <p:nvSpPr>
          <p:cNvPr id="21" name="Rectangle: Rounded Corners 20">
            <a:extLst>
              <a:ext uri="{FF2B5EF4-FFF2-40B4-BE49-F238E27FC236}">
                <a16:creationId xmlns:a16="http://schemas.microsoft.com/office/drawing/2014/main" id="{A9554C88-74F4-4592-AE14-8887496D3C26}"/>
              </a:ext>
            </a:extLst>
          </p:cNvPr>
          <p:cNvSpPr/>
          <p:nvPr/>
        </p:nvSpPr>
        <p:spPr>
          <a:xfrm>
            <a:off x="7245139" y="4079951"/>
            <a:ext cx="1639014" cy="955815"/>
          </a:xfrm>
          <a:prstGeom prst="roundRect">
            <a:avLst/>
          </a:prstGeom>
          <a:solidFill>
            <a:srgbClr val="0084F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RI EOHHS EVV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Program Rules Check</a:t>
            </a:r>
          </a:p>
        </p:txBody>
      </p:sp>
      <p:sp>
        <p:nvSpPr>
          <p:cNvPr id="22" name="Rectangle: Rounded Corners 21">
            <a:extLst>
              <a:ext uri="{FF2B5EF4-FFF2-40B4-BE49-F238E27FC236}">
                <a16:creationId xmlns:a16="http://schemas.microsoft.com/office/drawing/2014/main" id="{3214A5D6-6824-4A54-BCF2-F3BA5F59DBC7}"/>
              </a:ext>
            </a:extLst>
          </p:cNvPr>
          <p:cNvSpPr/>
          <p:nvPr/>
        </p:nvSpPr>
        <p:spPr>
          <a:xfrm>
            <a:off x="3299986" y="1400694"/>
            <a:ext cx="3520154" cy="819510"/>
          </a:xfrm>
          <a:prstGeom prst="roundRect">
            <a:avLst/>
          </a:prstGeom>
          <a:solidFill>
            <a:srgbClr val="EA9E17"/>
          </a:solidFill>
          <a:ln>
            <a:solidFill>
              <a:srgbClr val="4E62B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EVV Activity Captured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(Sandata Agency Management EVV system™ with RI EOHHS-specific Rules)</a:t>
            </a:r>
          </a:p>
        </p:txBody>
      </p:sp>
      <p:sp>
        <p:nvSpPr>
          <p:cNvPr id="23" name="Flowchart: Data 22">
            <a:extLst>
              <a:ext uri="{FF2B5EF4-FFF2-40B4-BE49-F238E27FC236}">
                <a16:creationId xmlns:a16="http://schemas.microsoft.com/office/drawing/2014/main" id="{58E26052-662F-4AC0-AEC0-ACC4F5F40064}"/>
              </a:ext>
            </a:extLst>
          </p:cNvPr>
          <p:cNvSpPr/>
          <p:nvPr/>
        </p:nvSpPr>
        <p:spPr>
          <a:xfrm>
            <a:off x="4868634" y="5284521"/>
            <a:ext cx="2244084" cy="457200"/>
          </a:xfrm>
          <a:prstGeom prst="flowChartInputOutput">
            <a:avLst/>
          </a:prstGeom>
          <a:solidFill>
            <a:srgbClr val="4864A2"/>
          </a:solidFill>
          <a:ln>
            <a:solidFill>
              <a:srgbClr val="EA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Program Rule Exceptions</a:t>
            </a:r>
          </a:p>
        </p:txBody>
      </p:sp>
      <p:cxnSp>
        <p:nvCxnSpPr>
          <p:cNvPr id="24" name="Connector: Elbow 23">
            <a:extLst>
              <a:ext uri="{FF2B5EF4-FFF2-40B4-BE49-F238E27FC236}">
                <a16:creationId xmlns:a16="http://schemas.microsoft.com/office/drawing/2014/main" id="{F2FDE9FD-F8B9-43FC-A292-20928D34B043}"/>
              </a:ext>
            </a:extLst>
          </p:cNvPr>
          <p:cNvCxnSpPr>
            <a:cxnSpLocks/>
            <a:stCxn id="21" idx="2"/>
            <a:endCxn id="23" idx="5"/>
          </p:cNvCxnSpPr>
          <p:nvPr/>
        </p:nvCxnSpPr>
        <p:spPr>
          <a:xfrm rot="5400000">
            <a:off x="7237801" y="4686275"/>
            <a:ext cx="477355" cy="1176336"/>
          </a:xfrm>
          <a:prstGeom prst="bentConnector2">
            <a:avLst/>
          </a:prstGeom>
          <a:ln w="38100">
            <a:solidFill>
              <a:srgbClr val="EA9E17"/>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4511CF8-0938-4BD6-BE95-9CD270FD6C54}"/>
              </a:ext>
            </a:extLst>
          </p:cNvPr>
          <p:cNvCxnSpPr>
            <a:stCxn id="15" idx="3"/>
            <a:endCxn id="20" idx="1"/>
          </p:cNvCxnSpPr>
          <p:nvPr/>
        </p:nvCxnSpPr>
        <p:spPr>
          <a:xfrm>
            <a:off x="5223676" y="4622144"/>
            <a:ext cx="477327" cy="413"/>
          </a:xfrm>
          <a:prstGeom prst="bentConnector3">
            <a:avLst/>
          </a:prstGeom>
          <a:ln w="38100">
            <a:solidFill>
              <a:srgbClr val="EA9E1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FB9DC3CF-F587-496B-B25A-B423281AAB1F}"/>
              </a:ext>
            </a:extLst>
          </p:cNvPr>
          <p:cNvCxnSpPr>
            <a:cxnSpLocks/>
            <a:stCxn id="20" idx="3"/>
            <a:endCxn id="21" idx="1"/>
          </p:cNvCxnSpPr>
          <p:nvPr/>
        </p:nvCxnSpPr>
        <p:spPr>
          <a:xfrm flipV="1">
            <a:off x="6701667" y="4557859"/>
            <a:ext cx="543472" cy="64698"/>
          </a:xfrm>
          <a:prstGeom prst="bentConnector3">
            <a:avLst/>
          </a:prstGeom>
          <a:ln w="38100">
            <a:solidFill>
              <a:srgbClr val="EA9E1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1045D24-80D5-4309-96F6-419DA90F2E1B}"/>
              </a:ext>
            </a:extLst>
          </p:cNvPr>
          <p:cNvCxnSpPr>
            <a:cxnSpLocks/>
            <a:stCxn id="14" idx="3"/>
            <a:endCxn id="22" idx="1"/>
          </p:cNvCxnSpPr>
          <p:nvPr/>
        </p:nvCxnSpPr>
        <p:spPr>
          <a:xfrm>
            <a:off x="3061321" y="1808676"/>
            <a:ext cx="238665" cy="1773"/>
          </a:xfrm>
          <a:prstGeom prst="bentConnector3">
            <a:avLst/>
          </a:prstGeom>
          <a:ln w="38100">
            <a:solidFill>
              <a:srgbClr val="4864A2"/>
            </a:solidFill>
            <a:tailEnd type="triangle"/>
          </a:ln>
        </p:spPr>
        <p:style>
          <a:lnRef idx="1">
            <a:schemeClr val="accent2"/>
          </a:lnRef>
          <a:fillRef idx="0">
            <a:schemeClr val="accent2"/>
          </a:fillRef>
          <a:effectRef idx="0">
            <a:schemeClr val="accent2"/>
          </a:effectRef>
          <a:fontRef idx="minor">
            <a:schemeClr val="tx1"/>
          </a:fontRef>
        </p:style>
      </p:cxnSp>
      <p:sp>
        <p:nvSpPr>
          <p:cNvPr id="28" name="Rectangle: Rounded Corners 27">
            <a:extLst>
              <a:ext uri="{FF2B5EF4-FFF2-40B4-BE49-F238E27FC236}">
                <a16:creationId xmlns:a16="http://schemas.microsoft.com/office/drawing/2014/main" id="{1386A62B-5AEC-4B57-B7C8-1E7889DDD996}"/>
              </a:ext>
            </a:extLst>
          </p:cNvPr>
          <p:cNvSpPr/>
          <p:nvPr/>
        </p:nvSpPr>
        <p:spPr>
          <a:xfrm>
            <a:off x="8565556" y="2766264"/>
            <a:ext cx="1639014" cy="822960"/>
          </a:xfrm>
          <a:prstGeom prst="roundRect">
            <a:avLst/>
          </a:prstGeom>
          <a:solidFill>
            <a:srgbClr val="0084F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prstClr val="white"/>
                </a:solidFill>
                <a:latin typeface="Lato" panose="020F0502020204030203" pitchFamily="34" charset="0"/>
              </a:rPr>
              <a:t>Complete EVV Program Information</a:t>
            </a:r>
          </a:p>
        </p:txBody>
      </p:sp>
      <p:cxnSp>
        <p:nvCxnSpPr>
          <p:cNvPr id="29" name="Connector: Elbow 28">
            <a:extLst>
              <a:ext uri="{FF2B5EF4-FFF2-40B4-BE49-F238E27FC236}">
                <a16:creationId xmlns:a16="http://schemas.microsoft.com/office/drawing/2014/main" id="{283A5958-7E6F-48CB-A0DD-0CC10774C0AB}"/>
              </a:ext>
            </a:extLst>
          </p:cNvPr>
          <p:cNvCxnSpPr>
            <a:cxnSpLocks/>
            <a:stCxn id="22" idx="3"/>
            <a:endCxn id="28" idx="0"/>
          </p:cNvCxnSpPr>
          <p:nvPr/>
        </p:nvCxnSpPr>
        <p:spPr>
          <a:xfrm>
            <a:off x="6820140" y="1810449"/>
            <a:ext cx="2564923" cy="955815"/>
          </a:xfrm>
          <a:prstGeom prst="bentConnector2">
            <a:avLst/>
          </a:prstGeom>
          <a:ln w="38100">
            <a:solidFill>
              <a:srgbClr val="4864A2"/>
            </a:solidFill>
            <a:tailEnd type="triangle"/>
          </a:ln>
        </p:spPr>
        <p:style>
          <a:lnRef idx="1">
            <a:schemeClr val="accent2"/>
          </a:lnRef>
          <a:fillRef idx="0">
            <a:schemeClr val="accent2"/>
          </a:fillRef>
          <a:effectRef idx="0">
            <a:schemeClr val="accent2"/>
          </a:effectRef>
          <a:fontRef idx="minor">
            <a:schemeClr val="tx1"/>
          </a:fontRef>
        </p:style>
      </p:cxnSp>
      <p:cxnSp>
        <p:nvCxnSpPr>
          <p:cNvPr id="30" name="Connector: Elbow 29">
            <a:extLst>
              <a:ext uri="{FF2B5EF4-FFF2-40B4-BE49-F238E27FC236}">
                <a16:creationId xmlns:a16="http://schemas.microsoft.com/office/drawing/2014/main" id="{30A133CB-B327-4A5E-A8F9-D5B502122187}"/>
              </a:ext>
            </a:extLst>
          </p:cNvPr>
          <p:cNvCxnSpPr>
            <a:cxnSpLocks/>
            <a:stCxn id="13" idx="3"/>
            <a:endCxn id="15" idx="1"/>
          </p:cNvCxnSpPr>
          <p:nvPr/>
        </p:nvCxnSpPr>
        <p:spPr>
          <a:xfrm>
            <a:off x="3048956" y="4621658"/>
            <a:ext cx="251029" cy="486"/>
          </a:xfrm>
          <a:prstGeom prst="bentConnector3">
            <a:avLst/>
          </a:prstGeom>
          <a:ln w="38100">
            <a:solidFill>
              <a:srgbClr val="EA9E1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101DB68-4463-4D7E-8B2A-7ADE83C964E7}"/>
              </a:ext>
            </a:extLst>
          </p:cNvPr>
          <p:cNvCxnSpPr>
            <a:cxnSpLocks/>
            <a:stCxn id="21" idx="3"/>
            <a:endCxn id="28" idx="2"/>
          </p:cNvCxnSpPr>
          <p:nvPr/>
        </p:nvCxnSpPr>
        <p:spPr>
          <a:xfrm flipV="1">
            <a:off x="8884153" y="3589224"/>
            <a:ext cx="500910" cy="968635"/>
          </a:xfrm>
          <a:prstGeom prst="bentConnector2">
            <a:avLst/>
          </a:prstGeom>
          <a:ln w="38100">
            <a:solidFill>
              <a:srgbClr val="EA9E17"/>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D3E4C76-66CC-48CF-9DF0-C2B9D2EEB631}"/>
              </a:ext>
            </a:extLst>
          </p:cNvPr>
          <p:cNvSpPr/>
          <p:nvPr/>
        </p:nvSpPr>
        <p:spPr>
          <a:xfrm>
            <a:off x="10645389" y="1900407"/>
            <a:ext cx="1408278" cy="548640"/>
          </a:xfrm>
          <a:prstGeom prst="roundRect">
            <a:avLst/>
          </a:prstGeom>
          <a:solidFill>
            <a:srgbClr val="0084F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a:solidFill>
                  <a:prstClr val="white"/>
                </a:solidFill>
                <a:latin typeface="Lato" panose="020F0502020204030203" pitchFamily="34" charset="0"/>
              </a:rPr>
              <a:t>Data Exports</a:t>
            </a:r>
          </a:p>
        </p:txBody>
      </p:sp>
      <p:sp>
        <p:nvSpPr>
          <p:cNvPr id="33" name="Rectangle: Rounded Corners 32">
            <a:extLst>
              <a:ext uri="{FF2B5EF4-FFF2-40B4-BE49-F238E27FC236}">
                <a16:creationId xmlns:a16="http://schemas.microsoft.com/office/drawing/2014/main" id="{861C8D14-3AE7-4E36-B287-2878F444900D}"/>
              </a:ext>
            </a:extLst>
          </p:cNvPr>
          <p:cNvSpPr/>
          <p:nvPr/>
        </p:nvSpPr>
        <p:spPr>
          <a:xfrm>
            <a:off x="10656757" y="2587589"/>
            <a:ext cx="1408278" cy="548640"/>
          </a:xfrm>
          <a:prstGeom prst="roundRect">
            <a:avLst/>
          </a:prstGeom>
          <a:solidFill>
            <a:srgbClr val="0084F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prstClr val="white"/>
                </a:solidFill>
                <a:latin typeface="Lato" panose="020F0502020204030203" pitchFamily="34" charset="0"/>
              </a:rPr>
              <a:t>Aggregator</a:t>
            </a:r>
          </a:p>
          <a:p>
            <a:pPr algn="ctr"/>
            <a:r>
              <a:rPr lang="en-US" sz="1600" dirty="0">
                <a:solidFill>
                  <a:prstClr val="white"/>
                </a:solidFill>
                <a:latin typeface="Lato" panose="020F0502020204030203" pitchFamily="34" charset="0"/>
              </a:rPr>
              <a:t>Reporting</a:t>
            </a:r>
          </a:p>
        </p:txBody>
      </p:sp>
      <p:cxnSp>
        <p:nvCxnSpPr>
          <p:cNvPr id="34" name="Connector: Elbow 33">
            <a:extLst>
              <a:ext uri="{FF2B5EF4-FFF2-40B4-BE49-F238E27FC236}">
                <a16:creationId xmlns:a16="http://schemas.microsoft.com/office/drawing/2014/main" id="{5F67BDFB-0BDC-449C-B2AE-C62D3C8ADF7D}"/>
              </a:ext>
            </a:extLst>
          </p:cNvPr>
          <p:cNvCxnSpPr>
            <a:cxnSpLocks/>
            <a:stCxn id="28" idx="3"/>
            <a:endCxn id="32" idx="1"/>
          </p:cNvCxnSpPr>
          <p:nvPr/>
        </p:nvCxnSpPr>
        <p:spPr>
          <a:xfrm flipV="1">
            <a:off x="10204570" y="2174727"/>
            <a:ext cx="438912" cy="1003017"/>
          </a:xfrm>
          <a:prstGeom prst="bentConnector3">
            <a:avLst>
              <a:gd name="adj1" fmla="val 5000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2846BF6-23E3-45C7-BCA9-C9FD9D364849}"/>
              </a:ext>
            </a:extLst>
          </p:cNvPr>
          <p:cNvCxnSpPr>
            <a:cxnSpLocks/>
            <a:stCxn id="28" idx="3"/>
            <a:endCxn id="33" idx="1"/>
          </p:cNvCxnSpPr>
          <p:nvPr/>
        </p:nvCxnSpPr>
        <p:spPr>
          <a:xfrm flipV="1">
            <a:off x="10204570" y="2861909"/>
            <a:ext cx="452187" cy="315835"/>
          </a:xfrm>
          <a:prstGeom prst="bentConnector3">
            <a:avLst>
              <a:gd name="adj1" fmla="val 49176"/>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DDACBB-F3BF-4E0D-BEC6-141313CB431A}"/>
              </a:ext>
            </a:extLst>
          </p:cNvPr>
          <p:cNvSpPr txBox="1"/>
          <p:nvPr/>
        </p:nvSpPr>
        <p:spPr>
          <a:xfrm>
            <a:off x="986384" y="742414"/>
            <a:ext cx="58935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A9E17"/>
                </a:solidFill>
                <a:effectLst/>
                <a:uLnTx/>
                <a:uFillTx/>
                <a:latin typeface="Scandia" panose="020B0603050000020004" pitchFamily="34" charset="0"/>
                <a:ea typeface="+mn-ea"/>
                <a:cs typeface="+mn-cs"/>
              </a:rPr>
              <a:t>Providers using </a:t>
            </a:r>
            <a:r>
              <a:rPr lang="en-US" b="1" dirty="0">
                <a:solidFill>
                  <a:srgbClr val="EA9E17"/>
                </a:solidFill>
                <a:latin typeface="Scandia" panose="020B0603050000020004" pitchFamily="34" charset="0"/>
              </a:rPr>
              <a:t>RI EOHHS</a:t>
            </a:r>
            <a:r>
              <a:rPr kumimoji="0" lang="en-US" sz="1800" b="1" i="0" u="none" strike="noStrike" kern="1200" cap="none" spc="0" normalizeH="0" baseline="0" noProof="0" dirty="0">
                <a:ln>
                  <a:noFill/>
                </a:ln>
                <a:solidFill>
                  <a:srgbClr val="EA9E17"/>
                </a:solidFill>
                <a:effectLst/>
                <a:uLnTx/>
                <a:uFillTx/>
                <a:latin typeface="Scandia" panose="020B0603050000020004" pitchFamily="34" charset="0"/>
                <a:ea typeface="+mn-ea"/>
                <a:cs typeface="+mn-cs"/>
              </a:rPr>
              <a:t>-supplied Sandata Agency Management EVV system™</a:t>
            </a:r>
          </a:p>
        </p:txBody>
      </p:sp>
      <p:sp>
        <p:nvSpPr>
          <p:cNvPr id="37" name="TextBox 36">
            <a:extLst>
              <a:ext uri="{FF2B5EF4-FFF2-40B4-BE49-F238E27FC236}">
                <a16:creationId xmlns:a16="http://schemas.microsoft.com/office/drawing/2014/main" id="{01E4A7E5-2BF6-4E7D-B158-FA38D23FB565}"/>
              </a:ext>
            </a:extLst>
          </p:cNvPr>
          <p:cNvSpPr txBox="1"/>
          <p:nvPr/>
        </p:nvSpPr>
        <p:spPr>
          <a:xfrm>
            <a:off x="926570" y="3811818"/>
            <a:ext cx="5893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999"/>
                </a:solidFill>
                <a:effectLst/>
                <a:uLnTx/>
                <a:uFillTx/>
                <a:latin typeface="Scandia" panose="020B0603050000020004" pitchFamily="34" charset="0"/>
                <a:ea typeface="+mn-ea"/>
                <a:cs typeface="+mn-cs"/>
              </a:rPr>
              <a:t>Providers using Third-Party EVV Systems:</a:t>
            </a:r>
          </a:p>
        </p:txBody>
      </p:sp>
      <p:sp>
        <p:nvSpPr>
          <p:cNvPr id="38" name="TextBox 37">
            <a:extLst>
              <a:ext uri="{FF2B5EF4-FFF2-40B4-BE49-F238E27FC236}">
                <a16:creationId xmlns:a16="http://schemas.microsoft.com/office/drawing/2014/main" id="{7E368D9E-7D3A-43CC-B989-4E93BD3F6F0C}"/>
              </a:ext>
            </a:extLst>
          </p:cNvPr>
          <p:cNvSpPr txBox="1"/>
          <p:nvPr/>
        </p:nvSpPr>
        <p:spPr>
          <a:xfrm>
            <a:off x="1278031" y="2596240"/>
            <a:ext cx="58104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The Aggregator / </a:t>
            </a:r>
            <a:r>
              <a:rPr lang="en-US" i="1" dirty="0">
                <a:solidFill>
                  <a:prstClr val="black"/>
                </a:solidFill>
                <a:latin typeface="Lato" panose="020F0502020204030203" pitchFamily="34" charset="0"/>
              </a:rPr>
              <a:t>Third-</a:t>
            </a:r>
            <a:r>
              <a:rPr kumimoji="0" lang="en-US" sz="1800" b="0" i="1" u="none" strike="noStrike" kern="1200" cap="none" spc="0" normalizeH="0" baseline="0" noProof="0" dirty="0">
                <a:ln>
                  <a:noFill/>
                </a:ln>
                <a:solidFill>
                  <a:prstClr val="black"/>
                </a:solidFill>
                <a:effectLst/>
                <a:uLnTx/>
                <a:uFillTx/>
                <a:latin typeface="Lato" panose="020F0502020204030203" pitchFamily="34" charset="0"/>
                <a:ea typeface="+mn-ea"/>
                <a:cs typeface="+mn-cs"/>
              </a:rPr>
              <a:t>Party EVV model allows providers to use the EVV system of their choice and still deliver EVV data that is consistent with the state’s EVV program and policies.</a:t>
            </a:r>
          </a:p>
        </p:txBody>
      </p:sp>
      <p:sp>
        <p:nvSpPr>
          <p:cNvPr id="39" name="TextBox 38">
            <a:extLst>
              <a:ext uri="{FF2B5EF4-FFF2-40B4-BE49-F238E27FC236}">
                <a16:creationId xmlns:a16="http://schemas.microsoft.com/office/drawing/2014/main" id="{DD933741-D705-4F3E-9198-7727238B4E48}"/>
              </a:ext>
            </a:extLst>
          </p:cNvPr>
          <p:cNvSpPr txBox="1"/>
          <p:nvPr/>
        </p:nvSpPr>
        <p:spPr>
          <a:xfrm>
            <a:off x="5429098" y="4988612"/>
            <a:ext cx="22440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Lato" panose="020F0502020204030203" pitchFamily="34" charset="0"/>
                <a:ea typeface="+mn-ea"/>
                <a:cs typeface="+mn-cs"/>
              </a:rPr>
              <a:t>Vendor Created Process</a:t>
            </a:r>
          </a:p>
        </p:txBody>
      </p:sp>
      <p:sp>
        <p:nvSpPr>
          <p:cNvPr id="40" name="Rectangle: Rounded Corners 39">
            <a:extLst>
              <a:ext uri="{FF2B5EF4-FFF2-40B4-BE49-F238E27FC236}">
                <a16:creationId xmlns:a16="http://schemas.microsoft.com/office/drawing/2014/main" id="{86642430-F054-4CD9-8634-D41F3EF8C110}"/>
              </a:ext>
            </a:extLst>
          </p:cNvPr>
          <p:cNvSpPr/>
          <p:nvPr/>
        </p:nvSpPr>
        <p:spPr>
          <a:xfrm>
            <a:off x="10620079" y="3272170"/>
            <a:ext cx="1444956" cy="898039"/>
          </a:xfrm>
          <a:prstGeom prst="roundRect">
            <a:avLst/>
          </a:prstGeom>
          <a:solidFill>
            <a:srgbClr val="0084F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i="1" dirty="0">
                <a:solidFill>
                  <a:prstClr val="white"/>
                </a:solidFill>
                <a:latin typeface="Lato" panose="020F0502020204030203" pitchFamily="34" charset="0"/>
              </a:rPr>
              <a:t>Claim / Encounter Verification (Future)</a:t>
            </a:r>
          </a:p>
        </p:txBody>
      </p:sp>
      <p:cxnSp>
        <p:nvCxnSpPr>
          <p:cNvPr id="41" name="Connector: Elbow 40">
            <a:extLst>
              <a:ext uri="{FF2B5EF4-FFF2-40B4-BE49-F238E27FC236}">
                <a16:creationId xmlns:a16="http://schemas.microsoft.com/office/drawing/2014/main" id="{DA0556CD-0DF2-4873-8012-30C347A0CB51}"/>
              </a:ext>
            </a:extLst>
          </p:cNvPr>
          <p:cNvCxnSpPr>
            <a:cxnSpLocks/>
            <a:stCxn id="28" idx="3"/>
            <a:endCxn id="40" idx="1"/>
          </p:cNvCxnSpPr>
          <p:nvPr/>
        </p:nvCxnSpPr>
        <p:spPr>
          <a:xfrm>
            <a:off x="10204570" y="3177744"/>
            <a:ext cx="415509" cy="543446"/>
          </a:xfrm>
          <a:prstGeom prst="bentConnector3">
            <a:avLst>
              <a:gd name="adj1" fmla="val 5349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4410D11-44F9-2B4E-89A4-0660D7799C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23331" y="2141815"/>
            <a:ext cx="1322546" cy="1969125"/>
          </a:xfrm>
          <a:prstGeom prst="rect">
            <a:avLst/>
          </a:prstGeom>
        </p:spPr>
      </p:pic>
      <p:pic>
        <p:nvPicPr>
          <p:cNvPr id="42" name="Picture 41">
            <a:extLst>
              <a:ext uri="{FF2B5EF4-FFF2-40B4-BE49-F238E27FC236}">
                <a16:creationId xmlns:a16="http://schemas.microsoft.com/office/drawing/2014/main" id="{4816BAA7-BA28-4FCC-A027-CF2BAA89BE7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238495" y="6019336"/>
            <a:ext cx="1122401" cy="838664"/>
          </a:xfrm>
          <a:prstGeom prst="rect">
            <a:avLst/>
          </a:prstGeom>
          <a:noFill/>
        </p:spPr>
      </p:pic>
    </p:spTree>
    <p:extLst>
      <p:ext uri="{BB962C8B-B14F-4D97-AF65-F5344CB8AC3E}">
        <p14:creationId xmlns:p14="http://schemas.microsoft.com/office/powerpoint/2010/main" val="6246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872641-1AEC-445B-84CF-2C076524F639}"/>
              </a:ext>
            </a:extLst>
          </p:cNvPr>
          <p:cNvSpPr>
            <a:spLocks noGrp="1"/>
          </p:cNvSpPr>
          <p:nvPr>
            <p:ph type="title"/>
          </p:nvPr>
        </p:nvSpPr>
        <p:spPr>
          <a:xfrm>
            <a:off x="838200" y="18255"/>
            <a:ext cx="10515600" cy="1325563"/>
          </a:xfrm>
        </p:spPr>
        <p:txBody>
          <a:bodyPr vert="horz" wrap="square" lIns="0" tIns="315414" rIns="0" bIns="0" rtlCol="0" anchor="ctr">
            <a:spAutoFit/>
          </a:bodyPr>
          <a:lstStyle/>
          <a:p>
            <a:pPr marL="12700">
              <a:lnSpc>
                <a:spcPts val="4520"/>
              </a:lnSpc>
            </a:pPr>
            <a:r>
              <a:rPr lang="en-US" spc="-5" dirty="0"/>
              <a:t>Provider EVV Costs</a:t>
            </a:r>
          </a:p>
        </p:txBody>
      </p:sp>
      <p:sp>
        <p:nvSpPr>
          <p:cNvPr id="3" name="Content Placeholder 2">
            <a:extLst>
              <a:ext uri="{FF2B5EF4-FFF2-40B4-BE49-F238E27FC236}">
                <a16:creationId xmlns:a16="http://schemas.microsoft.com/office/drawing/2014/main" id="{04E9FAB1-E1C6-9849-88F7-4E830F1EC158}"/>
              </a:ext>
            </a:extLst>
          </p:cNvPr>
          <p:cNvSpPr>
            <a:spLocks noGrp="1"/>
          </p:cNvSpPr>
          <p:nvPr>
            <p:ph idx="1"/>
          </p:nvPr>
        </p:nvSpPr>
        <p:spPr>
          <a:xfrm>
            <a:off x="867644" y="1327334"/>
            <a:ext cx="10515600" cy="4351338"/>
          </a:xfrm>
        </p:spPr>
        <p:txBody>
          <a:bodyPr>
            <a:noAutofit/>
          </a:bodyPr>
          <a:lstStyle/>
          <a:p>
            <a:pPr>
              <a:lnSpc>
                <a:spcPct val="114000"/>
              </a:lnSpc>
              <a:spcBef>
                <a:spcPts val="0"/>
              </a:spcBef>
              <a:spcAft>
                <a:spcPts val="600"/>
              </a:spcAft>
            </a:pPr>
            <a:r>
              <a:rPr lang="en-US" sz="2400" u="sng" spc="-25" dirty="0">
                <a:latin typeface="Lato" panose="020F0502020204030203" pitchFamily="34" charset="77"/>
                <a:cs typeface="Arial"/>
              </a:rPr>
              <a:t>Sandata Agency Management EVV system System: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Sandata Agency Management EVV system is available free of charge</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Sandata Mobile Connect: Bring your own device and data plan</a:t>
            </a:r>
          </a:p>
          <a:p>
            <a:pPr>
              <a:lnSpc>
                <a:spcPct val="114000"/>
              </a:lnSpc>
              <a:spcBef>
                <a:spcPts val="0"/>
              </a:spcBef>
              <a:spcAft>
                <a:spcPts val="600"/>
              </a:spcAft>
            </a:pPr>
            <a:endParaRPr lang="en-US" sz="2400" spc="-25" dirty="0">
              <a:latin typeface="Lato" panose="020F0502020204030203" pitchFamily="34" charset="77"/>
              <a:cs typeface="Arial"/>
            </a:endParaRPr>
          </a:p>
          <a:p>
            <a:pPr>
              <a:lnSpc>
                <a:spcPct val="114000"/>
              </a:lnSpc>
              <a:spcBef>
                <a:spcPts val="0"/>
              </a:spcBef>
              <a:spcAft>
                <a:spcPts val="600"/>
              </a:spcAft>
            </a:pPr>
            <a:r>
              <a:rPr lang="en-US" sz="2400" u="sng" spc="-25" dirty="0">
                <a:latin typeface="Lato" panose="020F0502020204030203" pitchFamily="34" charset="77"/>
                <a:cs typeface="Arial"/>
              </a:rPr>
              <a:t>Third-Party EVV Systems: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Providers using third-party EVV systems will continue to pay for them as they do today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Providers using third-party EVV systems could incur fees from your EVV vendor for the Aggregator data interface work </a:t>
            </a:r>
          </a:p>
        </p:txBody>
      </p:sp>
      <p:sp>
        <p:nvSpPr>
          <p:cNvPr id="6" name="Rectangle 5">
            <a:extLst>
              <a:ext uri="{FF2B5EF4-FFF2-40B4-BE49-F238E27FC236}">
                <a16:creationId xmlns:a16="http://schemas.microsoft.com/office/drawing/2014/main" id="{DF8ACD9A-B473-B841-A91D-481A69FF7895}"/>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320B2E1-365E-994E-8818-D8B532B80047}"/>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9" name="Slide Number Placeholder 15">
            <a:extLst>
              <a:ext uri="{FF2B5EF4-FFF2-40B4-BE49-F238E27FC236}">
                <a16:creationId xmlns:a16="http://schemas.microsoft.com/office/drawing/2014/main" id="{64B95E4C-709C-1B47-8D8D-865528D7171E}"/>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7" name="Picture 6">
            <a:extLst>
              <a:ext uri="{FF2B5EF4-FFF2-40B4-BE49-F238E27FC236}">
                <a16:creationId xmlns:a16="http://schemas.microsoft.com/office/drawing/2014/main" id="{31E5257D-008B-44D8-8755-4ADB306D39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60843" y="6019336"/>
            <a:ext cx="1122401" cy="838664"/>
          </a:xfrm>
          <a:prstGeom prst="rect">
            <a:avLst/>
          </a:prstGeom>
          <a:noFill/>
        </p:spPr>
      </p:pic>
    </p:spTree>
    <p:extLst>
      <p:ext uri="{BB962C8B-B14F-4D97-AF65-F5344CB8AC3E}">
        <p14:creationId xmlns:p14="http://schemas.microsoft.com/office/powerpoint/2010/main" val="140095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302714" rIns="0" bIns="0" rtlCol="0" anchor="ctr">
            <a:spAutoFit/>
          </a:bodyPr>
          <a:lstStyle/>
          <a:p>
            <a:pPr marL="12700">
              <a:lnSpc>
                <a:spcPct val="100000"/>
              </a:lnSpc>
            </a:pPr>
            <a:r>
              <a:rPr spc="-5" dirty="0"/>
              <a:t>What</a:t>
            </a:r>
            <a:r>
              <a:rPr spc="-80" dirty="0"/>
              <a:t>’</a:t>
            </a:r>
            <a:r>
              <a:rPr dirty="0"/>
              <a:t>s</a:t>
            </a:r>
            <a:r>
              <a:rPr spc="5" dirty="0"/>
              <a:t> </a:t>
            </a:r>
            <a:r>
              <a:rPr spc="-5" dirty="0"/>
              <a:t>ne</a:t>
            </a:r>
            <a:r>
              <a:rPr spc="5" dirty="0"/>
              <a:t>x</a:t>
            </a:r>
            <a:r>
              <a:rPr spc="-5" dirty="0"/>
              <a:t>t</a:t>
            </a:r>
            <a:r>
              <a:rPr dirty="0"/>
              <a:t>?</a:t>
            </a:r>
          </a:p>
        </p:txBody>
      </p:sp>
      <p:sp>
        <p:nvSpPr>
          <p:cNvPr id="2" name="Content Placeholder 1">
            <a:extLst>
              <a:ext uri="{FF2B5EF4-FFF2-40B4-BE49-F238E27FC236}">
                <a16:creationId xmlns:a16="http://schemas.microsoft.com/office/drawing/2014/main" id="{35BA672F-14C7-494E-A9E2-53470F37BC60}"/>
              </a:ext>
            </a:extLst>
          </p:cNvPr>
          <p:cNvSpPr>
            <a:spLocks noGrp="1"/>
          </p:cNvSpPr>
          <p:nvPr>
            <p:ph idx="1"/>
          </p:nvPr>
        </p:nvSpPr>
        <p:spPr/>
        <p:txBody>
          <a:bodyPr>
            <a:normAutofit/>
          </a:bodyPr>
          <a:lstStyle/>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400" spc="-10" dirty="0">
                <a:latin typeface="Lato" panose="020F0502020204030203" pitchFamily="34" charset="77"/>
                <a:cs typeface="Arial"/>
              </a:rPr>
              <a:t>RI EOHHS EVV Website will house all EVV updates and documents </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dirty="0">
                <a:hlinkClick r:id="rId3"/>
              </a:rPr>
              <a:t>Electronic Visit Verification (EVV) | Executive Office of Health and Human Services</a:t>
            </a:r>
            <a:endParaRPr lang="en-US" sz="2400" spc="-10" dirty="0">
              <a:latin typeface="Lato" panose="020F0502020204030203" pitchFamily="34" charset="77"/>
              <a:cs typeface="Arial"/>
            </a:endParaRP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400" spc="-10" dirty="0">
                <a:latin typeface="Lato" panose="020F0502020204030203" pitchFamily="34" charset="77"/>
                <a:cs typeface="Arial"/>
              </a:rPr>
              <a:t>RI EOHHS to provide EVV frequently asked questions (FAQ)-These will be sent out via email and placed on the State webpage above.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400" spc="-10" dirty="0">
                <a:latin typeface="Lato" panose="020F0502020204030203" pitchFamily="34" charset="77"/>
                <a:cs typeface="Arial"/>
              </a:rPr>
              <a:t>Third-Party EVV town halls</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400" spc="-10" dirty="0">
                <a:latin typeface="Lato" panose="020F0502020204030203" pitchFamily="34" charset="77"/>
                <a:cs typeface="Arial"/>
              </a:rPr>
              <a:t>For questions about EVV in Rhode Island, please email </a:t>
            </a:r>
            <a:r>
              <a:rPr lang="en-US" sz="2400" spc="-10" dirty="0">
                <a:latin typeface="Lato" panose="020F0502020204030203" pitchFamily="34" charset="77"/>
                <a:cs typeface="Arial"/>
                <a:hlinkClick r:id="rId4"/>
              </a:rPr>
              <a:t>OHHS.EVVEscalation@ohhs.ri.gov</a:t>
            </a:r>
            <a:r>
              <a:rPr lang="en-US" sz="2400" spc="-10" dirty="0">
                <a:latin typeface="Lato" panose="020F0502020204030203" pitchFamily="34" charset="77"/>
                <a:cs typeface="Arial"/>
              </a:rPr>
              <a:t> </a:t>
            </a:r>
          </a:p>
        </p:txBody>
      </p:sp>
      <p:sp>
        <p:nvSpPr>
          <p:cNvPr id="6" name="Rectangle 5">
            <a:extLst>
              <a:ext uri="{FF2B5EF4-FFF2-40B4-BE49-F238E27FC236}">
                <a16:creationId xmlns:a16="http://schemas.microsoft.com/office/drawing/2014/main" id="{825C7707-5C2D-9249-8FEA-386623614C67}"/>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F264C0E-5B35-2C47-B8D5-960100FD5078}"/>
              </a:ext>
            </a:extLst>
          </p:cNvPr>
          <p:cNvPicPr>
            <a:picLocks noChangeAspect="1"/>
          </p:cNvPicPr>
          <p:nvPr/>
        </p:nvPicPr>
        <p:blipFill>
          <a:blip r:embed="rId5">
            <a:biLevel thresh="25000"/>
          </a:blip>
          <a:stretch>
            <a:fillRect/>
          </a:stretch>
        </p:blipFill>
        <p:spPr>
          <a:xfrm>
            <a:off x="90404" y="6177538"/>
            <a:ext cx="1554480" cy="518160"/>
          </a:xfrm>
          <a:prstGeom prst="rect">
            <a:avLst/>
          </a:prstGeom>
        </p:spPr>
      </p:pic>
      <p:sp>
        <p:nvSpPr>
          <p:cNvPr id="8" name="Slide Number Placeholder 15">
            <a:extLst>
              <a:ext uri="{FF2B5EF4-FFF2-40B4-BE49-F238E27FC236}">
                <a16:creationId xmlns:a16="http://schemas.microsoft.com/office/drawing/2014/main" id="{D6EE1301-EDA6-084C-9977-93E492248BA2}"/>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9" name="Picture 8">
            <a:extLst>
              <a:ext uri="{FF2B5EF4-FFF2-40B4-BE49-F238E27FC236}">
                <a16:creationId xmlns:a16="http://schemas.microsoft.com/office/drawing/2014/main" id="{283AA7C8-BA57-44CF-88EE-C6DADC675A8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231399" y="6017286"/>
            <a:ext cx="1122401" cy="8386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4BEF243D-985D-4E8C-93C0-7608CE18F8D7}"/>
              </a:ext>
            </a:extLst>
          </p:cNvPr>
          <p:cNvSpPr>
            <a:spLocks noGrp="1"/>
          </p:cNvSpPr>
          <p:nvPr>
            <p:ph type="title"/>
          </p:nvPr>
        </p:nvSpPr>
        <p:spPr>
          <a:xfrm>
            <a:off x="726093" y="295306"/>
            <a:ext cx="10515600" cy="895575"/>
          </a:xfrm>
        </p:spPr>
        <p:txBody>
          <a:bodyPr vert="horz" wrap="square" lIns="0" tIns="315414" rIns="0" bIns="0" rtlCol="0" anchor="ctr">
            <a:spAutoFit/>
          </a:bodyPr>
          <a:lstStyle/>
          <a:p>
            <a:pPr marL="12700">
              <a:lnSpc>
                <a:spcPts val="4520"/>
              </a:lnSpc>
            </a:pPr>
            <a:r>
              <a:rPr lang="en-US" spc="-35" dirty="0"/>
              <a:t>What is EVV?</a:t>
            </a:r>
            <a:endParaRPr lang="en-US" spc="-5" dirty="0"/>
          </a:p>
        </p:txBody>
      </p:sp>
      <p:sp>
        <p:nvSpPr>
          <p:cNvPr id="6" name="Content Placeholder 2">
            <a:extLst>
              <a:ext uri="{FF2B5EF4-FFF2-40B4-BE49-F238E27FC236}">
                <a16:creationId xmlns:a16="http://schemas.microsoft.com/office/drawing/2014/main" id="{93C71FB5-8935-4186-9BC2-E521B89202D4}"/>
              </a:ext>
            </a:extLst>
          </p:cNvPr>
          <p:cNvSpPr>
            <a:spLocks noGrp="1"/>
          </p:cNvSpPr>
          <p:nvPr>
            <p:ph idx="1"/>
          </p:nvPr>
        </p:nvSpPr>
        <p:spPr>
          <a:xfrm>
            <a:off x="613986" y="1475694"/>
            <a:ext cx="10739814" cy="4940096"/>
          </a:xfrm>
        </p:spPr>
        <p:txBody>
          <a:bodyPr>
            <a:noAutofit/>
          </a:bodyPr>
          <a:lstStyle/>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spc="-10" dirty="0">
                <a:latin typeface="Lato" panose="020F0502020204030203" pitchFamily="34" charset="77"/>
                <a:cs typeface="Arial"/>
              </a:rPr>
              <a:t>Section 12006 of the 21St Century Cures Act (the Cures Act), P.L. 114-255, added Section 1903(l) of the Social Security Act (SSA). Section 1903(l) provides that states must require the use of an electronic visit verification (EVV) system for personal care services (PCS) and home health care services (HHCS) that require an in-home visit by a provider.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spc="-10" dirty="0">
                <a:latin typeface="Lato" panose="020F0502020204030203" pitchFamily="34" charset="77"/>
                <a:cs typeface="Arial"/>
              </a:rPr>
              <a:t>EVV must capture six required data elements electronically:</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b="1" dirty="0"/>
              <a:t>1</a:t>
            </a:r>
            <a:r>
              <a:rPr lang="en-US" sz="1600" b="1" dirty="0">
                <a:latin typeface="Lato" panose="020F0502020204030203" pitchFamily="34" charset="0"/>
                <a:ea typeface="Lato" panose="020F0502020204030203" pitchFamily="34" charset="0"/>
                <a:cs typeface="Lato" panose="020F0502020204030203" pitchFamily="34" charset="0"/>
              </a:rPr>
              <a:t>) the type of service performed; </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b="1" dirty="0">
                <a:latin typeface="Lato" panose="020F0502020204030203" pitchFamily="34" charset="0"/>
                <a:ea typeface="Lato" panose="020F0502020204030203" pitchFamily="34" charset="0"/>
                <a:cs typeface="Lato" panose="020F0502020204030203" pitchFamily="34" charset="0"/>
              </a:rPr>
              <a:t>2) the individual receiving the service;</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b="1" dirty="0">
                <a:latin typeface="Lato" panose="020F0502020204030203" pitchFamily="34" charset="0"/>
                <a:ea typeface="Lato" panose="020F0502020204030203" pitchFamily="34" charset="0"/>
                <a:cs typeface="Lato" panose="020F0502020204030203" pitchFamily="34" charset="0"/>
              </a:rPr>
              <a:t>3) the date of the service; </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b="1" dirty="0">
                <a:latin typeface="Lato" panose="020F0502020204030203" pitchFamily="34" charset="0"/>
                <a:ea typeface="Lato" panose="020F0502020204030203" pitchFamily="34" charset="0"/>
                <a:cs typeface="Lato" panose="020F0502020204030203" pitchFamily="34" charset="0"/>
              </a:rPr>
              <a:t>4) the location of service delivery; </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b="1" dirty="0">
                <a:latin typeface="Lato" panose="020F0502020204030203" pitchFamily="34" charset="0"/>
                <a:ea typeface="Lato" panose="020F0502020204030203" pitchFamily="34" charset="0"/>
                <a:cs typeface="Lato" panose="020F0502020204030203" pitchFamily="34" charset="0"/>
              </a:rPr>
              <a:t>5) the individual providing the service; and </a:t>
            </a:r>
          </a:p>
          <a:p>
            <a:pPr marL="1152525" lvl="1"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600" b="1" dirty="0">
                <a:latin typeface="Lato" panose="020F0502020204030203" pitchFamily="34" charset="0"/>
                <a:ea typeface="Lato" panose="020F0502020204030203" pitchFamily="34" charset="0"/>
                <a:cs typeface="Lato" panose="020F0502020204030203" pitchFamily="34" charset="0"/>
              </a:rPr>
              <a:t>6) the time the service begins and ends</a:t>
            </a:r>
          </a:p>
          <a:p>
            <a:pPr marL="0" lvl="1" indent="465138">
              <a:lnSpc>
                <a:spcPct val="134000"/>
              </a:lnSpc>
              <a:spcBef>
                <a:spcPts val="0"/>
              </a:spcBef>
              <a:spcAft>
                <a:spcPts val="600"/>
              </a:spcAft>
              <a:buClr>
                <a:srgbClr val="4F7E87"/>
              </a:buClr>
              <a:buFont typeface="Wingdings" panose="05000000000000000000" pitchFamily="2" charset="2"/>
              <a:buChar char="§"/>
              <a:tabLst>
                <a:tab pos="469900" algn="l"/>
              </a:tabLst>
            </a:pPr>
            <a:endParaRPr lang="en-US" sz="1600" b="1" dirty="0">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D13277E7-CB99-4549-8C04-7FA0DC387B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96814" y="4632383"/>
            <a:ext cx="1981200" cy="1981200"/>
          </a:xfrm>
          <a:prstGeom prst="rect">
            <a:avLst/>
          </a:prstGeom>
          <a:noFill/>
        </p:spPr>
      </p:pic>
    </p:spTree>
    <p:extLst>
      <p:ext uri="{BB962C8B-B14F-4D97-AF65-F5344CB8AC3E}">
        <p14:creationId xmlns:p14="http://schemas.microsoft.com/office/powerpoint/2010/main" val="282246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51205"/>
            <a:ext cx="10515600" cy="1325563"/>
          </a:xfrm>
          <a:prstGeom prst="rect">
            <a:avLst/>
          </a:prstGeom>
        </p:spPr>
        <p:txBody>
          <a:bodyPr vert="horz" wrap="square" lIns="0" tIns="302714" rIns="0" bIns="0" rtlCol="0" anchor="ctr">
            <a:spAutoFit/>
          </a:bodyPr>
          <a:lstStyle/>
          <a:p>
            <a:pPr marL="12700">
              <a:lnSpc>
                <a:spcPct val="100000"/>
              </a:lnSpc>
            </a:pPr>
            <a:r>
              <a:rPr spc="-5" dirty="0"/>
              <a:t>What</a:t>
            </a:r>
            <a:r>
              <a:rPr spc="-80" dirty="0"/>
              <a:t>’</a:t>
            </a:r>
            <a:r>
              <a:rPr dirty="0"/>
              <a:t>s</a:t>
            </a:r>
            <a:r>
              <a:rPr spc="5" dirty="0"/>
              <a:t> </a:t>
            </a:r>
            <a:r>
              <a:rPr spc="-5" dirty="0"/>
              <a:t>ne</a:t>
            </a:r>
            <a:r>
              <a:rPr spc="5" dirty="0"/>
              <a:t>x</a:t>
            </a:r>
            <a:r>
              <a:rPr spc="-5" dirty="0"/>
              <a:t>t</a:t>
            </a:r>
            <a:r>
              <a:rPr dirty="0"/>
              <a:t>?</a:t>
            </a:r>
          </a:p>
        </p:txBody>
      </p:sp>
      <p:sp>
        <p:nvSpPr>
          <p:cNvPr id="2" name="Content Placeholder 1">
            <a:extLst>
              <a:ext uri="{FF2B5EF4-FFF2-40B4-BE49-F238E27FC236}">
                <a16:creationId xmlns:a16="http://schemas.microsoft.com/office/drawing/2014/main" id="{CC55D3A1-C430-354F-A3F2-520C0ECFB933}"/>
              </a:ext>
            </a:extLst>
          </p:cNvPr>
          <p:cNvSpPr>
            <a:spLocks noGrp="1"/>
          </p:cNvSpPr>
          <p:nvPr>
            <p:ph idx="1"/>
          </p:nvPr>
        </p:nvSpPr>
        <p:spPr>
          <a:xfrm>
            <a:off x="838200" y="1659146"/>
            <a:ext cx="10515600" cy="4351338"/>
          </a:xfrm>
        </p:spPr>
        <p:txBody>
          <a:bodyPr>
            <a:normAutofit/>
          </a:bodyPr>
          <a:lstStyle/>
          <a:p>
            <a:pPr marL="12700">
              <a:lnSpc>
                <a:spcPct val="114000"/>
              </a:lnSpc>
              <a:spcBef>
                <a:spcPts val="0"/>
              </a:spcBef>
              <a:spcAft>
                <a:spcPts val="600"/>
              </a:spcAft>
              <a:buClr>
                <a:srgbClr val="4F7E87"/>
              </a:buClr>
              <a:tabLst>
                <a:tab pos="246379" algn="l"/>
              </a:tabLst>
            </a:pPr>
            <a:r>
              <a:rPr lang="en-US" sz="2400" spc="-25" dirty="0">
                <a:latin typeface="Lato" panose="020F0502020204030203" pitchFamily="34" charset="77"/>
                <a:cs typeface="Arial"/>
              </a:rPr>
              <a:t>Sandata Agency Management EVV system System Training: </a:t>
            </a:r>
          </a:p>
          <a:p>
            <a:pPr marL="801688" lvl="1" indent="-331788">
              <a:lnSpc>
                <a:spcPct val="114000"/>
              </a:lnSpc>
              <a:spcBef>
                <a:spcPts val="0"/>
              </a:spcBef>
              <a:spcAft>
                <a:spcPts val="600"/>
              </a:spcAft>
              <a:buClr>
                <a:srgbClr val="4F7E87"/>
              </a:buClr>
              <a:buFont typeface="Wingdings"/>
              <a:buChar char=""/>
              <a:tabLst>
                <a:tab pos="246379" algn="l"/>
              </a:tabLst>
            </a:pPr>
            <a:r>
              <a:rPr lang="en-US" sz="2400" spc="-25" dirty="0">
                <a:latin typeface="Lato" panose="020F0502020204030203" pitchFamily="34" charset="77"/>
                <a:cs typeface="Arial"/>
              </a:rPr>
              <a:t>Additional Training Information and Details will be provided  </a:t>
            </a:r>
          </a:p>
          <a:p>
            <a:pPr marL="801688" lvl="1" indent="-331788">
              <a:lnSpc>
                <a:spcPct val="114000"/>
              </a:lnSpc>
              <a:spcBef>
                <a:spcPts val="0"/>
              </a:spcBef>
              <a:spcAft>
                <a:spcPts val="600"/>
              </a:spcAft>
              <a:buClr>
                <a:srgbClr val="4F7E87"/>
              </a:buClr>
              <a:buFont typeface="Wingdings"/>
              <a:buChar char=""/>
              <a:tabLst>
                <a:tab pos="246379" algn="l"/>
              </a:tabLst>
            </a:pPr>
            <a:r>
              <a:rPr lang="en-US" sz="2400" spc="-25" dirty="0">
                <a:latin typeface="Lato" panose="020F0502020204030203" pitchFamily="34" charset="77"/>
                <a:cs typeface="Arial"/>
              </a:rPr>
              <a:t>Online Training Registration </a:t>
            </a:r>
          </a:p>
          <a:p>
            <a:pPr marL="801688" lvl="1" indent="-331788">
              <a:lnSpc>
                <a:spcPct val="114000"/>
              </a:lnSpc>
              <a:spcBef>
                <a:spcPts val="0"/>
              </a:spcBef>
              <a:spcAft>
                <a:spcPts val="600"/>
              </a:spcAft>
              <a:buClr>
                <a:srgbClr val="4F7E87"/>
              </a:buClr>
              <a:buFont typeface="Wingdings"/>
              <a:buChar char=""/>
              <a:tabLst>
                <a:tab pos="246379" algn="l"/>
              </a:tabLst>
            </a:pPr>
            <a:r>
              <a:rPr lang="en-US" sz="2400" spc="-25" dirty="0">
                <a:latin typeface="Lato" panose="020F0502020204030203" pitchFamily="34" charset="77"/>
                <a:cs typeface="Arial"/>
              </a:rPr>
              <a:t>Training will be provided via webinars and independent training via learning system and recorded videos</a:t>
            </a:r>
          </a:p>
          <a:p>
            <a:pPr marL="801688" lvl="1" indent="-331788">
              <a:lnSpc>
                <a:spcPct val="114000"/>
              </a:lnSpc>
              <a:spcBef>
                <a:spcPts val="0"/>
              </a:spcBef>
              <a:spcAft>
                <a:spcPts val="600"/>
              </a:spcAft>
              <a:buClr>
                <a:srgbClr val="4F7E87"/>
              </a:buClr>
              <a:buFont typeface="Wingdings"/>
              <a:buChar char=""/>
              <a:tabLst>
                <a:tab pos="246379" algn="l"/>
              </a:tabLst>
            </a:pPr>
            <a:r>
              <a:rPr lang="en-US" sz="2400" spc="-25" dirty="0">
                <a:latin typeface="Lato" panose="020F0502020204030203" pitchFamily="34" charset="77"/>
                <a:cs typeface="Arial"/>
              </a:rPr>
              <a:t>Once Trained, Providers will receive Welcome Kit to access their Sandata Agency Management EVV system system  </a:t>
            </a:r>
          </a:p>
        </p:txBody>
      </p:sp>
      <p:sp>
        <p:nvSpPr>
          <p:cNvPr id="6" name="Rectangle 5">
            <a:extLst>
              <a:ext uri="{FF2B5EF4-FFF2-40B4-BE49-F238E27FC236}">
                <a16:creationId xmlns:a16="http://schemas.microsoft.com/office/drawing/2014/main" id="{7F930E93-4007-AE42-A89D-39B007CD5B9C}"/>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F8076E-ADEB-484C-9494-1933ACC8B8D0}"/>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8" name="Slide Number Placeholder 15">
            <a:extLst>
              <a:ext uri="{FF2B5EF4-FFF2-40B4-BE49-F238E27FC236}">
                <a16:creationId xmlns:a16="http://schemas.microsoft.com/office/drawing/2014/main" id="{6C0A68AE-1024-DC44-8AE4-15B56DDF6F10}"/>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9" name="Picture 8">
            <a:extLst>
              <a:ext uri="{FF2B5EF4-FFF2-40B4-BE49-F238E27FC236}">
                <a16:creationId xmlns:a16="http://schemas.microsoft.com/office/drawing/2014/main" id="{8A977428-B4F6-4128-ACE2-A4033C56A5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31399" y="6019336"/>
            <a:ext cx="1122401" cy="838664"/>
          </a:xfrm>
          <a:prstGeom prst="rect">
            <a:avLst/>
          </a:prstGeom>
          <a:noFill/>
        </p:spPr>
      </p:pic>
    </p:spTree>
    <p:extLst>
      <p:ext uri="{BB962C8B-B14F-4D97-AF65-F5344CB8AC3E}">
        <p14:creationId xmlns:p14="http://schemas.microsoft.com/office/powerpoint/2010/main" val="408996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872641-1AEC-445B-84CF-2C076524F639}"/>
              </a:ext>
            </a:extLst>
          </p:cNvPr>
          <p:cNvSpPr>
            <a:spLocks noGrp="1"/>
          </p:cNvSpPr>
          <p:nvPr>
            <p:ph type="title"/>
          </p:nvPr>
        </p:nvSpPr>
        <p:spPr>
          <a:xfrm>
            <a:off x="838200" y="575311"/>
            <a:ext cx="10515600" cy="905193"/>
          </a:xfrm>
        </p:spPr>
        <p:txBody>
          <a:bodyPr vert="horz" wrap="square" lIns="0" tIns="315414" rIns="0" bIns="0" rtlCol="0" anchor="ctr">
            <a:spAutoFit/>
          </a:bodyPr>
          <a:lstStyle/>
          <a:p>
            <a:pPr marL="12700">
              <a:lnSpc>
                <a:spcPts val="4520"/>
              </a:lnSpc>
            </a:pPr>
            <a:r>
              <a:rPr lang="en-US" spc="-35" dirty="0"/>
              <a:t>Phase II Home Health Care Services</a:t>
            </a:r>
            <a:endParaRPr lang="en-US" spc="-5" dirty="0"/>
          </a:p>
        </p:txBody>
      </p:sp>
      <p:sp>
        <p:nvSpPr>
          <p:cNvPr id="3" name="Content Placeholder 2">
            <a:extLst>
              <a:ext uri="{FF2B5EF4-FFF2-40B4-BE49-F238E27FC236}">
                <a16:creationId xmlns:a16="http://schemas.microsoft.com/office/drawing/2014/main" id="{04CD73C6-FE4F-8743-8DDF-BE6A077C5CE3}"/>
              </a:ext>
            </a:extLst>
          </p:cNvPr>
          <p:cNvSpPr>
            <a:spLocks noGrp="1"/>
          </p:cNvSpPr>
          <p:nvPr>
            <p:ph idx="1"/>
          </p:nvPr>
        </p:nvSpPr>
        <p:spPr>
          <a:xfrm>
            <a:off x="613986" y="1480504"/>
            <a:ext cx="10739814" cy="4351338"/>
          </a:xfrm>
        </p:spPr>
        <p:txBody>
          <a:bodyPr>
            <a:noAutofit/>
          </a:bodyPr>
          <a:lstStyle/>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The RI Medicaid program has begun preparing for the second phase of the Electronic Visit Verification implementation to include Home Health Care Services provided in the member’s home.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This will bring the state into full compliance with Congress’ 21st Century Cures Act, Section 12006(a), effective January 1, 2023.</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2000" spc="-10" dirty="0">
                <a:latin typeface="Lato" panose="020F0502020204030203" pitchFamily="34" charset="77"/>
                <a:cs typeface="Arial"/>
              </a:rPr>
              <a:t>Rhode Island Medicaid will have a soft launch period, beginning in mid-August 2022, to familiarize providers with the use of EVV before incorporating claims editing. This soft launch period will continue through the end of the year 2022.  </a:t>
            </a:r>
          </a:p>
        </p:txBody>
      </p:sp>
      <p:sp>
        <p:nvSpPr>
          <p:cNvPr id="6" name="Rectangle 5">
            <a:extLst>
              <a:ext uri="{FF2B5EF4-FFF2-40B4-BE49-F238E27FC236}">
                <a16:creationId xmlns:a16="http://schemas.microsoft.com/office/drawing/2014/main" id="{145F5DCA-6123-514F-9A69-5B38E6BCADC8}"/>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4F44015-3168-744E-8A7D-5B387E2EAB92}"/>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9" name="Slide Number Placeholder 15">
            <a:extLst>
              <a:ext uri="{FF2B5EF4-FFF2-40B4-BE49-F238E27FC236}">
                <a16:creationId xmlns:a16="http://schemas.microsoft.com/office/drawing/2014/main" id="{14F1CE16-C00B-374A-B52D-AC37082EA1D7}"/>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7" name="Picture 6">
            <a:extLst>
              <a:ext uri="{FF2B5EF4-FFF2-40B4-BE49-F238E27FC236}">
                <a16:creationId xmlns:a16="http://schemas.microsoft.com/office/drawing/2014/main" id="{32AAD4DB-4938-4918-9361-2909237DBBB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87414" y="6019488"/>
            <a:ext cx="990600" cy="838511"/>
          </a:xfrm>
          <a:prstGeom prst="rect">
            <a:avLst/>
          </a:prstGeom>
          <a:noFill/>
        </p:spPr>
      </p:pic>
    </p:spTree>
    <p:extLst>
      <p:ext uri="{BB962C8B-B14F-4D97-AF65-F5344CB8AC3E}">
        <p14:creationId xmlns:p14="http://schemas.microsoft.com/office/powerpoint/2010/main" val="120215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36E1E-5C8E-CA40-AB5C-23894AAA6C07}"/>
              </a:ext>
            </a:extLst>
          </p:cNvPr>
          <p:cNvSpPr>
            <a:spLocks noGrp="1"/>
          </p:cNvSpPr>
          <p:nvPr>
            <p:ph type="title"/>
          </p:nvPr>
        </p:nvSpPr>
        <p:spPr>
          <a:xfrm>
            <a:off x="1396253" y="2837935"/>
            <a:ext cx="9399494" cy="1325563"/>
          </a:xfrm>
        </p:spPr>
        <p:txBody>
          <a:bodyPr/>
          <a:lstStyle/>
          <a:p>
            <a:r>
              <a:rPr lang="en-US" dirty="0"/>
              <a:t>Home Health Care Services Expansion</a:t>
            </a:r>
          </a:p>
        </p:txBody>
      </p:sp>
    </p:spTree>
    <p:extLst>
      <p:ext uri="{BB962C8B-B14F-4D97-AF65-F5344CB8AC3E}">
        <p14:creationId xmlns:p14="http://schemas.microsoft.com/office/powerpoint/2010/main" val="54369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872641-1AEC-445B-84CF-2C076524F639}"/>
              </a:ext>
            </a:extLst>
          </p:cNvPr>
          <p:cNvSpPr>
            <a:spLocks noGrp="1"/>
          </p:cNvSpPr>
          <p:nvPr>
            <p:ph type="title"/>
          </p:nvPr>
        </p:nvSpPr>
        <p:spPr>
          <a:xfrm>
            <a:off x="867644" y="101546"/>
            <a:ext cx="10515600" cy="905193"/>
          </a:xfrm>
        </p:spPr>
        <p:txBody>
          <a:bodyPr vert="horz" wrap="square" lIns="0" tIns="315414" rIns="0" bIns="0" rtlCol="0" anchor="ctr">
            <a:spAutoFit/>
          </a:bodyPr>
          <a:lstStyle/>
          <a:p>
            <a:pPr marL="12700">
              <a:lnSpc>
                <a:spcPts val="4520"/>
              </a:lnSpc>
            </a:pPr>
            <a:r>
              <a:rPr lang="en-US" spc="-35" dirty="0"/>
              <a:t>Phase II Home Health Care Services</a:t>
            </a:r>
            <a:endParaRPr lang="en-US" spc="-5" dirty="0"/>
          </a:p>
        </p:txBody>
      </p:sp>
      <p:sp>
        <p:nvSpPr>
          <p:cNvPr id="3" name="Content Placeholder 2">
            <a:extLst>
              <a:ext uri="{FF2B5EF4-FFF2-40B4-BE49-F238E27FC236}">
                <a16:creationId xmlns:a16="http://schemas.microsoft.com/office/drawing/2014/main" id="{04CD73C6-FE4F-8743-8DDF-BE6A077C5CE3}"/>
              </a:ext>
            </a:extLst>
          </p:cNvPr>
          <p:cNvSpPr>
            <a:spLocks noGrp="1"/>
          </p:cNvSpPr>
          <p:nvPr>
            <p:ph idx="1"/>
          </p:nvPr>
        </p:nvSpPr>
        <p:spPr>
          <a:xfrm>
            <a:off x="867644" y="1006739"/>
            <a:ext cx="10739814" cy="5012750"/>
          </a:xfrm>
        </p:spPr>
        <p:txBody>
          <a:bodyPr>
            <a:noAutofit/>
          </a:bodyPr>
          <a:lstStyle/>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400" spc="-10" dirty="0">
                <a:latin typeface="Lato" panose="020F0502020204030203" pitchFamily="34" charset="77"/>
                <a:cs typeface="Arial"/>
              </a:rPr>
              <a:t>EVV is required on Home Health Care Services provided in the home effective 1/1/2023.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r>
              <a:rPr lang="en-US" sz="1400" spc="-10" dirty="0">
                <a:latin typeface="Lato" panose="020F0502020204030203" pitchFamily="34" charset="77"/>
                <a:cs typeface="Arial"/>
              </a:rPr>
              <a:t>The expanded services codes included are </a:t>
            </a:r>
            <a:r>
              <a:rPr lang="en-US" sz="1400" spc="-10" dirty="0">
                <a:solidFill>
                  <a:srgbClr val="FF0000"/>
                </a:solidFill>
                <a:latin typeface="Lato" panose="020F0502020204030203" pitchFamily="34" charset="77"/>
                <a:cs typeface="Arial"/>
              </a:rPr>
              <a:t>(please note, these codes with additional modifiers will be included in the addendum once completed. This is not intended to be used as the list to program systems by. This is informational only)</a:t>
            </a:r>
            <a:r>
              <a:rPr lang="en-US" sz="1400" spc="-10" dirty="0">
                <a:latin typeface="Lato" panose="020F0502020204030203" pitchFamily="34" charset="77"/>
                <a:cs typeface="Arial"/>
              </a:rPr>
              <a:t>: </a:t>
            </a:r>
          </a:p>
          <a:p>
            <a:pPr marL="466725" indent="-466725">
              <a:lnSpc>
                <a:spcPct val="134000"/>
              </a:lnSpc>
              <a:spcBef>
                <a:spcPts val="0"/>
              </a:spcBef>
              <a:spcAft>
                <a:spcPts val="600"/>
              </a:spcAft>
              <a:buClr>
                <a:srgbClr val="4F7E87"/>
              </a:buClr>
              <a:buFont typeface="Wingdings" panose="05000000000000000000" pitchFamily="2" charset="2"/>
              <a:buChar char="§"/>
              <a:tabLst>
                <a:tab pos="469900" algn="l"/>
              </a:tabLst>
            </a:pPr>
            <a:endParaRPr lang="en-US" sz="2000" spc="-10" dirty="0">
              <a:latin typeface="Lato" panose="020F0502020204030203" pitchFamily="34" charset="77"/>
              <a:cs typeface="Arial"/>
            </a:endParaRPr>
          </a:p>
        </p:txBody>
      </p:sp>
      <p:sp>
        <p:nvSpPr>
          <p:cNvPr id="6" name="Rectangle 5">
            <a:extLst>
              <a:ext uri="{FF2B5EF4-FFF2-40B4-BE49-F238E27FC236}">
                <a16:creationId xmlns:a16="http://schemas.microsoft.com/office/drawing/2014/main" id="{145F5DCA-6123-514F-9A69-5B38E6BCADC8}"/>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4F44015-3168-744E-8A7D-5B387E2EAB92}"/>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9" name="Slide Number Placeholder 15">
            <a:extLst>
              <a:ext uri="{FF2B5EF4-FFF2-40B4-BE49-F238E27FC236}">
                <a16:creationId xmlns:a16="http://schemas.microsoft.com/office/drawing/2014/main" id="{14F1CE16-C00B-374A-B52D-AC37082EA1D7}"/>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2" name="Picture 1">
            <a:extLst>
              <a:ext uri="{FF2B5EF4-FFF2-40B4-BE49-F238E27FC236}">
                <a16:creationId xmlns:a16="http://schemas.microsoft.com/office/drawing/2014/main" id="{F161CDA8-898C-4824-BFC6-634FF40C94D8}"/>
              </a:ext>
            </a:extLst>
          </p:cNvPr>
          <p:cNvPicPr>
            <a:picLocks noChangeAspect="1"/>
          </p:cNvPicPr>
          <p:nvPr/>
        </p:nvPicPr>
        <p:blipFill>
          <a:blip r:embed="rId4"/>
          <a:stretch>
            <a:fillRect/>
          </a:stretch>
        </p:blipFill>
        <p:spPr>
          <a:xfrm>
            <a:off x="3843580" y="2004646"/>
            <a:ext cx="4370521" cy="4014843"/>
          </a:xfrm>
          <a:prstGeom prst="rect">
            <a:avLst/>
          </a:prstGeom>
        </p:spPr>
      </p:pic>
      <p:pic>
        <p:nvPicPr>
          <p:cNvPr id="10" name="Picture 9">
            <a:extLst>
              <a:ext uri="{FF2B5EF4-FFF2-40B4-BE49-F238E27FC236}">
                <a16:creationId xmlns:a16="http://schemas.microsoft.com/office/drawing/2014/main" id="{92E2A333-256D-483F-A036-1B47A03B76C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63200" y="6019489"/>
            <a:ext cx="1020044" cy="838510"/>
          </a:xfrm>
          <a:prstGeom prst="rect">
            <a:avLst/>
          </a:prstGeom>
          <a:noFill/>
        </p:spPr>
      </p:pic>
    </p:spTree>
    <p:extLst>
      <p:ext uri="{BB962C8B-B14F-4D97-AF65-F5344CB8AC3E}">
        <p14:creationId xmlns:p14="http://schemas.microsoft.com/office/powerpoint/2010/main" val="297917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490806" y="256617"/>
            <a:ext cx="4183379" cy="584775"/>
          </a:xfrm>
          <a:prstGeom prst="rect">
            <a:avLst/>
          </a:prstGeom>
        </p:spPr>
        <p:txBody>
          <a:bodyPr vert="horz" wrap="square" lIns="0" tIns="0" rIns="0" bIns="0" rtlCol="0">
            <a:spAutoFit/>
          </a:bodyPr>
          <a:lstStyle/>
          <a:p>
            <a:pPr marL="12700"/>
            <a:r>
              <a:rPr sz="3800" b="1" spc="-5" dirty="0">
                <a:solidFill>
                  <a:srgbClr val="FFFFFF"/>
                </a:solidFill>
                <a:latin typeface="Arial"/>
                <a:cs typeface="Arial"/>
              </a:rPr>
              <a:t>Sa</a:t>
            </a:r>
            <a:r>
              <a:rPr sz="3800" b="1" dirty="0">
                <a:solidFill>
                  <a:srgbClr val="FFFFFF"/>
                </a:solidFill>
                <a:latin typeface="Arial"/>
                <a:cs typeface="Arial"/>
              </a:rPr>
              <a:t>nd</a:t>
            </a:r>
            <a:r>
              <a:rPr sz="3800" b="1" spc="-5" dirty="0">
                <a:solidFill>
                  <a:srgbClr val="FFFFFF"/>
                </a:solidFill>
                <a:latin typeface="Arial"/>
                <a:cs typeface="Arial"/>
              </a:rPr>
              <a:t>a</a:t>
            </a:r>
            <a:r>
              <a:rPr sz="3800" b="1" spc="5" dirty="0">
                <a:solidFill>
                  <a:srgbClr val="FFFFFF"/>
                </a:solidFill>
                <a:latin typeface="Arial"/>
                <a:cs typeface="Arial"/>
              </a:rPr>
              <a:t>t</a:t>
            </a:r>
            <a:r>
              <a:rPr sz="3800" b="1" dirty="0">
                <a:solidFill>
                  <a:srgbClr val="FFFFFF"/>
                </a:solidFill>
                <a:latin typeface="Arial"/>
                <a:cs typeface="Arial"/>
              </a:rPr>
              <a:t>a</a:t>
            </a:r>
            <a:r>
              <a:rPr sz="3800" b="1" spc="-20" dirty="0">
                <a:solidFill>
                  <a:srgbClr val="FFFFFF"/>
                </a:solidFill>
                <a:latin typeface="Arial"/>
                <a:cs typeface="Arial"/>
              </a:rPr>
              <a:t> </a:t>
            </a:r>
            <a:r>
              <a:rPr sz="3800" b="1" dirty="0">
                <a:solidFill>
                  <a:srgbClr val="FFFFFF"/>
                </a:solidFill>
                <a:latin typeface="Arial"/>
                <a:cs typeface="Arial"/>
              </a:rPr>
              <a:t>O</a:t>
            </a:r>
            <a:r>
              <a:rPr sz="3800" b="1" spc="-5" dirty="0">
                <a:solidFill>
                  <a:srgbClr val="FFFFFF"/>
                </a:solidFill>
                <a:latin typeface="Arial"/>
                <a:cs typeface="Arial"/>
              </a:rPr>
              <a:t>verview</a:t>
            </a:r>
            <a:endParaRPr sz="3800" dirty="0">
              <a:latin typeface="Arial"/>
              <a:cs typeface="Arial"/>
            </a:endParaRPr>
          </a:p>
        </p:txBody>
      </p:sp>
      <p:sp>
        <p:nvSpPr>
          <p:cNvPr id="12" name="object 3">
            <a:extLst>
              <a:ext uri="{FF2B5EF4-FFF2-40B4-BE49-F238E27FC236}">
                <a16:creationId xmlns:a16="http://schemas.microsoft.com/office/drawing/2014/main" id="{DADF43C4-CDD4-41D6-830E-3847F83026D1}"/>
              </a:ext>
            </a:extLst>
          </p:cNvPr>
          <p:cNvSpPr txBox="1">
            <a:spLocks noGrp="1"/>
          </p:cNvSpPr>
          <p:nvPr>
            <p:ph type="title"/>
          </p:nvPr>
        </p:nvSpPr>
        <p:spPr>
          <a:xfrm>
            <a:off x="838200" y="-53262"/>
            <a:ext cx="10515600" cy="1482274"/>
          </a:xfrm>
          <a:prstGeom prst="rect">
            <a:avLst/>
          </a:prstGeom>
        </p:spPr>
        <p:txBody>
          <a:bodyPr vert="horz" wrap="square" lIns="0" tIns="315414" rIns="0" bIns="0" rtlCol="0" anchor="ctr">
            <a:spAutoFit/>
          </a:bodyPr>
          <a:lstStyle/>
          <a:p>
            <a:pPr marL="12700">
              <a:lnSpc>
                <a:spcPts val="4520"/>
              </a:lnSpc>
            </a:pPr>
            <a:r>
              <a:rPr lang="en-US" spc="-5" dirty="0"/>
              <a:t>Sandata Agency Management EVV system System Overview </a:t>
            </a:r>
            <a:endParaRPr dirty="0"/>
          </a:p>
        </p:txBody>
      </p:sp>
      <p:sp>
        <p:nvSpPr>
          <p:cNvPr id="3" name="Content Placeholder 2">
            <a:extLst>
              <a:ext uri="{FF2B5EF4-FFF2-40B4-BE49-F238E27FC236}">
                <a16:creationId xmlns:a16="http://schemas.microsoft.com/office/drawing/2014/main" id="{3D03CEA7-5112-BB48-B0F6-1FAC44EBA165}"/>
              </a:ext>
            </a:extLst>
          </p:cNvPr>
          <p:cNvSpPr>
            <a:spLocks noGrp="1"/>
          </p:cNvSpPr>
          <p:nvPr>
            <p:ph idx="1"/>
          </p:nvPr>
        </p:nvSpPr>
        <p:spPr>
          <a:xfrm>
            <a:off x="907351" y="1253331"/>
            <a:ext cx="10842171" cy="4351338"/>
          </a:xfrm>
        </p:spPr>
        <p:txBody>
          <a:bodyPr>
            <a:noAutofit/>
          </a:bodyPr>
          <a:lstStyle/>
          <a:p>
            <a:pPr marL="12700">
              <a:lnSpc>
                <a:spcPct val="114000"/>
              </a:lnSpc>
              <a:spcBef>
                <a:spcPts val="0"/>
              </a:spcBef>
              <a:spcAft>
                <a:spcPts val="600"/>
              </a:spcAft>
              <a:buClr>
                <a:srgbClr val="4F7E87"/>
              </a:buClr>
              <a:tabLst>
                <a:tab pos="244475" algn="l"/>
              </a:tabLst>
            </a:pPr>
            <a:r>
              <a:rPr lang="en-US" sz="2000" b="1" spc="-5" dirty="0">
                <a:cs typeface="Arial"/>
              </a:rPr>
              <a:t>OPEN EVV MODEL: </a:t>
            </a:r>
          </a:p>
          <a:p>
            <a:pPr marL="243840" indent="-231140">
              <a:lnSpc>
                <a:spcPct val="114000"/>
              </a:lnSpc>
              <a:spcBef>
                <a:spcPts val="0"/>
              </a:spcBef>
              <a:spcAft>
                <a:spcPts val="600"/>
              </a:spcAft>
              <a:buClr>
                <a:srgbClr val="4F7E87"/>
              </a:buClr>
              <a:buFont typeface="Wingdings"/>
              <a:buChar char=""/>
              <a:tabLst>
                <a:tab pos="244475" algn="l"/>
              </a:tabLst>
            </a:pPr>
            <a:r>
              <a:rPr lang="en-US" sz="2000" spc="-5" dirty="0">
                <a:cs typeface="Arial"/>
              </a:rPr>
              <a:t>The Open EVV model allows providers to leverage their existing EVV systems OR the Sandata Agency Management EVV system system provided by RI EOHHS for Home Health Care Services. All existing third-party systems will need to be re-certified for inclusion of new service codes.</a:t>
            </a:r>
          </a:p>
          <a:p>
            <a:pPr marL="243840" indent="-231140">
              <a:lnSpc>
                <a:spcPct val="114000"/>
              </a:lnSpc>
              <a:spcBef>
                <a:spcPts val="0"/>
              </a:spcBef>
              <a:spcAft>
                <a:spcPts val="600"/>
              </a:spcAft>
              <a:buClr>
                <a:srgbClr val="4F7E87"/>
              </a:buClr>
              <a:buFont typeface="Wingdings"/>
              <a:buChar char=""/>
              <a:tabLst>
                <a:tab pos="244475" algn="l"/>
              </a:tabLst>
            </a:pPr>
            <a:endParaRPr lang="en-US" sz="2000" spc="-5" dirty="0">
              <a:cs typeface="Arial"/>
            </a:endParaRPr>
          </a:p>
        </p:txBody>
      </p:sp>
      <p:sp>
        <p:nvSpPr>
          <p:cNvPr id="9" name="Rectangle 8">
            <a:extLst>
              <a:ext uri="{FF2B5EF4-FFF2-40B4-BE49-F238E27FC236}">
                <a16:creationId xmlns:a16="http://schemas.microsoft.com/office/drawing/2014/main" id="{ADBFB649-45BB-554F-B776-DF57E24AC41E}"/>
              </a:ext>
            </a:extLst>
          </p:cNvPr>
          <p:cNvSpPr/>
          <p:nvPr/>
        </p:nvSpPr>
        <p:spPr>
          <a:xfrm>
            <a:off x="29444" y="6019490"/>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DA286CE-F20C-3845-A69B-F9A151E6E0CA}"/>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11" name="Slide Number Placeholder 15">
            <a:extLst>
              <a:ext uri="{FF2B5EF4-FFF2-40B4-BE49-F238E27FC236}">
                <a16:creationId xmlns:a16="http://schemas.microsoft.com/office/drawing/2014/main" id="{CD5D8783-2263-3B42-89BA-5E6D0693F11F}"/>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sp>
        <p:nvSpPr>
          <p:cNvPr id="13" name="object 7">
            <a:extLst>
              <a:ext uri="{FF2B5EF4-FFF2-40B4-BE49-F238E27FC236}">
                <a16:creationId xmlns:a16="http://schemas.microsoft.com/office/drawing/2014/main" id="{45310852-06FC-BF48-9C3B-FC3F04181672}"/>
              </a:ext>
            </a:extLst>
          </p:cNvPr>
          <p:cNvSpPr txBox="1"/>
          <p:nvPr/>
        </p:nvSpPr>
        <p:spPr>
          <a:xfrm>
            <a:off x="1163672" y="3113411"/>
            <a:ext cx="5164765" cy="2905924"/>
          </a:xfrm>
          <a:prstGeom prst="rect">
            <a:avLst/>
          </a:prstGeom>
        </p:spPr>
        <p:txBody>
          <a:bodyPr vert="horz" wrap="square" lIns="0" tIns="0" rIns="0" bIns="0" rtlCol="0">
            <a:spAutoFit/>
          </a:bodyPr>
          <a:lstStyle/>
          <a:p>
            <a:pPr marL="12700">
              <a:lnSpc>
                <a:spcPct val="100000"/>
              </a:lnSpc>
              <a:buClr>
                <a:srgbClr val="4F7E87"/>
              </a:buClr>
              <a:tabLst>
                <a:tab pos="244475" algn="l"/>
              </a:tabLst>
            </a:pPr>
            <a:r>
              <a:rPr lang="en-US" sz="2400" b="1" i="0" u="none" strike="noStrike" spc="-5" baseline="0" dirty="0">
                <a:solidFill>
                  <a:srgbClr val="000000"/>
                </a:solidFill>
                <a:latin typeface="+mj-lt"/>
                <a:cs typeface="Arial"/>
              </a:rPr>
              <a:t>Sandata Agency Management EVV system: </a:t>
            </a:r>
            <a:endParaRPr lang="en-US" sz="2400" b="1" i="0" u="none" strike="noStrike" baseline="0" dirty="0">
              <a:solidFill>
                <a:srgbClr val="000000"/>
              </a:solidFill>
              <a:latin typeface="+mj-lt"/>
            </a:endParaRPr>
          </a:p>
          <a:p>
            <a:pPr marL="355600" marR="5080" indent="-342900">
              <a:spcBef>
                <a:spcPts val="500"/>
              </a:spcBef>
              <a:buClr>
                <a:srgbClr val="4F7E87"/>
              </a:buClr>
              <a:buSzPct val="100000"/>
              <a:buFont typeface="Wingdings" panose="05000000000000000000" pitchFamily="2" charset="2"/>
              <a:buChar char="§"/>
              <a:tabLst>
                <a:tab pos="697230" algn="l"/>
              </a:tabLst>
            </a:pPr>
            <a:r>
              <a:rPr lang="en-US" sz="2400" spc="-15" dirty="0">
                <a:latin typeface="+mj-lt"/>
                <a:cs typeface="Arial"/>
              </a:rPr>
              <a:t>Caregiver: </a:t>
            </a:r>
            <a:endParaRPr sz="2400" spc="-15" dirty="0">
              <a:latin typeface="+mj-lt"/>
              <a:cs typeface="Arial"/>
            </a:endParaRPr>
          </a:p>
          <a:p>
            <a:pPr marL="696595" marR="5080" lvl="1" indent="-226695">
              <a:lnSpc>
                <a:spcPct val="100000"/>
              </a:lnSpc>
              <a:spcBef>
                <a:spcPts val="500"/>
              </a:spcBef>
              <a:buClr>
                <a:srgbClr val="4F7E87"/>
              </a:buClr>
              <a:buSzPct val="83928"/>
              <a:buFont typeface="Arial"/>
              <a:buChar char="•"/>
              <a:tabLst>
                <a:tab pos="697230" algn="l"/>
              </a:tabLst>
            </a:pPr>
            <a:r>
              <a:rPr lang="en-US" sz="2400" spc="-30" dirty="0">
                <a:latin typeface="+mj-lt"/>
                <a:cs typeface="Arial"/>
              </a:rPr>
              <a:t>Sandata Mobile Connect</a:t>
            </a:r>
            <a:endParaRPr lang="en-US" sz="2400" spc="-15" dirty="0">
              <a:latin typeface="+mj-lt"/>
              <a:cs typeface="Arial"/>
            </a:endParaRPr>
          </a:p>
          <a:p>
            <a:pPr marL="696595" marR="5080" lvl="1" indent="-226695">
              <a:lnSpc>
                <a:spcPct val="100000"/>
              </a:lnSpc>
              <a:spcBef>
                <a:spcPts val="500"/>
              </a:spcBef>
              <a:buClr>
                <a:srgbClr val="4F7E87"/>
              </a:buClr>
              <a:buSzPct val="83928"/>
              <a:buFont typeface="Arial"/>
              <a:buChar char="•"/>
              <a:tabLst>
                <a:tab pos="697230" algn="l"/>
              </a:tabLst>
            </a:pPr>
            <a:r>
              <a:rPr lang="en-US" sz="2400" spc="-15" dirty="0">
                <a:latin typeface="+mj-lt"/>
                <a:cs typeface="Arial"/>
              </a:rPr>
              <a:t>Telephonic Visit Verification </a:t>
            </a:r>
          </a:p>
          <a:p>
            <a:pPr marL="696595" marR="5080" lvl="1" indent="-226695">
              <a:lnSpc>
                <a:spcPct val="100000"/>
              </a:lnSpc>
              <a:spcBef>
                <a:spcPts val="500"/>
              </a:spcBef>
              <a:buClr>
                <a:srgbClr val="4F7E87"/>
              </a:buClr>
              <a:buSzPct val="83928"/>
              <a:buFont typeface="Arial"/>
              <a:buChar char="•"/>
              <a:tabLst>
                <a:tab pos="697230" algn="l"/>
              </a:tabLst>
            </a:pPr>
            <a:r>
              <a:rPr lang="en-US" sz="2400" spc="-15" dirty="0">
                <a:latin typeface="+mj-lt"/>
                <a:cs typeface="Arial"/>
              </a:rPr>
              <a:t>Fixed Visit Verification</a:t>
            </a:r>
          </a:p>
          <a:p>
            <a:pPr marL="355600" marR="5080" indent="-342900">
              <a:spcBef>
                <a:spcPts val="500"/>
              </a:spcBef>
              <a:buClr>
                <a:srgbClr val="4F7E87"/>
              </a:buClr>
              <a:buSzPct val="100000"/>
              <a:buFont typeface="Wingdings" panose="05000000000000000000" pitchFamily="2" charset="2"/>
              <a:buChar char="§"/>
              <a:tabLst>
                <a:tab pos="697230" algn="l"/>
              </a:tabLst>
            </a:pPr>
            <a:r>
              <a:rPr lang="en-US" sz="2400" spc="-15" dirty="0">
                <a:latin typeface="+mj-lt"/>
                <a:cs typeface="Arial"/>
              </a:rPr>
              <a:t>Provider: Sandata Agency Management EVV system</a:t>
            </a:r>
            <a:r>
              <a:rPr lang="en-US" sz="2400" spc="-25" dirty="0">
                <a:latin typeface="+mj-lt"/>
                <a:cs typeface="Arial"/>
              </a:rPr>
              <a:t> </a:t>
            </a:r>
            <a:r>
              <a:rPr sz="2400" spc="-25" dirty="0">
                <a:latin typeface="+mj-lt"/>
                <a:cs typeface="Arial"/>
              </a:rPr>
              <a:t>P</a:t>
            </a:r>
            <a:r>
              <a:rPr sz="2400" spc="-10" dirty="0">
                <a:latin typeface="+mj-lt"/>
                <a:cs typeface="Arial"/>
              </a:rPr>
              <a:t>ort</a:t>
            </a:r>
            <a:r>
              <a:rPr sz="2400" spc="-15" dirty="0">
                <a:latin typeface="+mj-lt"/>
                <a:cs typeface="Arial"/>
              </a:rPr>
              <a:t>al</a:t>
            </a:r>
            <a:endParaRPr lang="en-US" sz="2400" spc="-15" dirty="0">
              <a:latin typeface="+mj-lt"/>
              <a:cs typeface="Arial"/>
            </a:endParaRPr>
          </a:p>
        </p:txBody>
      </p:sp>
      <p:sp>
        <p:nvSpPr>
          <p:cNvPr id="14" name="object 7">
            <a:extLst>
              <a:ext uri="{FF2B5EF4-FFF2-40B4-BE49-F238E27FC236}">
                <a16:creationId xmlns:a16="http://schemas.microsoft.com/office/drawing/2014/main" id="{FA291531-901B-0142-AAD8-494A939CAF54}"/>
              </a:ext>
            </a:extLst>
          </p:cNvPr>
          <p:cNvSpPr txBox="1"/>
          <p:nvPr/>
        </p:nvSpPr>
        <p:spPr>
          <a:xfrm>
            <a:off x="6328437" y="3113411"/>
            <a:ext cx="4402764" cy="2875146"/>
          </a:xfrm>
          <a:prstGeom prst="rect">
            <a:avLst/>
          </a:prstGeom>
        </p:spPr>
        <p:txBody>
          <a:bodyPr vert="horz" wrap="square" lIns="0" tIns="0" rIns="0" bIns="0" rtlCol="0">
            <a:spAutoFit/>
          </a:bodyPr>
          <a:lstStyle/>
          <a:p>
            <a:pPr marL="12700">
              <a:lnSpc>
                <a:spcPct val="100000"/>
              </a:lnSpc>
              <a:buClr>
                <a:srgbClr val="4F7E87"/>
              </a:buClr>
              <a:tabLst>
                <a:tab pos="244475" algn="l"/>
              </a:tabLst>
            </a:pPr>
            <a:r>
              <a:rPr lang="en-US" sz="2400" b="1" i="0" u="none" strike="noStrike" spc="-5" baseline="0" dirty="0">
                <a:solidFill>
                  <a:srgbClr val="000000"/>
                </a:solidFill>
                <a:latin typeface="+mj-lt"/>
                <a:cs typeface="Arial"/>
              </a:rPr>
              <a:t>Third-Party EVV*: </a:t>
            </a:r>
            <a:endParaRPr lang="en-US" sz="2400" b="1" i="0" u="none" strike="noStrike" baseline="0" dirty="0">
              <a:solidFill>
                <a:srgbClr val="000000"/>
              </a:solidFill>
              <a:latin typeface="+mj-lt"/>
            </a:endParaRPr>
          </a:p>
          <a:p>
            <a:pPr marL="355600" marR="5080" indent="-342900">
              <a:lnSpc>
                <a:spcPct val="100000"/>
              </a:lnSpc>
              <a:spcBef>
                <a:spcPts val="500"/>
              </a:spcBef>
              <a:buClr>
                <a:srgbClr val="4F7E87"/>
              </a:buClr>
              <a:buSzPct val="100000"/>
              <a:buFont typeface="Wingdings" panose="05000000000000000000" pitchFamily="2" charset="2"/>
              <a:buChar char="§"/>
              <a:tabLst>
                <a:tab pos="697230" algn="l"/>
              </a:tabLst>
            </a:pPr>
            <a:r>
              <a:rPr lang="en-US" sz="2400" spc="-15" dirty="0">
                <a:latin typeface="+mj-lt"/>
                <a:cs typeface="Arial"/>
              </a:rPr>
              <a:t>Caregiver: Existing EVV System</a:t>
            </a:r>
          </a:p>
          <a:p>
            <a:pPr marL="355600" marR="5080" indent="-342900">
              <a:spcBef>
                <a:spcPts val="500"/>
              </a:spcBef>
              <a:buClr>
                <a:srgbClr val="4F7E87"/>
              </a:buClr>
              <a:buSzPct val="100000"/>
              <a:buFont typeface="Wingdings" panose="05000000000000000000" pitchFamily="2" charset="2"/>
              <a:buChar char="§"/>
              <a:tabLst>
                <a:tab pos="697230" algn="l"/>
              </a:tabLst>
            </a:pPr>
            <a:r>
              <a:rPr lang="en-US" sz="2400" spc="-15" dirty="0">
                <a:latin typeface="+mj-lt"/>
                <a:cs typeface="Arial"/>
              </a:rPr>
              <a:t>Provider: Existing EVV System </a:t>
            </a:r>
          </a:p>
          <a:p>
            <a:pPr marL="355600" marR="5080" indent="-342900">
              <a:spcBef>
                <a:spcPts val="500"/>
              </a:spcBef>
              <a:buClr>
                <a:srgbClr val="4F7E87"/>
              </a:buClr>
              <a:buSzPct val="100000"/>
              <a:buFont typeface="Wingdings" panose="05000000000000000000" pitchFamily="2" charset="2"/>
              <a:buChar char="§"/>
              <a:tabLst>
                <a:tab pos="697230" algn="l"/>
              </a:tabLst>
            </a:pPr>
            <a:r>
              <a:rPr lang="en-US" sz="2400" spc="-15" dirty="0">
                <a:latin typeface="+mj-lt"/>
                <a:cs typeface="Arial"/>
              </a:rPr>
              <a:t>Third-Party Vendor: sends EVV data to the Sandata Aggregator</a:t>
            </a:r>
          </a:p>
          <a:p>
            <a:pPr marL="469900" marR="5080" lvl="1">
              <a:spcBef>
                <a:spcPts val="500"/>
              </a:spcBef>
              <a:buClr>
                <a:srgbClr val="4F7E87"/>
              </a:buClr>
              <a:buSzPct val="100000"/>
              <a:tabLst>
                <a:tab pos="697230" algn="l"/>
              </a:tabLst>
            </a:pPr>
            <a:r>
              <a:rPr lang="en-US" sz="1400" i="1" spc="-15" dirty="0">
                <a:latin typeface="+mj-lt"/>
                <a:cs typeface="Arial"/>
              </a:rPr>
              <a:t>*</a:t>
            </a:r>
            <a:r>
              <a:rPr lang="en-US" sz="1600" i="1" spc="-15" dirty="0">
                <a:latin typeface="+mj-lt"/>
                <a:cs typeface="Arial"/>
              </a:rPr>
              <a:t>Assumes Third-Party EVV system meets RI EOHHS program rules</a:t>
            </a:r>
          </a:p>
          <a:p>
            <a:pPr marL="12700" marR="5080">
              <a:spcBef>
                <a:spcPts val="500"/>
              </a:spcBef>
              <a:buClr>
                <a:srgbClr val="4F7E87"/>
              </a:buClr>
              <a:buSzPct val="100000"/>
              <a:tabLst>
                <a:tab pos="697230" algn="l"/>
              </a:tabLst>
            </a:pPr>
            <a:endParaRPr sz="1400" i="1" dirty="0">
              <a:latin typeface="+mj-lt"/>
              <a:cs typeface="Arial"/>
            </a:endParaRPr>
          </a:p>
        </p:txBody>
      </p:sp>
      <p:pic>
        <p:nvPicPr>
          <p:cNvPr id="15" name="Picture 14">
            <a:extLst>
              <a:ext uri="{FF2B5EF4-FFF2-40B4-BE49-F238E27FC236}">
                <a16:creationId xmlns:a16="http://schemas.microsoft.com/office/drawing/2014/main" id="{09995E24-025C-481A-86A9-7DC8E0BCBD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34386" y="6019336"/>
            <a:ext cx="1122401" cy="8386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36E1E-5C8E-CA40-AB5C-23894AAA6C07}"/>
              </a:ext>
            </a:extLst>
          </p:cNvPr>
          <p:cNvSpPr>
            <a:spLocks noGrp="1"/>
          </p:cNvSpPr>
          <p:nvPr>
            <p:ph type="title"/>
          </p:nvPr>
        </p:nvSpPr>
        <p:spPr>
          <a:xfrm>
            <a:off x="1396253" y="2837935"/>
            <a:ext cx="9399494" cy="1325563"/>
          </a:xfrm>
        </p:spPr>
        <p:txBody>
          <a:bodyPr/>
          <a:lstStyle/>
          <a:p>
            <a:r>
              <a:rPr lang="en-US" dirty="0"/>
              <a:t>Sandata Agency Management EVV System</a:t>
            </a:r>
          </a:p>
        </p:txBody>
      </p:sp>
    </p:spTree>
    <p:extLst>
      <p:ext uri="{BB962C8B-B14F-4D97-AF65-F5344CB8AC3E}">
        <p14:creationId xmlns:p14="http://schemas.microsoft.com/office/powerpoint/2010/main" val="20321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19390"/>
            <a:ext cx="10515600" cy="1443344"/>
          </a:xfrm>
          <a:prstGeom prst="rect">
            <a:avLst/>
          </a:prstGeom>
        </p:spPr>
        <p:txBody>
          <a:bodyPr vert="horz" wrap="square" lIns="0" tIns="292100" rIns="0" bIns="0" rtlCol="0" anchor="ctr">
            <a:spAutoFit/>
          </a:bodyPr>
          <a:lstStyle/>
          <a:p>
            <a:pPr marL="12700">
              <a:lnSpc>
                <a:spcPts val="4520"/>
              </a:lnSpc>
            </a:pPr>
            <a:r>
              <a:rPr lang="en-US" sz="3600" spc="-35" dirty="0"/>
              <a:t>Sandata Agency Management EVV system – </a:t>
            </a:r>
            <a:br>
              <a:rPr lang="en-US" sz="3600" spc="-35" dirty="0"/>
            </a:br>
            <a:r>
              <a:rPr sz="3200" spc="-35" dirty="0"/>
              <a:t>Example Visit</a:t>
            </a:r>
            <a:endParaRPr sz="3600" spc="-35" dirty="0"/>
          </a:p>
        </p:txBody>
      </p:sp>
      <p:sp>
        <p:nvSpPr>
          <p:cNvPr id="2" name="Content Placeholder 1">
            <a:extLst>
              <a:ext uri="{FF2B5EF4-FFF2-40B4-BE49-F238E27FC236}">
                <a16:creationId xmlns:a16="http://schemas.microsoft.com/office/drawing/2014/main" id="{683A4905-3F39-F74F-86FF-C522DBE8D59E}"/>
              </a:ext>
            </a:extLst>
          </p:cNvPr>
          <p:cNvSpPr>
            <a:spLocks noGrp="1"/>
          </p:cNvSpPr>
          <p:nvPr>
            <p:ph idx="1"/>
          </p:nvPr>
        </p:nvSpPr>
        <p:spPr>
          <a:xfrm>
            <a:off x="838200" y="1920782"/>
            <a:ext cx="10515600" cy="4121243"/>
          </a:xfrm>
        </p:spPr>
        <p:txBody>
          <a:bodyPr>
            <a:normAutofit fontScale="77500" lnSpcReduction="20000"/>
          </a:bodyPr>
          <a:lstStyle/>
          <a:p>
            <a:pPr marL="12700">
              <a:lnSpc>
                <a:spcPct val="114000"/>
              </a:lnSpc>
              <a:spcBef>
                <a:spcPts val="0"/>
              </a:spcBef>
              <a:spcAft>
                <a:spcPts val="600"/>
              </a:spcAft>
            </a:pPr>
            <a:r>
              <a:rPr lang="en-US" sz="2800" spc="-25" dirty="0">
                <a:latin typeface="Lato" panose="020F0502020204030203" pitchFamily="34" charset="77"/>
                <a:cs typeface="Arial"/>
              </a:rPr>
              <a:t>T</a:t>
            </a:r>
            <a:r>
              <a:rPr lang="en-US" sz="2800" spc="-15" dirty="0">
                <a:latin typeface="Lato" panose="020F0502020204030203" pitchFamily="34" charset="77"/>
                <a:cs typeface="Arial"/>
              </a:rPr>
              <a:t>h</a:t>
            </a:r>
            <a:r>
              <a:rPr lang="en-US" sz="2800" spc="-20" dirty="0">
                <a:latin typeface="Lato" panose="020F0502020204030203" pitchFamily="34" charset="77"/>
                <a:cs typeface="Arial"/>
              </a:rPr>
              <a:t>e</a:t>
            </a:r>
            <a:r>
              <a:rPr lang="en-US" sz="2800" spc="15" dirty="0">
                <a:latin typeface="Lato" panose="020F0502020204030203" pitchFamily="34" charset="77"/>
                <a:cs typeface="Arial"/>
              </a:rPr>
              <a:t> caregiver: </a:t>
            </a:r>
            <a:endParaRPr lang="en-US" sz="2800" dirty="0">
              <a:latin typeface="Lato" panose="020F0502020204030203" pitchFamily="34" charset="77"/>
              <a:cs typeface="Arial"/>
            </a:endParaRPr>
          </a:p>
          <a:p>
            <a:pPr marL="466725" indent="-466725">
              <a:lnSpc>
                <a:spcPct val="114000"/>
              </a:lnSpc>
              <a:spcBef>
                <a:spcPts val="0"/>
              </a:spcBef>
              <a:spcAft>
                <a:spcPts val="600"/>
              </a:spcAft>
              <a:buClr>
                <a:srgbClr val="4F7E87"/>
              </a:buClr>
              <a:buFont typeface="Wingdings" panose="05000000000000000000" pitchFamily="2" charset="2"/>
              <a:buChar char="§"/>
              <a:tabLst>
                <a:tab pos="469900" algn="l"/>
              </a:tabLst>
            </a:pPr>
            <a:r>
              <a:rPr lang="en-US" sz="2800" spc="-10" dirty="0">
                <a:latin typeface="Lato" panose="020F0502020204030203" pitchFamily="34" charset="77"/>
                <a:cs typeface="Arial"/>
              </a:rPr>
              <a:t>Arrives at the place of service.</a:t>
            </a:r>
          </a:p>
          <a:p>
            <a:pPr marL="466725" marR="975360" indent="-466725">
              <a:lnSpc>
                <a:spcPct val="114000"/>
              </a:lnSpc>
              <a:spcBef>
                <a:spcPts val="0"/>
              </a:spcBef>
              <a:spcAft>
                <a:spcPts val="600"/>
              </a:spcAft>
              <a:buClr>
                <a:srgbClr val="4F7E87"/>
              </a:buClr>
              <a:buFont typeface="Wingdings" panose="05000000000000000000" pitchFamily="2" charset="2"/>
              <a:buChar char="§"/>
              <a:tabLst>
                <a:tab pos="469900" algn="l"/>
              </a:tabLst>
            </a:pPr>
            <a:r>
              <a:rPr lang="en-US" sz="2800" spc="-10" dirty="0">
                <a:latin typeface="Lato" panose="020F0502020204030203" pitchFamily="34" charset="77"/>
                <a:cs typeface="Arial"/>
              </a:rPr>
              <a:t>Checks in using one of the following technologies:</a:t>
            </a:r>
          </a:p>
          <a:p>
            <a:pPr marL="857250" lvl="1" indent="-390525">
              <a:lnSpc>
                <a:spcPct val="114000"/>
              </a:lnSpc>
              <a:spcBef>
                <a:spcPts val="0"/>
              </a:spcBef>
              <a:spcAft>
                <a:spcPts val="600"/>
              </a:spcAft>
              <a:buClr>
                <a:srgbClr val="4F7E87"/>
              </a:buClr>
              <a:buFont typeface="Arial"/>
              <a:buChar char="•"/>
              <a:tabLst>
                <a:tab pos="469900" algn="l"/>
              </a:tabLst>
            </a:pPr>
            <a:r>
              <a:rPr lang="en-US" sz="2800" spc="-25" dirty="0">
                <a:latin typeface="Lato" panose="020F0502020204030203" pitchFamily="34" charset="77"/>
                <a:cs typeface="Arial"/>
              </a:rPr>
              <a:t>Sandata </a:t>
            </a:r>
            <a:r>
              <a:rPr lang="en-US" sz="2800" spc="-30" dirty="0">
                <a:latin typeface="Lato" panose="020F0502020204030203" pitchFamily="34" charset="77"/>
                <a:cs typeface="Arial"/>
              </a:rPr>
              <a:t>Mobile Connect</a:t>
            </a:r>
            <a:endParaRPr lang="en-US" sz="2800" dirty="0">
              <a:latin typeface="Lato" panose="020F0502020204030203" pitchFamily="34" charset="77"/>
              <a:cs typeface="Arial"/>
            </a:endParaRPr>
          </a:p>
          <a:p>
            <a:pPr marL="857250" lvl="1" indent="-390525">
              <a:lnSpc>
                <a:spcPct val="114000"/>
              </a:lnSpc>
              <a:spcBef>
                <a:spcPts val="0"/>
              </a:spcBef>
              <a:spcAft>
                <a:spcPts val="600"/>
              </a:spcAft>
              <a:buClr>
                <a:srgbClr val="4F7E87"/>
              </a:buClr>
              <a:buFont typeface="Arial"/>
              <a:buChar char="•"/>
              <a:tabLst>
                <a:tab pos="469900" algn="l"/>
              </a:tabLst>
            </a:pPr>
            <a:r>
              <a:rPr lang="en-US" sz="2800" spc="-340" dirty="0">
                <a:latin typeface="Lato" panose="020F0502020204030203" pitchFamily="34" charset="77"/>
                <a:cs typeface="Arial"/>
              </a:rPr>
              <a:t>T</a:t>
            </a:r>
            <a:r>
              <a:rPr lang="en-US" sz="2800" spc="-15" dirty="0">
                <a:latin typeface="Lato" panose="020F0502020204030203" pitchFamily="34" charset="77"/>
                <a:cs typeface="Arial"/>
              </a:rPr>
              <a:t>e</a:t>
            </a:r>
            <a:r>
              <a:rPr lang="en-US" sz="2800" spc="-10" dirty="0">
                <a:latin typeface="Lato" panose="020F0502020204030203" pitchFamily="34" charset="77"/>
                <a:cs typeface="Arial"/>
              </a:rPr>
              <a:t>l</a:t>
            </a:r>
            <a:r>
              <a:rPr lang="en-US" sz="2800" spc="-15" dirty="0">
                <a:latin typeface="Lato" panose="020F0502020204030203" pitchFamily="34" charset="77"/>
                <a:cs typeface="Arial"/>
              </a:rPr>
              <a:t>ephonic</a:t>
            </a:r>
            <a:r>
              <a:rPr lang="en-US" sz="2800" spc="30" dirty="0">
                <a:latin typeface="Lato" panose="020F0502020204030203" pitchFamily="34" charset="77"/>
                <a:cs typeface="Arial"/>
              </a:rPr>
              <a:t> </a:t>
            </a:r>
            <a:r>
              <a:rPr lang="en-US" sz="2800" spc="-10" dirty="0">
                <a:latin typeface="Lato" panose="020F0502020204030203" pitchFamily="34" charset="77"/>
                <a:cs typeface="Arial"/>
              </a:rPr>
              <a:t>Visit</a:t>
            </a:r>
            <a:r>
              <a:rPr lang="en-US" sz="2800" spc="-20" dirty="0">
                <a:latin typeface="Lato" panose="020F0502020204030203" pitchFamily="34" charset="77"/>
                <a:cs typeface="Arial"/>
              </a:rPr>
              <a:t> </a:t>
            </a:r>
            <a:r>
              <a:rPr lang="en-US" sz="2800" spc="-10" dirty="0">
                <a:latin typeface="Lato" panose="020F0502020204030203" pitchFamily="34" charset="77"/>
                <a:cs typeface="Arial"/>
              </a:rPr>
              <a:t>Verification</a:t>
            </a:r>
          </a:p>
          <a:p>
            <a:pPr marL="857250" lvl="1" indent="-390525">
              <a:lnSpc>
                <a:spcPct val="114000"/>
              </a:lnSpc>
              <a:spcBef>
                <a:spcPts val="0"/>
              </a:spcBef>
              <a:spcAft>
                <a:spcPts val="600"/>
              </a:spcAft>
              <a:buClr>
                <a:srgbClr val="4F7E87"/>
              </a:buClr>
              <a:buFont typeface="Arial"/>
              <a:buChar char="•"/>
              <a:tabLst>
                <a:tab pos="469900" algn="l"/>
              </a:tabLst>
            </a:pPr>
            <a:r>
              <a:rPr lang="en-US" sz="2800" dirty="0">
                <a:latin typeface="Lato" panose="020F0502020204030203" pitchFamily="34" charset="77"/>
                <a:cs typeface="Arial"/>
              </a:rPr>
              <a:t>Fixed Visit Verification</a:t>
            </a:r>
          </a:p>
          <a:p>
            <a:pPr marL="242571" indent="-457200">
              <a:lnSpc>
                <a:spcPct val="114000"/>
              </a:lnSpc>
              <a:spcBef>
                <a:spcPts val="0"/>
              </a:spcBef>
              <a:spcAft>
                <a:spcPts val="600"/>
              </a:spcAft>
              <a:buClr>
                <a:srgbClr val="4F7E87"/>
              </a:buClr>
              <a:buFont typeface="Wingdings" panose="05000000000000000000" pitchFamily="2" charset="2"/>
              <a:buChar char="§"/>
              <a:tabLst>
                <a:tab pos="469900" algn="l"/>
              </a:tabLst>
            </a:pPr>
            <a:r>
              <a:rPr lang="en-US" sz="2800" spc="-10" dirty="0">
                <a:latin typeface="Lato" panose="020F0502020204030203" pitchFamily="34" charset="77"/>
                <a:cs typeface="Arial"/>
              </a:rPr>
              <a:t>Provi</a:t>
            </a:r>
            <a:r>
              <a:rPr lang="en-US" sz="2800" spc="-15" dirty="0">
                <a:latin typeface="Lato" panose="020F0502020204030203" pitchFamily="34" charset="77"/>
                <a:cs typeface="Arial"/>
              </a:rPr>
              <a:t>des</a:t>
            </a:r>
            <a:r>
              <a:rPr lang="en-US" sz="2800" spc="5" dirty="0">
                <a:latin typeface="Lato" panose="020F0502020204030203" pitchFamily="34" charset="77"/>
                <a:cs typeface="Arial"/>
              </a:rPr>
              <a:t> </a:t>
            </a:r>
            <a:r>
              <a:rPr lang="en-US" sz="2800" spc="-10" dirty="0">
                <a:latin typeface="Lato" panose="020F0502020204030203" pitchFamily="34" charset="77"/>
                <a:cs typeface="Arial"/>
              </a:rPr>
              <a:t>service(s).</a:t>
            </a:r>
            <a:endParaRPr lang="en-US" sz="2800" dirty="0">
              <a:latin typeface="Lato" panose="020F0502020204030203" pitchFamily="34" charset="77"/>
              <a:cs typeface="Arial"/>
            </a:endParaRPr>
          </a:p>
          <a:p>
            <a:pPr marL="466725" marR="975360" indent="-466725">
              <a:lnSpc>
                <a:spcPct val="114000"/>
              </a:lnSpc>
              <a:spcBef>
                <a:spcPts val="0"/>
              </a:spcBef>
              <a:spcAft>
                <a:spcPts val="600"/>
              </a:spcAft>
              <a:buClr>
                <a:srgbClr val="4F7E87"/>
              </a:buClr>
              <a:buFont typeface="Wingdings" panose="05000000000000000000" pitchFamily="2" charset="2"/>
              <a:buChar char="§"/>
              <a:tabLst>
                <a:tab pos="469900" algn="l"/>
              </a:tabLst>
            </a:pPr>
            <a:r>
              <a:rPr lang="en-US" sz="2800" spc="-10" dirty="0">
                <a:latin typeface="Lato" panose="020F0502020204030203" pitchFamily="34" charset="77"/>
                <a:cs typeface="Arial"/>
              </a:rPr>
              <a:t>Follows the same procedures to clock out (except for fixed visit verification that requires only one call to capture both the check in and check out values).</a:t>
            </a:r>
          </a:p>
          <a:p>
            <a:endParaRPr lang="en-US" dirty="0"/>
          </a:p>
        </p:txBody>
      </p:sp>
      <p:sp>
        <p:nvSpPr>
          <p:cNvPr id="8" name="Rectangle 7">
            <a:extLst>
              <a:ext uri="{FF2B5EF4-FFF2-40B4-BE49-F238E27FC236}">
                <a16:creationId xmlns:a16="http://schemas.microsoft.com/office/drawing/2014/main" id="{23296AA6-E7C0-704B-8EB4-3CAA4F0EE738}"/>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7673854-779F-574A-8886-2F7A7CBC56AE}"/>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10" name="Slide Number Placeholder 15">
            <a:extLst>
              <a:ext uri="{FF2B5EF4-FFF2-40B4-BE49-F238E27FC236}">
                <a16:creationId xmlns:a16="http://schemas.microsoft.com/office/drawing/2014/main" id="{00364F59-ADD7-3D4E-B19B-7FF58BD98F6A}"/>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7" name="Picture 6">
            <a:extLst>
              <a:ext uri="{FF2B5EF4-FFF2-40B4-BE49-F238E27FC236}">
                <a16:creationId xmlns:a16="http://schemas.microsoft.com/office/drawing/2014/main" id="{B87D61E6-DFBF-404A-AA0C-9F96FB9D1C8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31399" y="6019336"/>
            <a:ext cx="1122401" cy="8386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09A6598-E319-4E57-A52C-F309A15A805A}"/>
              </a:ext>
            </a:extLst>
          </p:cNvPr>
          <p:cNvSpPr txBox="1">
            <a:spLocks noGrp="1"/>
          </p:cNvSpPr>
          <p:nvPr>
            <p:ph type="title"/>
          </p:nvPr>
        </p:nvSpPr>
        <p:spPr>
          <a:xfrm>
            <a:off x="838200" y="286770"/>
            <a:ext cx="10515600" cy="1482274"/>
          </a:xfrm>
          <a:prstGeom prst="rect">
            <a:avLst/>
          </a:prstGeom>
        </p:spPr>
        <p:txBody>
          <a:bodyPr vert="horz" wrap="square" lIns="0" tIns="315414" rIns="0" bIns="0" rtlCol="0" anchor="ctr">
            <a:spAutoFit/>
          </a:bodyPr>
          <a:lstStyle/>
          <a:p>
            <a:pPr marL="12700">
              <a:lnSpc>
                <a:spcPts val="4520"/>
              </a:lnSpc>
            </a:pPr>
            <a:r>
              <a:rPr lang="en-US" sz="3600" spc="-35"/>
              <a:t>Sandata Agency Management EVV system –</a:t>
            </a:r>
            <a:br>
              <a:rPr lang="en-US" spc="-35"/>
            </a:br>
            <a:r>
              <a:rPr lang="en-US" sz="3200" spc="-5"/>
              <a:t>Sandata Mobile Connect </a:t>
            </a:r>
            <a:endParaRPr lang="en-US" dirty="0"/>
          </a:p>
        </p:txBody>
      </p:sp>
      <p:sp>
        <p:nvSpPr>
          <p:cNvPr id="3" name="Content Placeholder 2">
            <a:extLst>
              <a:ext uri="{FF2B5EF4-FFF2-40B4-BE49-F238E27FC236}">
                <a16:creationId xmlns:a16="http://schemas.microsoft.com/office/drawing/2014/main" id="{A42A6989-4C3C-8241-B30D-FDC90F359D9D}"/>
              </a:ext>
            </a:extLst>
          </p:cNvPr>
          <p:cNvSpPr>
            <a:spLocks noGrp="1"/>
          </p:cNvSpPr>
          <p:nvPr>
            <p:ph idx="1"/>
          </p:nvPr>
        </p:nvSpPr>
        <p:spPr>
          <a:xfrm>
            <a:off x="838200" y="1825625"/>
            <a:ext cx="7043057" cy="4351338"/>
          </a:xfrm>
        </p:spPr>
        <p:txBody>
          <a:bodyPr>
            <a:normAutofit lnSpcReduction="10000"/>
          </a:bodyPr>
          <a:lstStyle/>
          <a:p>
            <a:pPr>
              <a:lnSpc>
                <a:spcPct val="114000"/>
              </a:lnSpc>
              <a:spcBef>
                <a:spcPts val="0"/>
              </a:spcBef>
              <a:spcAft>
                <a:spcPts val="600"/>
              </a:spcAft>
              <a:buSzPts val="2800"/>
            </a:pPr>
            <a:r>
              <a:rPr lang="en-US" sz="2400" b="1">
                <a:solidFill>
                  <a:srgbClr val="000000"/>
                </a:solidFill>
                <a:latin typeface="Lato" panose="020F0502020204030203" pitchFamily="34" charset="77"/>
              </a:rPr>
              <a:t>Primary EVV method</a:t>
            </a:r>
          </a:p>
          <a:p>
            <a:pPr marL="342900" indent="-342900">
              <a:lnSpc>
                <a:spcPct val="114000"/>
              </a:lnSpc>
              <a:spcBef>
                <a:spcPts val="0"/>
              </a:spcBef>
              <a:spcAft>
                <a:spcPts val="600"/>
              </a:spcAft>
              <a:buSzPts val="2800"/>
              <a:buFont typeface="Arial" panose="020B0604020202020204" pitchFamily="34" charset="0"/>
              <a:buChar char="•"/>
            </a:pPr>
            <a:r>
              <a:rPr lang="en-US" sz="2400">
                <a:solidFill>
                  <a:srgbClr val="000000"/>
                </a:solidFill>
                <a:latin typeface="Lato" panose="020F0502020204030203" pitchFamily="34" charset="77"/>
              </a:rPr>
              <a:t>Application can be loaded on Android or iOS</a:t>
            </a:r>
          </a:p>
          <a:p>
            <a:pPr marL="342900" marR="3020" indent="-342900">
              <a:lnSpc>
                <a:spcPct val="114000"/>
              </a:lnSpc>
              <a:spcBef>
                <a:spcPts val="0"/>
              </a:spcBef>
              <a:spcAft>
                <a:spcPts val="600"/>
              </a:spcAft>
              <a:buSzPts val="2800"/>
              <a:buFont typeface="Arial" panose="020B0604020202020204" pitchFamily="34" charset="0"/>
              <a:buChar char="•"/>
            </a:pPr>
            <a:r>
              <a:rPr lang="en-US" sz="2400">
                <a:solidFill>
                  <a:srgbClr val="000000"/>
                </a:solidFill>
                <a:latin typeface="Lato" panose="020F0502020204030203" pitchFamily="34" charset="77"/>
              </a:rPr>
              <a:t>Works in both connected and disconnected mode</a:t>
            </a:r>
          </a:p>
          <a:p>
            <a:pPr marL="342900" marR="2070" indent="-342900">
              <a:lnSpc>
                <a:spcPct val="114000"/>
              </a:lnSpc>
              <a:spcBef>
                <a:spcPts val="0"/>
              </a:spcBef>
              <a:spcAft>
                <a:spcPts val="600"/>
              </a:spcAft>
              <a:buSzPts val="2800"/>
              <a:buFont typeface="Arial" panose="020B0604020202020204" pitchFamily="34" charset="0"/>
              <a:buChar char="•"/>
            </a:pPr>
            <a:r>
              <a:rPr lang="en-US" sz="2400">
                <a:solidFill>
                  <a:srgbClr val="000000"/>
                </a:solidFill>
                <a:latin typeface="Lato" panose="020F0502020204030203" pitchFamily="34" charset="77"/>
              </a:rPr>
              <a:t>Start time and end time is verified with GPS to the member address(es)</a:t>
            </a:r>
          </a:p>
          <a:p>
            <a:pPr marL="342900" marR="5440" indent="-342900">
              <a:lnSpc>
                <a:spcPct val="114000"/>
              </a:lnSpc>
              <a:spcBef>
                <a:spcPts val="0"/>
              </a:spcBef>
              <a:spcAft>
                <a:spcPts val="600"/>
              </a:spcAft>
              <a:buSzPts val="2800"/>
              <a:buFont typeface="Arial" panose="020B0604020202020204" pitchFamily="34" charset="0"/>
              <a:buChar char="•"/>
            </a:pPr>
            <a:r>
              <a:rPr lang="en-US" sz="2400">
                <a:solidFill>
                  <a:srgbClr val="000000"/>
                </a:solidFill>
                <a:latin typeface="Lato" panose="020F0502020204030203" pitchFamily="34" charset="77"/>
              </a:rPr>
              <a:t>GPS location captured at check in and out only</a:t>
            </a:r>
          </a:p>
          <a:p>
            <a:pPr marL="342900" marR="5440" indent="-342900">
              <a:lnSpc>
                <a:spcPct val="114000"/>
              </a:lnSpc>
              <a:spcBef>
                <a:spcPts val="0"/>
              </a:spcBef>
              <a:spcAft>
                <a:spcPts val="600"/>
              </a:spcAft>
              <a:buSzPts val="2800"/>
              <a:buFont typeface="Arial" panose="020B0604020202020204" pitchFamily="34" charset="0"/>
              <a:buChar char="•"/>
            </a:pPr>
            <a:r>
              <a:rPr lang="en-US" sz="2400">
                <a:solidFill>
                  <a:srgbClr val="000000"/>
                </a:solidFill>
                <a:latin typeface="Lato" panose="020F0502020204030203" pitchFamily="34" charset="77"/>
              </a:rPr>
              <a:t>Bring you own device and data/WIFI</a:t>
            </a:r>
          </a:p>
          <a:p>
            <a:pPr marL="342900" indent="-342900">
              <a:lnSpc>
                <a:spcPct val="114000"/>
              </a:lnSpc>
              <a:spcBef>
                <a:spcPts val="0"/>
              </a:spcBef>
              <a:spcAft>
                <a:spcPts val="600"/>
              </a:spcAft>
              <a:buSzPts val="2800"/>
              <a:buFont typeface="Arial" panose="020B0604020202020204" pitchFamily="34" charset="0"/>
              <a:buChar char="•"/>
            </a:pPr>
            <a:r>
              <a:rPr lang="en-US" sz="2400">
                <a:solidFill>
                  <a:srgbClr val="000000"/>
                </a:solidFill>
                <a:latin typeface="Lato" panose="020F0502020204030203" pitchFamily="34" charset="77"/>
              </a:rPr>
              <a:t>ADA 508 and HIPAA compliant</a:t>
            </a:r>
          </a:p>
          <a:p>
            <a:endParaRPr lang="en-US" dirty="0"/>
          </a:p>
        </p:txBody>
      </p:sp>
      <p:sp>
        <p:nvSpPr>
          <p:cNvPr id="10" name="Rectangle 9">
            <a:extLst>
              <a:ext uri="{FF2B5EF4-FFF2-40B4-BE49-F238E27FC236}">
                <a16:creationId xmlns:a16="http://schemas.microsoft.com/office/drawing/2014/main" id="{3DF20038-1775-EF4E-8F02-288E3BA0D8DD}"/>
              </a:ext>
            </a:extLst>
          </p:cNvPr>
          <p:cNvSpPr/>
          <p:nvPr/>
        </p:nvSpPr>
        <p:spPr>
          <a:xfrm>
            <a:off x="0" y="6019489"/>
            <a:ext cx="12192000" cy="838510"/>
          </a:xfrm>
          <a:prstGeom prst="rect">
            <a:avLst/>
          </a:prstGeom>
          <a:solidFill>
            <a:srgbClr val="48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946C16A-291F-0E43-BAB5-2ED92532BC3C}"/>
              </a:ext>
            </a:extLst>
          </p:cNvPr>
          <p:cNvPicPr>
            <a:picLocks noChangeAspect="1"/>
          </p:cNvPicPr>
          <p:nvPr/>
        </p:nvPicPr>
        <p:blipFill>
          <a:blip r:embed="rId3">
            <a:biLevel thresh="25000"/>
          </a:blip>
          <a:stretch>
            <a:fillRect/>
          </a:stretch>
        </p:blipFill>
        <p:spPr>
          <a:xfrm>
            <a:off x="90404" y="6177538"/>
            <a:ext cx="1554480" cy="518160"/>
          </a:xfrm>
          <a:prstGeom prst="rect">
            <a:avLst/>
          </a:prstGeom>
        </p:spPr>
      </p:pic>
      <p:sp>
        <p:nvSpPr>
          <p:cNvPr id="13" name="Slide Number Placeholder 15">
            <a:extLst>
              <a:ext uri="{FF2B5EF4-FFF2-40B4-BE49-F238E27FC236}">
                <a16:creationId xmlns:a16="http://schemas.microsoft.com/office/drawing/2014/main" id="{FDD284C3-7553-3445-800E-FEC8A89216DD}"/>
              </a:ext>
            </a:extLst>
          </p:cNvPr>
          <p:cNvSpPr>
            <a:spLocks noGrp="1"/>
          </p:cNvSpPr>
          <p:nvPr>
            <p:ph type="sldNum" sz="quarter" idx="12"/>
          </p:nvPr>
        </p:nvSpPr>
        <p:spPr>
          <a:xfrm>
            <a:off x="9285157" y="63258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C1B9-EB5B-BC41-90B4-57F1878FD0D7}" type="slidenum">
              <a:rPr kumimoji="0" lang="en-US" sz="1200" b="0" i="0" u="none" strike="noStrike" kern="1200" cap="none" spc="0" normalizeH="0" baseline="0" noProof="0" smtClean="0">
                <a:ln>
                  <a:noFill/>
                </a:ln>
                <a:solidFill>
                  <a:prstClr val="white"/>
                </a:solidFill>
                <a:effectLst/>
                <a:uLnTx/>
                <a:uFillTx/>
                <a:latin typeface="Scandia" panose="020B0603050000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prstClr val="white"/>
              </a:solidFill>
              <a:effectLst/>
              <a:uLnTx/>
              <a:uFillTx/>
              <a:latin typeface="Scandia" panose="020B0603050000020004" pitchFamily="34" charset="0"/>
              <a:ea typeface="+mn-ea"/>
              <a:cs typeface="+mn-cs"/>
            </a:endParaRPr>
          </a:p>
        </p:txBody>
      </p:sp>
      <p:pic>
        <p:nvPicPr>
          <p:cNvPr id="7" name="Picture 6">
            <a:extLst>
              <a:ext uri="{FF2B5EF4-FFF2-40B4-BE49-F238E27FC236}">
                <a16:creationId xmlns:a16="http://schemas.microsoft.com/office/drawing/2014/main" id="{339E7572-B0D2-4B79-A3E9-B8ECB5087D46}"/>
              </a:ext>
            </a:extLst>
          </p:cNvPr>
          <p:cNvPicPr>
            <a:picLocks noChangeAspect="1"/>
          </p:cNvPicPr>
          <p:nvPr/>
        </p:nvPicPr>
        <p:blipFill>
          <a:blip r:embed="rId4"/>
          <a:stretch>
            <a:fillRect/>
          </a:stretch>
        </p:blipFill>
        <p:spPr>
          <a:xfrm>
            <a:off x="7807228" y="1078201"/>
            <a:ext cx="2628571" cy="5247619"/>
          </a:xfrm>
          <a:prstGeom prst="rect">
            <a:avLst/>
          </a:prstGeom>
        </p:spPr>
      </p:pic>
      <p:pic>
        <p:nvPicPr>
          <p:cNvPr id="15" name="Picture 14">
            <a:extLst>
              <a:ext uri="{FF2B5EF4-FFF2-40B4-BE49-F238E27FC236}">
                <a16:creationId xmlns:a16="http://schemas.microsoft.com/office/drawing/2014/main" id="{1408AA56-153C-483D-AA46-85B0CADBF38E}"/>
              </a:ext>
            </a:extLst>
          </p:cNvPr>
          <p:cNvPicPr>
            <a:picLocks noChangeAspect="1"/>
          </p:cNvPicPr>
          <p:nvPr/>
        </p:nvPicPr>
        <p:blipFill>
          <a:blip r:embed="rId5"/>
          <a:stretch>
            <a:fillRect/>
          </a:stretch>
        </p:blipFill>
        <p:spPr>
          <a:xfrm>
            <a:off x="8982379" y="2353174"/>
            <a:ext cx="2725148" cy="4662767"/>
          </a:xfrm>
          <a:prstGeom prst="rect">
            <a:avLst/>
          </a:prstGeom>
          <a:blipFill>
            <a:blip r:embed="rId6" cstate="print"/>
            <a:stretch>
              <a:fillRect/>
            </a:stretch>
          </a:blipFill>
          <a:ln w="28575">
            <a:solidFill>
              <a:srgbClr val="4E62B3"/>
            </a:solidFill>
          </a:ln>
        </p:spPr>
      </p:pic>
      <p:pic>
        <p:nvPicPr>
          <p:cNvPr id="9" name="Picture 8">
            <a:extLst>
              <a:ext uri="{FF2B5EF4-FFF2-40B4-BE49-F238E27FC236}">
                <a16:creationId xmlns:a16="http://schemas.microsoft.com/office/drawing/2014/main" id="{EF455106-92FD-48C6-AC3B-129D6BDD1DF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34700" y="6017286"/>
            <a:ext cx="1122401" cy="838664"/>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85E05EFC5EE1409B322135D561F9DB" ma:contentTypeVersion="16" ma:contentTypeDescription="Create a new document." ma:contentTypeScope="" ma:versionID="6326d51e9d2e1f341cdd1cfe45929da8">
  <xsd:schema xmlns:xsd="http://www.w3.org/2001/XMLSchema" xmlns:xs="http://www.w3.org/2001/XMLSchema" xmlns:p="http://schemas.microsoft.com/office/2006/metadata/properties" xmlns:ns1="http://schemas.microsoft.com/sharepoint/v3" xmlns:ns2="57388059-41d2-4280-819b-8c39c580c0c1" xmlns:ns3="31c47f7f-4268-4023-86ad-55acd6f1adee" targetNamespace="http://schemas.microsoft.com/office/2006/metadata/properties" ma:root="true" ma:fieldsID="0906044cd98643a305c9353c3978258c" ns1:_="" ns2:_="" ns3:_="">
    <xsd:import namespace="http://schemas.microsoft.com/sharepoint/v3"/>
    <xsd:import namespace="57388059-41d2-4280-819b-8c39c580c0c1"/>
    <xsd:import namespace="31c47f7f-4268-4023-86ad-55acd6f1ad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388059-41d2-4280-819b-8c39c580c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47f7f-4268-4023-86ad-55acd6f1ade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 xmlns="57388059-41d2-4280-819b-8c39c580c0c1" xsi:nil="true"/>
    <_ip_UnifiedCompliancePolicyProperties xmlns="http://schemas.microsoft.com/sharepoint/v3" xsi:nil="true"/>
    <SharedWithUsers xmlns="31c47f7f-4268-4023-86ad-55acd6f1adee">
      <UserInfo>
        <DisplayName>Jennifer Perkins</DisplayName>
        <AccountId>396</AccountId>
        <AccountType/>
      </UserInfo>
    </SharedWithUsers>
  </documentManagement>
</p:properties>
</file>

<file path=customXml/itemProps1.xml><?xml version="1.0" encoding="utf-8"?>
<ds:datastoreItem xmlns:ds="http://schemas.openxmlformats.org/officeDocument/2006/customXml" ds:itemID="{B5E6BFFA-1553-4773-9454-9DE6DFC1EC57}">
  <ds:schemaRefs>
    <ds:schemaRef ds:uri="http://schemas.microsoft.com/sharepoint/v3/contenttype/forms"/>
  </ds:schemaRefs>
</ds:datastoreItem>
</file>

<file path=customXml/itemProps2.xml><?xml version="1.0" encoding="utf-8"?>
<ds:datastoreItem xmlns:ds="http://schemas.openxmlformats.org/officeDocument/2006/customXml" ds:itemID="{DC502A43-8A3C-4FA9-AE0F-774234433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388059-41d2-4280-819b-8c39c580c0c1"/>
    <ds:schemaRef ds:uri="31c47f7f-4268-4023-86ad-55acd6f1a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E97460-B2CD-4705-B5AB-A9FF8D71117D}">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microsoft.com/sharepoint/v3"/>
    <ds:schemaRef ds:uri="http://www.w3.org/XML/1998/namespace"/>
    <ds:schemaRef ds:uri="http://schemas.openxmlformats.org/package/2006/metadata/core-properties"/>
    <ds:schemaRef ds:uri="http://purl.org/dc/terms/"/>
    <ds:schemaRef ds:uri="31c47f7f-4268-4023-86ad-55acd6f1adee"/>
    <ds:schemaRef ds:uri="57388059-41d2-4280-819b-8c39c580c0c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27893</TotalTime>
  <Words>1604</Words>
  <Application>Microsoft Office PowerPoint</Application>
  <PresentationFormat>Widescreen</PresentationFormat>
  <Paragraphs>201</Paragraphs>
  <Slides>20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Century</vt:lpstr>
      <vt:lpstr>Lato</vt:lpstr>
      <vt:lpstr>Lato Light</vt:lpstr>
      <vt:lpstr>Lato Medium</vt:lpstr>
      <vt:lpstr>Scandia</vt:lpstr>
      <vt:lpstr>Wingdings</vt:lpstr>
      <vt:lpstr>Office Theme</vt:lpstr>
      <vt:lpstr>PowerPoint Presentation</vt:lpstr>
      <vt:lpstr>What is EVV?</vt:lpstr>
      <vt:lpstr>Phase II Home Health Care Services</vt:lpstr>
      <vt:lpstr>Home Health Care Services Expansion</vt:lpstr>
      <vt:lpstr>Phase II Home Health Care Services</vt:lpstr>
      <vt:lpstr>Sandata Agency Management EVV system System Overview </vt:lpstr>
      <vt:lpstr>Sandata Agency Management EVV System</vt:lpstr>
      <vt:lpstr>Sandata Agency Management EVV system –  Example Visit</vt:lpstr>
      <vt:lpstr>Sandata Agency Management EVV system – Sandata Mobile Connect </vt:lpstr>
      <vt:lpstr>Sandata Agency Management EVV system – Sandata Telephonic Visit Verification</vt:lpstr>
      <vt:lpstr>Sandata Agency Management EVV system – Provider EVV Portal</vt:lpstr>
      <vt:lpstr>Third-Party EVV</vt:lpstr>
      <vt:lpstr>Third-Party EVV </vt:lpstr>
      <vt:lpstr>PowerPoint Presentation</vt:lpstr>
      <vt:lpstr>Third-Party EVV Data Testing Process</vt:lpstr>
      <vt:lpstr>Third-Party EVV: Integration Vendor-Centric Model</vt:lpstr>
      <vt:lpstr>PowerPoint Presentation</vt:lpstr>
      <vt:lpstr>Provider EVV Costs</vt:lpstr>
      <vt:lpstr>What’s next?</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Carpinelli, Margaret (OHHS)</cp:lastModifiedBy>
  <cp:revision>55</cp:revision>
  <dcterms:created xsi:type="dcterms:W3CDTF">2021-01-25T20:43:13Z</dcterms:created>
  <dcterms:modified xsi:type="dcterms:W3CDTF">2022-06-06T17:32:46Z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0x0101001785E05EFC5EE1409B322135D561F9DB</vt:lpwstr>
  </property>
</Properties>
</file>